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sldIdLst>
    <p:sldId id="256" r:id="rId5"/>
    <p:sldId id="261" r:id="rId6"/>
    <p:sldId id="262" r:id="rId7"/>
    <p:sldId id="257" r:id="rId8"/>
  </p:sldIdLst>
  <p:sldSz cx="6858000" cy="9906000" type="A4"/>
  <p:notesSz cx="9931400" cy="14363700"/>
  <p:embeddedFontLst>
    <p:embeddedFont>
      <p:font typeface="Calibri" panose="020F0502020204030204" pitchFamily="34" charset="0"/>
      <p:regular r:id="rId9"/>
      <p:bold r:id="rId10"/>
      <p:italic r:id="rId11"/>
      <p:boldItalic r:id="rId12"/>
    </p:embeddedFont>
    <p:embeddedFont>
      <p:font typeface="Cambria Math" panose="02040503050406030204" pitchFamily="18" charset="0"/>
      <p:regular r:id="rId13"/>
    </p:embeddedFont>
    <p:embeddedFont>
      <p:font typeface="Calibri Light" panose="020F0302020204030204" pitchFamily="34" charset="0"/>
      <p:regular r:id="rId14"/>
      <p:italic r:id="rId1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91" d="100"/>
          <a:sy n="91" d="100"/>
        </p:scale>
        <p:origin x="2115"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5.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4.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EDMUNDS (HAB)" userId="57fb2244-f77a-4291-bf83-84bcf6856161" providerId="ADAL" clId="{965A47E1-2AB5-4A44-91BD-073243A1D277}"/>
    <pc:docChg chg="modSld">
      <pc:chgData name="Peter EDMUNDS (HAB)" userId="57fb2244-f77a-4291-bf83-84bcf6856161" providerId="ADAL" clId="{965A47E1-2AB5-4A44-91BD-073243A1D277}" dt="2018-08-25T21:26:54.282" v="12" actId="5793"/>
      <pc:docMkLst>
        <pc:docMk/>
      </pc:docMkLst>
      <pc:sldChg chg="modSp">
        <pc:chgData name="Peter EDMUNDS (HAB)" userId="57fb2244-f77a-4291-bf83-84bcf6856161" providerId="ADAL" clId="{965A47E1-2AB5-4A44-91BD-073243A1D277}" dt="2018-08-25T21:26:38.952" v="7" actId="20577"/>
        <pc:sldMkLst>
          <pc:docMk/>
          <pc:sldMk cId="1257269346" sldId="256"/>
        </pc:sldMkLst>
        <pc:spChg chg="mod">
          <ac:chgData name="Peter EDMUNDS (HAB)" userId="57fb2244-f77a-4291-bf83-84bcf6856161" providerId="ADAL" clId="{965A47E1-2AB5-4A44-91BD-073243A1D277}" dt="2018-08-25T21:26:38.952" v="7" actId="20577"/>
          <ac:spMkLst>
            <pc:docMk/>
            <pc:sldMk cId="1257269346" sldId="256"/>
            <ac:spMk id="4" creationId="{FCD870EF-5536-48CF-B7BF-F05592F86512}"/>
          </ac:spMkLst>
        </pc:spChg>
      </pc:sldChg>
      <pc:sldChg chg="modSp">
        <pc:chgData name="Peter EDMUNDS (HAB)" userId="57fb2244-f77a-4291-bf83-84bcf6856161" providerId="ADAL" clId="{965A47E1-2AB5-4A44-91BD-073243A1D277}" dt="2018-08-25T21:26:47.982" v="10" actId="20577"/>
        <pc:sldMkLst>
          <pc:docMk/>
          <pc:sldMk cId="1359017385" sldId="261"/>
        </pc:sldMkLst>
        <pc:spChg chg="mod">
          <ac:chgData name="Peter EDMUNDS (HAB)" userId="57fb2244-f77a-4291-bf83-84bcf6856161" providerId="ADAL" clId="{965A47E1-2AB5-4A44-91BD-073243A1D277}" dt="2018-08-25T21:26:47.982" v="10" actId="20577"/>
          <ac:spMkLst>
            <pc:docMk/>
            <pc:sldMk cId="1359017385" sldId="261"/>
            <ac:spMk id="4" creationId="{FCD870EF-5536-48CF-B7BF-F05592F86512}"/>
          </ac:spMkLst>
        </pc:spChg>
      </pc:sldChg>
      <pc:sldChg chg="modSp">
        <pc:chgData name="Peter EDMUNDS (HAB)" userId="57fb2244-f77a-4291-bf83-84bcf6856161" providerId="ADAL" clId="{965A47E1-2AB5-4A44-91BD-073243A1D277}" dt="2018-08-25T21:26:54.282" v="12" actId="5793"/>
        <pc:sldMkLst>
          <pc:docMk/>
          <pc:sldMk cId="2273095663" sldId="262"/>
        </pc:sldMkLst>
        <pc:spChg chg="mod">
          <ac:chgData name="Peter EDMUNDS (HAB)" userId="57fb2244-f77a-4291-bf83-84bcf6856161" providerId="ADAL" clId="{965A47E1-2AB5-4A44-91BD-073243A1D277}" dt="2018-08-25T21:26:54.282" v="12" actId="5793"/>
          <ac:spMkLst>
            <pc:docMk/>
            <pc:sldMk cId="2273095663" sldId="262"/>
            <ac:spMk id="4" creationId="{FCD870EF-5536-48CF-B7BF-F05592F8651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25/08/2018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435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25/08/2018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06921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1BD6C3-3FCD-4A04-935E-77864CCFE036}" type="datetimeFigureOut">
              <a:rPr lang="en-GB" smtClean="0"/>
              <a:t>25/08/2018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0080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BD6C3-3FCD-4A04-935E-77864CCFE036}" type="datetimeFigureOut">
              <a:rPr lang="en-GB" smtClean="0"/>
              <a:t>25/08/2018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89653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BD6C3-3FCD-4A04-935E-77864CCFE036}" type="datetimeFigureOut">
              <a:rPr lang="en-GB" smtClean="0"/>
              <a:t>25/08/2018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04426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BD6C3-3FCD-4A04-935E-77864CCFE036}" type="datetimeFigureOut">
              <a:rPr lang="en-GB" smtClean="0"/>
              <a:t>25/08/2018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06671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BD6C3-3FCD-4A04-935E-77864CCFE036}" type="datetimeFigureOut">
              <a:rPr lang="en-GB" smtClean="0"/>
              <a:t>25/08/2018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373046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25/08/2018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21840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25/08/2018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117115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25/08/2018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71641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25/08/2018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27950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81BD6C3-3FCD-4A04-935E-77864CCFE036}" type="datetimeFigureOut">
              <a:rPr lang="en-GB" smtClean="0"/>
              <a:t>25/08/2018</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DB764F8-3E66-4812-B73A-03EF6A1EC281}" type="slidenum">
              <a:rPr lang="en-GB" smtClean="0"/>
              <a:t>‹#›</a:t>
            </a:fld>
            <a:endParaRPr lang="en-GB"/>
          </a:p>
        </p:txBody>
      </p:sp>
    </p:spTree>
    <p:extLst>
      <p:ext uri="{BB962C8B-B14F-4D97-AF65-F5344CB8AC3E}">
        <p14:creationId xmlns:p14="http://schemas.microsoft.com/office/powerpoint/2010/main" val="1446612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18932A4-A96B-4102-AEA3-513A9A3716BF}"/>
              </a:ext>
            </a:extLst>
          </p:cNvPr>
          <p:cNvSpPr/>
          <p:nvPr/>
        </p:nvSpPr>
        <p:spPr>
          <a:xfrm>
            <a:off x="1" y="322220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FCD870EF-5536-48CF-B7BF-F05592F86512}"/>
                  </a:ext>
                </a:extLst>
              </p:cNvPr>
              <p:cNvSpPr txBox="1"/>
              <p:nvPr/>
            </p:nvSpPr>
            <p:spPr>
              <a:xfrm>
                <a:off x="0" y="0"/>
                <a:ext cx="6857999" cy="9769982"/>
              </a:xfrm>
              <a:prstGeom prst="rect">
                <a:avLst/>
              </a:prstGeom>
              <a:noFill/>
            </p:spPr>
            <p:txBody>
              <a:bodyPr wrap="square" rtlCol="0">
                <a:spAutoFit/>
              </a:bodyPr>
              <a:lstStyle/>
              <a:p>
                <a:pPr algn="ctr"/>
                <a:r>
                  <a:rPr lang="en-GB" sz="1200" b="1" dirty="0"/>
                  <a:t>1. Rearranging equations</a:t>
                </a:r>
              </a:p>
              <a:p>
                <a:pPr algn="ctr"/>
                <a:r>
                  <a:rPr lang="en-GB" sz="1100" dirty="0"/>
                  <a:t>Keywords: Subject, equation, rearrange, multiply, divide</a:t>
                </a:r>
              </a:p>
              <a:p>
                <a:endParaRPr lang="en-GB" sz="1200" b="1" dirty="0"/>
              </a:p>
              <a:p>
                <a:r>
                  <a:rPr lang="en-GB" sz="1200" b="1" dirty="0"/>
                  <a:t>Objectives this tutorial:</a:t>
                </a:r>
              </a:p>
              <a:p>
                <a:pPr lvl="1"/>
                <a:r>
                  <a:rPr lang="en-GB" sz="1200" b="1" dirty="0"/>
                  <a:t>A) Rearrange equations like V = I × R</a:t>
                </a:r>
              </a:p>
              <a:p>
                <a:pPr lvl="1"/>
                <a:r>
                  <a:rPr lang="en-GB" sz="1200" b="1" dirty="0"/>
                  <a:t>B) Rearrange equations like P = W ÷ t</a:t>
                </a:r>
              </a:p>
              <a:p>
                <a:pPr lvl="1"/>
                <a:r>
                  <a:rPr lang="en-GB" sz="1200" b="1" dirty="0"/>
                  <a:t>C) Rearrange more complicated equations like </a:t>
                </a:r>
                <a:r>
                  <a:rPr lang="en-GB" sz="1200" b="1" dirty="0" err="1"/>
                  <a:t>E</a:t>
                </a:r>
                <a:r>
                  <a:rPr lang="en-GB" sz="1200" b="1" baseline="-25000" dirty="0" err="1"/>
                  <a:t>k</a:t>
                </a:r>
                <a:r>
                  <a:rPr lang="en-GB" sz="1200" b="1" dirty="0"/>
                  <a:t> = 0.5 × m × v</a:t>
                </a:r>
                <a:r>
                  <a:rPr lang="en-GB" sz="1200" b="1" baseline="30000" dirty="0"/>
                  <a:t>2</a:t>
                </a:r>
              </a:p>
              <a:p>
                <a:pPr algn="ctr"/>
                <a:endParaRPr lang="en-GB" sz="1100" b="1" u="sng" dirty="0"/>
              </a:p>
              <a:p>
                <a:pPr algn="ctr"/>
                <a:endParaRPr lang="en-GB" sz="1100" b="1" u="sng" dirty="0"/>
              </a:p>
              <a:p>
                <a:endParaRPr lang="en-GB" sz="1200" dirty="0"/>
              </a:p>
              <a:p>
                <a:r>
                  <a:rPr lang="en-GB" sz="1200" dirty="0"/>
                  <a:t> </a:t>
                </a:r>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b="1" dirty="0"/>
              </a:p>
              <a:p>
                <a:r>
                  <a:rPr lang="en-GB" sz="1200" b="1" dirty="0"/>
                  <a:t>Objective A: Rearrange equations like V = I × R</a:t>
                </a:r>
              </a:p>
              <a:p>
                <a:endParaRPr lang="en-GB" sz="1200" b="1" dirty="0"/>
              </a:p>
              <a:p>
                <a:r>
                  <a:rPr lang="en-GB" sz="1200" b="1" dirty="0"/>
                  <a:t>Worked example 1</a:t>
                </a:r>
              </a:p>
              <a:p>
                <a:endParaRPr lang="en-GB" sz="1200" b="1" dirty="0"/>
              </a:p>
              <a:p>
                <a:r>
                  <a:rPr lang="en-GB" sz="1200" dirty="0"/>
                  <a:t>Consider the equation </a:t>
                </a:r>
                <a:r>
                  <a:rPr lang="en-GB" sz="1200" b="1" dirty="0"/>
                  <a:t>10 = 5 × 2</a:t>
                </a:r>
                <a:r>
                  <a:rPr lang="en-GB" sz="1200" dirty="0"/>
                  <a:t>. This equation is correct, but let’s say we want to re-arrange to give an equation for 2. To do this, we look at the equation and see if anything is multiplying the number 2. In this case it is the number 5. We can divide both sides of the equation by this number:</a:t>
                </a:r>
              </a:p>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GB" sz="1200" b="0" i="1" smtClean="0">
                              <a:latin typeface="Cambria Math" panose="02040503050406030204" pitchFamily="18" charset="0"/>
                            </a:rPr>
                            <m:t>10</m:t>
                          </m:r>
                        </m:num>
                        <m:den>
                          <m:r>
                            <a:rPr lang="en-GB" sz="1200" b="0" i="1" smtClean="0">
                              <a:latin typeface="Cambria Math" panose="02040503050406030204" pitchFamily="18" charset="0"/>
                            </a:rPr>
                            <m:t>5</m:t>
                          </m:r>
                        </m:den>
                      </m:f>
                      <m:r>
                        <a:rPr lang="en-GB" sz="1200" b="0" i="1" smtClean="0">
                          <a:latin typeface="Cambria Math" panose="02040503050406030204" pitchFamily="18" charset="0"/>
                        </a:rPr>
                        <m:t>=</m:t>
                      </m:r>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5</m:t>
                          </m:r>
                          <m:r>
                            <a:rPr lang="en-GB" sz="1200" b="0" i="1" smtClean="0">
                              <a:latin typeface="Cambria Math" panose="02040503050406030204" pitchFamily="18" charset="0"/>
                              <a:ea typeface="Cambria Math" panose="02040503050406030204" pitchFamily="18" charset="0"/>
                            </a:rPr>
                            <m:t>×2</m:t>
                          </m:r>
                        </m:num>
                        <m:den>
                          <m:r>
                            <a:rPr lang="en-GB" sz="1200" b="0" i="1" smtClean="0">
                              <a:latin typeface="Cambria Math" panose="02040503050406030204" pitchFamily="18" charset="0"/>
                            </a:rPr>
                            <m:t>5</m:t>
                          </m:r>
                        </m:den>
                      </m:f>
                    </m:oMath>
                  </m:oMathPara>
                </a14:m>
                <a:endParaRPr lang="en-GB" sz="1200" dirty="0"/>
              </a:p>
              <a:p>
                <a:r>
                  <a:rPr lang="en-GB" sz="1200" dirty="0"/>
                  <a:t>Here, we can cancel the number 5 because 5 divided by 5 is equal to one. We now end up with:</a:t>
                </a:r>
              </a:p>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GB" sz="1200" b="0" i="1" smtClean="0">
                              <a:latin typeface="Cambria Math" panose="02040503050406030204" pitchFamily="18" charset="0"/>
                            </a:rPr>
                            <m:t>10</m:t>
                          </m:r>
                        </m:num>
                        <m:den>
                          <m:r>
                            <a:rPr lang="en-GB" sz="1200" b="0" i="1" smtClean="0">
                              <a:latin typeface="Cambria Math" panose="02040503050406030204" pitchFamily="18" charset="0"/>
                            </a:rPr>
                            <m:t>5</m:t>
                          </m:r>
                        </m:den>
                      </m:f>
                      <m:r>
                        <a:rPr lang="en-GB" sz="1200" b="0" i="1" smtClean="0">
                          <a:latin typeface="Cambria Math" panose="02040503050406030204" pitchFamily="18" charset="0"/>
                        </a:rPr>
                        <m:t>=2</m:t>
                      </m:r>
                    </m:oMath>
                  </m:oMathPara>
                </a14:m>
                <a:endParaRPr lang="en-GB" sz="1200" dirty="0"/>
              </a:p>
              <a:p>
                <a:r>
                  <a:rPr lang="en-GB" sz="1200" dirty="0"/>
                  <a:t>Which is still a correct equation; we have correctly re-arranged it! If you’re ever not sure if you’ve rearranged an equation correctly you can put in real numbers to check. </a:t>
                </a:r>
              </a:p>
              <a:p>
                <a:endParaRPr lang="en-GB" sz="1200" dirty="0"/>
              </a:p>
              <a:p>
                <a:r>
                  <a:rPr lang="en-GB" sz="1200" b="1" dirty="0"/>
                  <a:t>Worked example 2</a:t>
                </a:r>
              </a:p>
              <a:p>
                <a:endParaRPr lang="en-GB" sz="1200" b="1" dirty="0"/>
              </a:p>
              <a:p>
                <a:r>
                  <a:rPr lang="en-GB" sz="1200" dirty="0"/>
                  <a:t>Re-arrange the equation </a:t>
                </a:r>
                <a:r>
                  <a:rPr lang="en-GB" sz="1200" b="1" dirty="0"/>
                  <a:t>V = I × R </a:t>
                </a:r>
                <a:r>
                  <a:rPr lang="en-GB" sz="1200" dirty="0"/>
                  <a:t>to make I the subject of the equation. </a:t>
                </a:r>
              </a:p>
              <a:p>
                <a:r>
                  <a:rPr lang="en-GB" sz="1200" b="1" dirty="0"/>
                  <a:t>Step 1:</a:t>
                </a:r>
                <a:r>
                  <a:rPr lang="en-GB" sz="1200" dirty="0"/>
                  <a:t> Divide both sides of the equation by R. </a:t>
                </a:r>
              </a:p>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GB" sz="1200" b="0" i="1" smtClean="0">
                              <a:latin typeface="Cambria Math" panose="02040503050406030204" pitchFamily="18" charset="0"/>
                            </a:rPr>
                            <m:t>𝑉</m:t>
                          </m:r>
                        </m:num>
                        <m:den>
                          <m:r>
                            <a:rPr lang="en-GB" sz="1200" b="0" i="1" smtClean="0">
                              <a:latin typeface="Cambria Math" panose="02040503050406030204" pitchFamily="18" charset="0"/>
                            </a:rPr>
                            <m:t>𝑅</m:t>
                          </m:r>
                        </m:den>
                      </m:f>
                      <m:r>
                        <a:rPr lang="en-GB" sz="1200" b="0" i="1" smtClean="0">
                          <a:latin typeface="Cambria Math" panose="02040503050406030204" pitchFamily="18" charset="0"/>
                        </a:rPr>
                        <m:t>=</m:t>
                      </m:r>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𝐼</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𝑅</m:t>
                          </m:r>
                        </m:num>
                        <m:den>
                          <m:r>
                            <a:rPr lang="en-GB" sz="1200" b="0" i="1" smtClean="0">
                              <a:latin typeface="Cambria Math" panose="02040503050406030204" pitchFamily="18" charset="0"/>
                            </a:rPr>
                            <m:t>𝑅</m:t>
                          </m:r>
                        </m:den>
                      </m:f>
                    </m:oMath>
                  </m:oMathPara>
                </a14:m>
                <a:endParaRPr lang="en-GB" sz="1200" b="0" dirty="0"/>
              </a:p>
              <a:p>
                <a:r>
                  <a:rPr lang="en-GB" sz="1200" b="1" dirty="0"/>
                  <a:t>Step 2:</a:t>
                </a:r>
                <a:r>
                  <a:rPr lang="en-GB" sz="1200" dirty="0"/>
                  <a:t> Cancel R on the right hand side of the equation. </a:t>
                </a:r>
              </a:p>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GB" sz="1200" b="0" i="1" smtClean="0">
                              <a:latin typeface="Cambria Math" panose="02040503050406030204" pitchFamily="18" charset="0"/>
                            </a:rPr>
                            <m:t>𝑉</m:t>
                          </m:r>
                        </m:num>
                        <m:den>
                          <m:r>
                            <a:rPr lang="en-GB" sz="1200" b="0" i="1" smtClean="0">
                              <a:latin typeface="Cambria Math" panose="02040503050406030204" pitchFamily="18" charset="0"/>
                            </a:rPr>
                            <m:t>𝑅</m:t>
                          </m:r>
                        </m:den>
                      </m:f>
                      <m:r>
                        <a:rPr lang="en-GB" sz="1200" b="0" i="1" smtClean="0">
                          <a:latin typeface="Cambria Math" panose="02040503050406030204" pitchFamily="18" charset="0"/>
                        </a:rPr>
                        <m:t>=</m:t>
                      </m:r>
                      <m:r>
                        <a:rPr lang="en-GB" sz="1200" b="0" i="1" smtClean="0">
                          <a:latin typeface="Cambria Math" panose="02040503050406030204" pitchFamily="18" charset="0"/>
                        </a:rPr>
                        <m:t>𝐼</m:t>
                      </m:r>
                    </m:oMath>
                  </m:oMathPara>
                </a14:m>
                <a:endParaRPr lang="en-GB" sz="1200" dirty="0"/>
              </a:p>
              <a:p>
                <a:endParaRPr lang="en-GB" sz="1200" dirty="0"/>
              </a:p>
              <a:p>
                <a:r>
                  <a:rPr lang="en-GB" sz="1200" b="1" dirty="0"/>
                  <a:t>Worked example 3</a:t>
                </a:r>
              </a:p>
              <a:p>
                <a:endParaRPr lang="en-GB" sz="1200" b="1" dirty="0"/>
              </a:p>
              <a:p>
                <a:r>
                  <a:rPr lang="en-GB" sz="1200" dirty="0"/>
                  <a:t>Re-arrange the equation </a:t>
                </a:r>
                <a:r>
                  <a:rPr lang="en-GB" sz="1200" b="1" dirty="0"/>
                  <a:t>E</a:t>
                </a:r>
                <a:r>
                  <a:rPr lang="en-GB" sz="1200" b="1" baseline="-25000" dirty="0"/>
                  <a:t>p</a:t>
                </a:r>
                <a:r>
                  <a:rPr lang="en-GB" sz="1200" b="1" dirty="0"/>
                  <a:t> = m × g × h </a:t>
                </a:r>
                <a:r>
                  <a:rPr lang="en-GB" sz="1200" dirty="0"/>
                  <a:t>to make m the subject of the equation.</a:t>
                </a:r>
                <a:r>
                  <a:rPr lang="en-GB" sz="1200" b="1" dirty="0"/>
                  <a:t> </a:t>
                </a:r>
              </a:p>
              <a:p>
                <a:r>
                  <a:rPr lang="en-GB" sz="1200" b="1" dirty="0"/>
                  <a:t>Step 1: </a:t>
                </a:r>
                <a:r>
                  <a:rPr lang="en-GB" sz="1200" dirty="0"/>
                  <a:t>Divide both sides of the equation by g × h.</a:t>
                </a:r>
              </a:p>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sSub>
                            <m:sSubPr>
                              <m:ctrlPr>
                                <a:rPr lang="en-GB" sz="1200" i="1" smtClean="0">
                                  <a:latin typeface="Cambria Math" panose="02040503050406030204" pitchFamily="18" charset="0"/>
                                </a:rPr>
                              </m:ctrlPr>
                            </m:sSubPr>
                            <m:e>
                              <m:r>
                                <a:rPr lang="en-GB" sz="1200" b="0" i="1" smtClean="0">
                                  <a:latin typeface="Cambria Math" panose="02040503050406030204" pitchFamily="18" charset="0"/>
                                </a:rPr>
                                <m:t>𝐸</m:t>
                              </m:r>
                            </m:e>
                            <m:sub>
                              <m:r>
                                <a:rPr lang="en-GB" sz="1200" b="0" i="1" smtClean="0">
                                  <a:latin typeface="Cambria Math" panose="02040503050406030204" pitchFamily="18" charset="0"/>
                                </a:rPr>
                                <m:t>𝑝</m:t>
                              </m:r>
                            </m:sub>
                          </m:sSub>
                        </m:num>
                        <m:den>
                          <m:r>
                            <a:rPr lang="en-GB" sz="1200" b="0" i="1" smtClean="0">
                              <a:latin typeface="Cambria Math" panose="02040503050406030204" pitchFamily="18" charset="0"/>
                            </a:rPr>
                            <m:t>𝑔</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h</m:t>
                          </m:r>
                        </m:den>
                      </m:f>
                      <m:r>
                        <a:rPr lang="en-GB" sz="1200" i="1">
                          <a:latin typeface="Cambria Math" panose="02040503050406030204" pitchFamily="18" charset="0"/>
                        </a:rPr>
                        <m:t>=</m:t>
                      </m:r>
                      <m:f>
                        <m:fPr>
                          <m:ctrlPr>
                            <a:rPr lang="en-GB" sz="1200" i="1">
                              <a:latin typeface="Cambria Math" panose="02040503050406030204" pitchFamily="18" charset="0"/>
                            </a:rPr>
                          </m:ctrlPr>
                        </m:fPr>
                        <m:num>
                          <m:r>
                            <a:rPr lang="en-GB" sz="1200" b="0" i="1" smtClean="0">
                              <a:latin typeface="Cambria Math" panose="02040503050406030204" pitchFamily="18" charset="0"/>
                            </a:rPr>
                            <m:t>𝑚</m:t>
                          </m:r>
                          <m:r>
                            <a:rPr lang="en-GB" sz="1200" i="1">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𝑔</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h</m:t>
                          </m:r>
                        </m:num>
                        <m:den>
                          <m:r>
                            <a:rPr lang="en-GB" sz="1200" b="0" i="1" smtClean="0">
                              <a:latin typeface="Cambria Math" panose="02040503050406030204" pitchFamily="18" charset="0"/>
                              <a:ea typeface="Cambria Math" panose="02040503050406030204" pitchFamily="18" charset="0"/>
                            </a:rPr>
                            <m:t>𝑔</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h</m:t>
                          </m:r>
                        </m:den>
                      </m:f>
                    </m:oMath>
                  </m:oMathPara>
                </a14:m>
                <a:endParaRPr lang="en-GB" sz="1200" dirty="0"/>
              </a:p>
              <a:p>
                <a:r>
                  <a:rPr lang="en-GB" sz="1200" b="1" dirty="0"/>
                  <a:t>Step 2:</a:t>
                </a:r>
                <a:r>
                  <a:rPr lang="en-GB" sz="1200" dirty="0"/>
                  <a:t> Cancel g × h on the right hand side of the equation. </a:t>
                </a:r>
              </a:p>
              <a:p>
                <a:pPr/>
                <a14:m>
                  <m:oMathPara xmlns:m="http://schemas.openxmlformats.org/officeDocument/2006/math">
                    <m:oMathParaPr>
                      <m:jc m:val="centerGroup"/>
                    </m:oMathParaPr>
                    <m:oMath xmlns:m="http://schemas.openxmlformats.org/officeDocument/2006/math">
                      <m:f>
                        <m:fPr>
                          <m:ctrlPr>
                            <a:rPr lang="en-GB" sz="1200" i="1">
                              <a:latin typeface="Cambria Math" panose="02040503050406030204" pitchFamily="18" charset="0"/>
                            </a:rPr>
                          </m:ctrlPr>
                        </m:fPr>
                        <m:num>
                          <m:sSub>
                            <m:sSubPr>
                              <m:ctrlPr>
                                <a:rPr lang="en-GB" sz="1200" i="1">
                                  <a:latin typeface="Cambria Math" panose="02040503050406030204" pitchFamily="18" charset="0"/>
                                </a:rPr>
                              </m:ctrlPr>
                            </m:sSubPr>
                            <m:e>
                              <m:r>
                                <a:rPr lang="en-GB" sz="1200" i="1">
                                  <a:latin typeface="Cambria Math" panose="02040503050406030204" pitchFamily="18" charset="0"/>
                                </a:rPr>
                                <m:t>𝐸</m:t>
                              </m:r>
                            </m:e>
                            <m:sub>
                              <m:r>
                                <a:rPr lang="en-GB" sz="1200" i="1">
                                  <a:latin typeface="Cambria Math" panose="02040503050406030204" pitchFamily="18" charset="0"/>
                                </a:rPr>
                                <m:t>𝑝</m:t>
                              </m:r>
                            </m:sub>
                          </m:sSub>
                        </m:num>
                        <m:den>
                          <m:r>
                            <a:rPr lang="en-GB" sz="1200" i="1">
                              <a:latin typeface="Cambria Math" panose="02040503050406030204" pitchFamily="18" charset="0"/>
                            </a:rPr>
                            <m:t>𝑔</m:t>
                          </m:r>
                          <m:r>
                            <a:rPr lang="en-GB" sz="1200" i="1">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h</m:t>
                          </m:r>
                        </m:den>
                      </m:f>
                      <m:r>
                        <a:rPr lang="en-GB" sz="1200" i="1">
                          <a:latin typeface="Cambria Math" panose="02040503050406030204" pitchFamily="18" charset="0"/>
                        </a:rPr>
                        <m:t>=</m:t>
                      </m:r>
                      <m:r>
                        <a:rPr lang="en-GB" sz="1200" b="0" i="1" smtClean="0">
                          <a:latin typeface="Cambria Math" panose="02040503050406030204" pitchFamily="18" charset="0"/>
                        </a:rPr>
                        <m:t>𝑚</m:t>
                      </m:r>
                    </m:oMath>
                  </m:oMathPara>
                </a14:m>
                <a:endParaRPr lang="en-GB" sz="1200" dirty="0"/>
              </a:p>
              <a:p>
                <a:pPr marL="228600" indent="-228600">
                  <a:buAutoNum type="arabicParenR"/>
                </a:pPr>
                <a:endParaRPr lang="en-GB" sz="1200" dirty="0"/>
              </a:p>
            </p:txBody>
          </p:sp>
        </mc:Choice>
        <mc:Fallback>
          <p:sp>
            <p:nvSpPr>
              <p:cNvPr id="4" name="TextBox 3">
                <a:extLst>
                  <a:ext uri="{FF2B5EF4-FFF2-40B4-BE49-F238E27FC236}">
                    <a16:creationId xmlns:a16="http://schemas.microsoft.com/office/drawing/2014/main" id="{FCD870EF-5536-48CF-B7BF-F05592F86512}"/>
                  </a:ext>
                </a:extLst>
              </p:cNvPr>
              <p:cNvSpPr txBox="1">
                <a:spLocks noRot="1" noChangeAspect="1" noMove="1" noResize="1" noEditPoints="1" noAdjustHandles="1" noChangeArrowheads="1" noChangeShapeType="1" noTextEdit="1"/>
              </p:cNvSpPr>
              <p:nvPr/>
            </p:nvSpPr>
            <p:spPr>
              <a:xfrm>
                <a:off x="0" y="0"/>
                <a:ext cx="6857999" cy="9769982"/>
              </a:xfrm>
              <a:prstGeom prst="rect">
                <a:avLst/>
              </a:prstGeom>
              <a:blipFill>
                <a:blip r:embed="rId2"/>
                <a:stretch>
                  <a:fillRect/>
                </a:stretch>
              </a:blipFill>
            </p:spPr>
            <p:txBody>
              <a:bodyPr/>
              <a:lstStyle/>
              <a:p>
                <a:r>
                  <a:rPr lang="en-GB">
                    <a:noFill/>
                  </a:rPr>
                  <a:t> </a:t>
                </a:r>
              </a:p>
            </p:txBody>
          </p:sp>
        </mc:Fallback>
      </mc:AlternateContent>
      <p:sp>
        <p:nvSpPr>
          <p:cNvPr id="19" name="Rectangle 18">
            <a:extLst>
              <a:ext uri="{FF2B5EF4-FFF2-40B4-BE49-F238E27FC236}">
                <a16:creationId xmlns:a16="http://schemas.microsoft.com/office/drawing/2014/main" id="{91689243-74F8-44AA-B720-4388D7CBB27E}"/>
              </a:ext>
            </a:extLst>
          </p:cNvPr>
          <p:cNvSpPr/>
          <p:nvPr/>
        </p:nvSpPr>
        <p:spPr>
          <a:xfrm>
            <a:off x="155352" y="1360484"/>
            <a:ext cx="6547297" cy="1764117"/>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B3D46ED-757D-4861-A536-0A6113F4E51E}"/>
              </a:ext>
            </a:extLst>
          </p:cNvPr>
          <p:cNvSpPr/>
          <p:nvPr/>
        </p:nvSpPr>
        <p:spPr>
          <a:xfrm>
            <a:off x="161623" y="1348452"/>
            <a:ext cx="5104060" cy="1754326"/>
          </a:xfrm>
          <a:prstGeom prst="rect">
            <a:avLst/>
          </a:prstGeom>
        </p:spPr>
        <p:txBody>
          <a:bodyPr wrap="square">
            <a:spAutoFit/>
          </a:bodyPr>
          <a:lstStyle/>
          <a:p>
            <a:r>
              <a:rPr lang="en-GB" sz="1200" b="1" dirty="0"/>
              <a:t>Do now: </a:t>
            </a:r>
            <a:r>
              <a:rPr lang="en-GB" sz="1200" dirty="0"/>
              <a:t>Write down as many symbols and units as you can for:</a:t>
            </a:r>
          </a:p>
          <a:p>
            <a:pPr marL="228600" indent="-228600">
              <a:buAutoNum type="alphaLcParenR"/>
            </a:pPr>
            <a:r>
              <a:rPr lang="en-GB" sz="1200" dirty="0"/>
              <a:t>Power</a:t>
            </a:r>
          </a:p>
          <a:p>
            <a:pPr marL="228600" indent="-228600">
              <a:buAutoNum type="alphaLcParenR"/>
            </a:pPr>
            <a:r>
              <a:rPr lang="en-GB" sz="1200" dirty="0"/>
              <a:t>Energy</a:t>
            </a:r>
          </a:p>
          <a:p>
            <a:pPr marL="228600" indent="-228600">
              <a:buAutoNum type="alphaLcParenR"/>
            </a:pPr>
            <a:r>
              <a:rPr lang="en-GB" sz="1200" dirty="0"/>
              <a:t>Charge</a:t>
            </a:r>
          </a:p>
          <a:p>
            <a:pPr marL="228600" indent="-228600">
              <a:buAutoNum type="alphaLcParenR"/>
            </a:pPr>
            <a:r>
              <a:rPr lang="en-GB" sz="1200" dirty="0"/>
              <a:t>Voltage</a:t>
            </a:r>
          </a:p>
          <a:p>
            <a:pPr marL="228600" indent="-228600">
              <a:buAutoNum type="alphaLcParenR"/>
            </a:pPr>
            <a:r>
              <a:rPr lang="en-GB" sz="1200" dirty="0"/>
              <a:t>Mass</a:t>
            </a:r>
          </a:p>
          <a:p>
            <a:pPr marL="228600" indent="-228600">
              <a:buAutoNum type="alphaLcParenR"/>
            </a:pPr>
            <a:r>
              <a:rPr lang="en-GB" sz="1200" dirty="0"/>
              <a:t>Resistance</a:t>
            </a:r>
          </a:p>
          <a:p>
            <a:pPr marL="228600" indent="-228600">
              <a:buAutoNum type="alphaLcParenR"/>
            </a:pPr>
            <a:r>
              <a:rPr lang="en-GB" sz="1200" dirty="0"/>
              <a:t>Speed</a:t>
            </a:r>
          </a:p>
          <a:p>
            <a:pPr marL="228600" indent="-228600">
              <a:buAutoNum type="alphaLcParenR"/>
            </a:pPr>
            <a:r>
              <a:rPr lang="en-GB" sz="1200" dirty="0"/>
              <a:t>Height</a:t>
            </a:r>
          </a:p>
        </p:txBody>
      </p:sp>
      <p:sp>
        <p:nvSpPr>
          <p:cNvPr id="15" name="Rectangle 14">
            <a:extLst>
              <a:ext uri="{FF2B5EF4-FFF2-40B4-BE49-F238E27FC236}">
                <a16:creationId xmlns:a16="http://schemas.microsoft.com/office/drawing/2014/main" id="{BE87D60A-61B1-4534-945A-579577964FB2}"/>
              </a:ext>
            </a:extLst>
          </p:cNvPr>
          <p:cNvSpPr/>
          <p:nvPr/>
        </p:nvSpPr>
        <p:spPr>
          <a:xfrm>
            <a:off x="3167581" y="1683524"/>
            <a:ext cx="5104060" cy="1200329"/>
          </a:xfrm>
          <a:prstGeom prst="rect">
            <a:avLst/>
          </a:prstGeom>
        </p:spPr>
        <p:txBody>
          <a:bodyPr wrap="square">
            <a:spAutoFit/>
          </a:bodyPr>
          <a:lstStyle/>
          <a:p>
            <a:r>
              <a:rPr lang="en-GB" sz="1200" dirty="0" err="1"/>
              <a:t>i</a:t>
            </a:r>
            <a:r>
              <a:rPr lang="en-GB" sz="1200" dirty="0"/>
              <a:t>) Work done</a:t>
            </a:r>
          </a:p>
          <a:p>
            <a:r>
              <a:rPr lang="en-GB" sz="1200" dirty="0"/>
              <a:t>j) Current</a:t>
            </a:r>
          </a:p>
          <a:p>
            <a:r>
              <a:rPr lang="en-GB" sz="1200" dirty="0"/>
              <a:t>k) Time</a:t>
            </a:r>
          </a:p>
          <a:p>
            <a:r>
              <a:rPr lang="en-GB" sz="1200" dirty="0"/>
              <a:t>l) Gravitational field strength</a:t>
            </a:r>
          </a:p>
          <a:p>
            <a:r>
              <a:rPr lang="en-GB" sz="1200" dirty="0"/>
              <a:t>m) Density</a:t>
            </a:r>
          </a:p>
          <a:p>
            <a:r>
              <a:rPr lang="en-GB" sz="1200" dirty="0"/>
              <a:t>n) Volume</a:t>
            </a:r>
          </a:p>
        </p:txBody>
      </p:sp>
    </p:spTree>
    <p:extLst>
      <p:ext uri="{BB962C8B-B14F-4D97-AF65-F5344CB8AC3E}">
        <p14:creationId xmlns:p14="http://schemas.microsoft.com/office/powerpoint/2010/main" val="125726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3F4A20-38A4-484E-909A-EAABAF4C52D8}"/>
              </a:ext>
            </a:extLst>
          </p:cNvPr>
          <p:cNvSpPr/>
          <p:nvPr/>
        </p:nvSpPr>
        <p:spPr>
          <a:xfrm>
            <a:off x="-3" y="6365699"/>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97D56910-61FD-4A9E-B6BA-35ED2C890C11}"/>
              </a:ext>
            </a:extLst>
          </p:cNvPr>
          <p:cNvSpPr/>
          <p:nvPr/>
        </p:nvSpPr>
        <p:spPr>
          <a:xfrm>
            <a:off x="0" y="3999186"/>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818932A4-A96B-4102-AEA3-513A9A3716BF}"/>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FCD870EF-5536-48CF-B7BF-F05592F86512}"/>
                  </a:ext>
                </a:extLst>
              </p:cNvPr>
              <p:cNvSpPr txBox="1"/>
              <p:nvPr/>
            </p:nvSpPr>
            <p:spPr>
              <a:xfrm>
                <a:off x="1" y="0"/>
                <a:ext cx="6857999" cy="10409966"/>
              </a:xfrm>
              <a:prstGeom prst="rect">
                <a:avLst/>
              </a:prstGeom>
              <a:noFill/>
            </p:spPr>
            <p:txBody>
              <a:bodyPr wrap="square" rtlCol="0">
                <a:spAutoFit/>
              </a:bodyPr>
              <a:lstStyle/>
              <a:p>
                <a:r>
                  <a:rPr lang="en-GB" sz="1200" b="1" dirty="0"/>
                  <a:t>Practice A: Rearrange equations like V = I × R</a:t>
                </a:r>
              </a:p>
              <a:p>
                <a:endParaRPr lang="en-GB" sz="1200" b="1" dirty="0"/>
              </a:p>
              <a:p>
                <a:r>
                  <a:rPr lang="en-GB" sz="1200" b="1" dirty="0"/>
                  <a:t>1) </a:t>
                </a:r>
                <a:r>
                  <a:rPr lang="en-GB" sz="1200" dirty="0"/>
                  <a:t>Re-arrange </a:t>
                </a:r>
                <a:r>
                  <a:rPr lang="en-GB" sz="1200" b="1" dirty="0"/>
                  <a:t>V = I × R </a:t>
                </a:r>
                <a:r>
                  <a:rPr lang="en-GB" sz="1200" dirty="0"/>
                  <a:t>to make R the subject of the equation. </a:t>
                </a:r>
              </a:p>
              <a:p>
                <a:endParaRPr lang="en-GB" sz="1200" b="1" dirty="0"/>
              </a:p>
              <a:p>
                <a:endParaRPr lang="en-GB" sz="1200" b="1" dirty="0"/>
              </a:p>
              <a:p>
                <a:endParaRPr lang="en-GB" sz="1200" b="1" dirty="0"/>
              </a:p>
              <a:p>
                <a:r>
                  <a:rPr lang="en-GB" sz="1200" b="1" dirty="0"/>
                  <a:t>2) </a:t>
                </a:r>
                <a:r>
                  <a:rPr lang="en-GB" sz="1200" dirty="0"/>
                  <a:t>Re-arrange </a:t>
                </a:r>
                <a:r>
                  <a:rPr lang="en-GB" sz="1200" b="1" dirty="0"/>
                  <a:t>P = I × V </a:t>
                </a:r>
                <a:r>
                  <a:rPr lang="en-GB" sz="1200" dirty="0"/>
                  <a:t>to make V the subject of the equation. </a:t>
                </a:r>
              </a:p>
              <a:p>
                <a:endParaRPr lang="en-GB" sz="1200" b="1" dirty="0"/>
              </a:p>
              <a:p>
                <a:endParaRPr lang="en-GB" sz="1200" b="1" dirty="0"/>
              </a:p>
              <a:p>
                <a:endParaRPr lang="en-GB" sz="1200" b="1" dirty="0"/>
              </a:p>
              <a:p>
                <a:r>
                  <a:rPr lang="en-GB" sz="1200" b="1" dirty="0"/>
                  <a:t>3) </a:t>
                </a:r>
                <a:r>
                  <a:rPr lang="en-GB" sz="1200" dirty="0"/>
                  <a:t>Re-arrange </a:t>
                </a:r>
                <a:r>
                  <a:rPr lang="en-GB" sz="1200" b="1" dirty="0"/>
                  <a:t>E = Q × V </a:t>
                </a:r>
                <a:r>
                  <a:rPr lang="en-GB" sz="1200" dirty="0"/>
                  <a:t> to make Q the subject of the equation. </a:t>
                </a:r>
                <a:r>
                  <a:rPr lang="en-GB" sz="1200" b="1" dirty="0"/>
                  <a:t> </a:t>
                </a:r>
              </a:p>
              <a:p>
                <a:endParaRPr lang="en-GB" sz="1200" b="1" dirty="0"/>
              </a:p>
              <a:p>
                <a:endParaRPr lang="en-GB" sz="1200" b="1" dirty="0"/>
              </a:p>
              <a:p>
                <a:endParaRPr lang="en-GB" sz="1200" b="1" dirty="0"/>
              </a:p>
              <a:p>
                <a:r>
                  <a:rPr lang="en-GB" sz="1200" b="1" dirty="0"/>
                  <a:t>4) </a:t>
                </a:r>
                <a:r>
                  <a:rPr lang="en-GB" sz="1200" dirty="0"/>
                  <a:t>Re-arrange </a:t>
                </a:r>
                <a:r>
                  <a:rPr lang="en-GB" sz="1200" b="1" dirty="0"/>
                  <a:t>E</a:t>
                </a:r>
                <a:r>
                  <a:rPr lang="en-GB" sz="1200" b="1" baseline="-25000" dirty="0"/>
                  <a:t>p</a:t>
                </a:r>
                <a:r>
                  <a:rPr lang="en-GB" sz="1200" b="1" dirty="0"/>
                  <a:t> = m × g × h </a:t>
                </a:r>
                <a:r>
                  <a:rPr lang="en-GB" sz="1200" dirty="0"/>
                  <a:t>to make h the subject of the equation. </a:t>
                </a:r>
              </a:p>
              <a:p>
                <a:endParaRPr lang="en-GB" sz="1200" b="1" dirty="0"/>
              </a:p>
              <a:p>
                <a:endParaRPr lang="en-GB" sz="1200" b="1" dirty="0"/>
              </a:p>
              <a:p>
                <a:endParaRPr lang="en-GB" sz="1200" b="1" dirty="0"/>
              </a:p>
              <a:p>
                <a:r>
                  <a:rPr lang="en-GB" sz="1200" b="1" dirty="0"/>
                  <a:t>5) </a:t>
                </a:r>
                <a:r>
                  <a:rPr lang="en-GB" sz="1200" dirty="0"/>
                  <a:t>Re-arrange </a:t>
                </a:r>
                <a:r>
                  <a:rPr lang="en-GB" sz="1200" b="1" dirty="0"/>
                  <a:t>P = I</a:t>
                </a:r>
                <a:r>
                  <a:rPr lang="en-GB" sz="1200" b="1" baseline="30000" dirty="0"/>
                  <a:t>2</a:t>
                </a:r>
                <a:r>
                  <a:rPr lang="en-GB" sz="1200" b="1" dirty="0"/>
                  <a:t> × R </a:t>
                </a:r>
                <a:r>
                  <a:rPr lang="en-GB" sz="1200" dirty="0"/>
                  <a:t>to make R the subject of the equation. </a:t>
                </a:r>
              </a:p>
              <a:p>
                <a:endParaRPr lang="en-GB" sz="1200" dirty="0"/>
              </a:p>
              <a:p>
                <a:endParaRPr lang="en-GB" sz="1200" b="1" dirty="0"/>
              </a:p>
              <a:p>
                <a:endParaRPr lang="en-GB" sz="1200" b="1" dirty="0"/>
              </a:p>
              <a:p>
                <a:r>
                  <a:rPr lang="en-GB" sz="1200" b="1" dirty="0"/>
                  <a:t>Assessment A: Rearrange equations like V = I × R</a:t>
                </a:r>
              </a:p>
              <a:p>
                <a:endParaRPr lang="en-GB" sz="1200" b="1" dirty="0"/>
              </a:p>
              <a:p>
                <a:endParaRPr lang="en-GB" sz="1200" dirty="0"/>
              </a:p>
              <a:p>
                <a:endParaRPr lang="en-GB" sz="1200" b="1" dirty="0"/>
              </a:p>
              <a:p>
                <a:endParaRPr lang="en-GB" sz="1200" b="1" dirty="0"/>
              </a:p>
              <a:p>
                <a:endParaRPr lang="en-GB" sz="1200" b="1"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r>
                  <a:rPr lang="en-GB" sz="1200" b="1" dirty="0"/>
                  <a:t>Objective B: Rearrange equations like P = W ÷ t</a:t>
                </a:r>
              </a:p>
              <a:p>
                <a:endParaRPr lang="en-GB" sz="1200" b="1" dirty="0"/>
              </a:p>
              <a:p>
                <a:r>
                  <a:rPr lang="en-GB" sz="1200" b="1" dirty="0"/>
                  <a:t>Worked example 1</a:t>
                </a:r>
              </a:p>
              <a:p>
                <a:endParaRPr lang="en-GB" sz="1200" b="1" dirty="0"/>
              </a:p>
              <a:p>
                <a:r>
                  <a:rPr lang="en-GB" sz="1200" dirty="0"/>
                  <a:t>Consider the equation </a:t>
                </a:r>
                <a:r>
                  <a:rPr lang="en-GB" sz="1200" b="1" dirty="0"/>
                  <a:t>5 = 10 ÷ 2</a:t>
                </a:r>
                <a:r>
                  <a:rPr lang="en-GB" sz="1200" dirty="0"/>
                  <a:t>. This equation is again correct, but let’s say we want to re-arrange to give an equation for 10. To do this, we look at the equation and see if anything is dividing the number 10. In this case it is the number 2. We can multiply both sides of the equation by this number:</a:t>
                </a:r>
              </a:p>
              <a:p>
                <a:endParaRPr lang="en-GB" sz="1200" dirty="0"/>
              </a:p>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5×2</m:t>
                      </m:r>
                      <m:r>
                        <a:rPr lang="en-GB" sz="1200" i="1">
                          <a:latin typeface="Cambria Math" panose="02040503050406030204" pitchFamily="18" charset="0"/>
                        </a:rPr>
                        <m:t>=</m:t>
                      </m:r>
                      <m:f>
                        <m:fPr>
                          <m:ctrlPr>
                            <a:rPr lang="en-GB" sz="1200" i="1" smtClean="0">
                              <a:latin typeface="Cambria Math" panose="02040503050406030204" pitchFamily="18" charset="0"/>
                            </a:rPr>
                          </m:ctrlPr>
                        </m:fPr>
                        <m:num>
                          <m:r>
                            <a:rPr lang="en-GB" sz="1200" b="0" i="1" smtClean="0">
                              <a:latin typeface="Cambria Math" panose="02040503050406030204" pitchFamily="18" charset="0"/>
                            </a:rPr>
                            <m:t>10</m:t>
                          </m:r>
                        </m:num>
                        <m:den>
                          <m:r>
                            <a:rPr lang="en-GB" sz="1200" b="0" i="1" smtClean="0">
                              <a:latin typeface="Cambria Math" panose="02040503050406030204" pitchFamily="18" charset="0"/>
                            </a:rPr>
                            <m:t>2</m:t>
                          </m:r>
                        </m:den>
                      </m:f>
                      <m:r>
                        <a:rPr lang="en-GB" sz="120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2</m:t>
                      </m:r>
                    </m:oMath>
                  </m:oMathPara>
                </a14:m>
                <a:endParaRPr lang="en-GB" sz="1200" dirty="0"/>
              </a:p>
              <a:p>
                <a:endParaRPr lang="en-GB" sz="1200" dirty="0"/>
              </a:p>
              <a:p>
                <a:r>
                  <a:rPr lang="en-GB" sz="1200" dirty="0"/>
                  <a:t>Here, we can cancel the number 2 because 2 divided by 2 is equal to one. We now end up with:</a:t>
                </a:r>
              </a:p>
              <a:p>
                <a:endParaRPr lang="en-GB" sz="1200" dirty="0"/>
              </a:p>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5</m:t>
                      </m:r>
                      <m:r>
                        <a:rPr lang="en-GB" sz="1200" b="0" i="1" smtClean="0">
                          <a:latin typeface="Cambria Math" panose="02040503050406030204" pitchFamily="18" charset="0"/>
                          <a:ea typeface="Cambria Math" panose="02040503050406030204" pitchFamily="18" charset="0"/>
                        </a:rPr>
                        <m:t>×2</m:t>
                      </m:r>
                      <m:r>
                        <a:rPr lang="en-GB" sz="1200" i="1">
                          <a:latin typeface="Cambria Math" panose="02040503050406030204" pitchFamily="18" charset="0"/>
                        </a:rPr>
                        <m:t>=</m:t>
                      </m:r>
                      <m:r>
                        <a:rPr lang="en-GB" sz="1200" b="0" i="1" smtClean="0">
                          <a:latin typeface="Cambria Math" panose="02040503050406030204" pitchFamily="18" charset="0"/>
                        </a:rPr>
                        <m:t>10</m:t>
                      </m:r>
                    </m:oMath>
                  </m:oMathPara>
                </a14:m>
                <a:endParaRPr lang="en-GB" sz="1200" dirty="0"/>
              </a:p>
              <a:p>
                <a:endParaRPr lang="en-GB" sz="1200" dirty="0"/>
              </a:p>
              <a:p>
                <a:r>
                  <a:rPr lang="en-GB" sz="1200" dirty="0"/>
                  <a:t>Which is still a correct equation; we have correctly re-arranged it! If you’re ever not sure if you’ve rearranged an equation correctly you can put in real numbers to check. </a:t>
                </a:r>
              </a:p>
              <a:p>
                <a:endParaRPr lang="en-GB" sz="1200" b="1" dirty="0"/>
              </a:p>
              <a:p>
                <a:endParaRPr lang="en-GB" sz="1200" dirty="0"/>
              </a:p>
              <a:p>
                <a:pPr marL="228600" indent="-228600">
                  <a:buAutoNum type="arabicParenR"/>
                </a:pPr>
                <a:endParaRPr lang="en-GB" sz="1200" dirty="0"/>
              </a:p>
            </p:txBody>
          </p:sp>
        </mc:Choice>
        <mc:Fallback>
          <p:sp>
            <p:nvSpPr>
              <p:cNvPr id="4" name="TextBox 3">
                <a:extLst>
                  <a:ext uri="{FF2B5EF4-FFF2-40B4-BE49-F238E27FC236}">
                    <a16:creationId xmlns:a16="http://schemas.microsoft.com/office/drawing/2014/main" id="{FCD870EF-5536-48CF-B7BF-F05592F86512}"/>
                  </a:ext>
                </a:extLst>
              </p:cNvPr>
              <p:cNvSpPr txBox="1">
                <a:spLocks noRot="1" noChangeAspect="1" noMove="1" noResize="1" noEditPoints="1" noAdjustHandles="1" noChangeArrowheads="1" noChangeShapeType="1" noTextEdit="1"/>
              </p:cNvSpPr>
              <p:nvPr/>
            </p:nvSpPr>
            <p:spPr>
              <a:xfrm>
                <a:off x="1" y="0"/>
                <a:ext cx="6857999" cy="10409966"/>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B9462591-49E7-4C8B-9CB2-649E7EB7D7D5}"/>
                  </a:ext>
                </a:extLst>
              </p:cNvPr>
              <p:cNvGraphicFramePr>
                <a:graphicFrameLocks noGrp="1"/>
              </p:cNvGraphicFramePr>
              <p:nvPr>
                <p:extLst>
                  <p:ext uri="{D42A27DB-BD31-4B8C-83A1-F6EECF244321}">
                    <p14:modId xmlns:p14="http://schemas.microsoft.com/office/powerpoint/2010/main" val="3739887635"/>
                  </p:ext>
                </p:extLst>
              </p:nvPr>
            </p:nvGraphicFramePr>
            <p:xfrm>
              <a:off x="3493697" y="4385061"/>
              <a:ext cx="3286269" cy="1810260"/>
            </p:xfrm>
            <a:graphic>
              <a:graphicData uri="http://schemas.openxmlformats.org/drawingml/2006/table">
                <a:tbl>
                  <a:tblPr/>
                  <a:tblGrid>
                    <a:gridCol w="208280">
                      <a:extLst>
                        <a:ext uri="{9D8B030D-6E8A-4147-A177-3AD203B41FA5}">
                          <a16:colId xmlns:a16="http://schemas.microsoft.com/office/drawing/2014/main" val="2892245456"/>
                        </a:ext>
                      </a:extLst>
                    </a:gridCol>
                    <a:gridCol w="3077989">
                      <a:extLst>
                        <a:ext uri="{9D8B030D-6E8A-4147-A177-3AD203B41FA5}">
                          <a16:colId xmlns:a16="http://schemas.microsoft.com/office/drawing/2014/main" val="3488277775"/>
                        </a:ext>
                      </a:extLst>
                    </a:gridCol>
                  </a:tblGrid>
                  <a:tr h="285372">
                    <a:tc>
                      <a:txBody>
                        <a:bodyPr/>
                        <a:lstStyle/>
                        <a:p>
                          <a:r>
                            <a:rPr lang="en-GB" sz="12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𝑔</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𝐸</m:t>
                                        </m:r>
                                      </m:e>
                                      <m:sub>
                                        <m:r>
                                          <a:rPr lang="en-GB" sz="1200" b="0" i="1" smtClean="0">
                                            <a:latin typeface="Cambria Math" panose="02040503050406030204" pitchFamily="18" charset="0"/>
                                          </a:rPr>
                                          <m:t>𝑝</m:t>
                                        </m:r>
                                      </m:sub>
                                    </m:sSub>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𝑚</m:t>
                                    </m:r>
                                  </m:num>
                                  <m:den>
                                    <m:r>
                                      <a:rPr lang="en-GB" sz="1200" b="0" i="1" smtClean="0">
                                        <a:latin typeface="Cambria Math" panose="02040503050406030204" pitchFamily="18" charset="0"/>
                                      </a:rPr>
                                      <m:t>h</m:t>
                                    </m:r>
                                  </m:den>
                                </m:f>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3581931"/>
                      </a:ext>
                    </a:extLst>
                  </a:tr>
                  <a:tr h="285372">
                    <a:tc>
                      <a:txBody>
                        <a:bodyPr/>
                        <a:lstStyle/>
                        <a:p>
                          <a:r>
                            <a:rPr lang="en-GB" sz="1200" dirty="0"/>
                            <a:t>B</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𝑔</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𝐸</m:t>
                                        </m:r>
                                      </m:e>
                                      <m:sub>
                                        <m:r>
                                          <a:rPr lang="en-GB" sz="1200" b="0" i="1" smtClean="0">
                                            <a:latin typeface="Cambria Math" panose="02040503050406030204" pitchFamily="18" charset="0"/>
                                          </a:rPr>
                                          <m:t>𝑝</m:t>
                                        </m:r>
                                      </m:sub>
                                    </m:sSub>
                                  </m:num>
                                  <m:den>
                                    <m:r>
                                      <a:rPr lang="en-GB" sz="1200" b="0" i="1" smtClean="0">
                                        <a:latin typeface="Cambria Math" panose="02040503050406030204" pitchFamily="18" charset="0"/>
                                        <a:ea typeface="Cambria Math" panose="02040503050406030204" pitchFamily="18" charset="0"/>
                                      </a:rPr>
                                      <m:t>𝑚</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rPr>
                                      <m:t>h</m:t>
                                    </m:r>
                                  </m:den>
                                </m:f>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002111"/>
                      </a:ext>
                    </a:extLst>
                  </a:tr>
                  <a:tr h="285372">
                    <a:tc>
                      <a:txBody>
                        <a:bodyPr/>
                        <a:lstStyle/>
                        <a:p>
                          <a:r>
                            <a:rPr lang="en-GB" sz="1200" dirty="0"/>
                            <a:t>C</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𝑔</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𝐸</m:t>
                                        </m:r>
                                      </m:e>
                                      <m:sub>
                                        <m:r>
                                          <a:rPr lang="en-GB" sz="1200" b="0" i="1" smtClean="0">
                                            <a:latin typeface="Cambria Math" panose="02040503050406030204" pitchFamily="18" charset="0"/>
                                          </a:rPr>
                                          <m:t>𝑝</m:t>
                                        </m:r>
                                      </m:sub>
                                    </m:sSub>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h</m:t>
                                    </m:r>
                                  </m:num>
                                  <m:den>
                                    <m:r>
                                      <a:rPr lang="en-GB" sz="1200" b="0" i="1" smtClean="0">
                                        <a:latin typeface="Cambria Math" panose="02040503050406030204" pitchFamily="18" charset="0"/>
                                        <a:ea typeface="Cambria Math" panose="02040503050406030204" pitchFamily="18" charset="0"/>
                                      </a:rPr>
                                      <m:t>𝑚</m:t>
                                    </m:r>
                                  </m:den>
                                </m:f>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6785311"/>
                      </a:ext>
                    </a:extLst>
                  </a:tr>
                  <a:tr h="285372">
                    <a:tc>
                      <a:txBody>
                        <a:bodyPr/>
                        <a:lstStyle/>
                        <a:p>
                          <a:r>
                            <a:rPr lang="en-GB" sz="1200" dirty="0"/>
                            <a:t>D</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𝑔</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𝑚</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h</m:t>
                                    </m:r>
                                  </m:num>
                                  <m:den>
                                    <m:sSub>
                                      <m:sSubPr>
                                        <m:ctrlPr>
                                          <a:rPr lang="en-GB" sz="1200" b="0" i="1" smtClean="0">
                                            <a:latin typeface="Cambria Math" panose="02040503050406030204" pitchFamily="18" charset="0"/>
                                            <a:ea typeface="Cambria Math" panose="02040503050406030204" pitchFamily="18" charset="0"/>
                                          </a:rPr>
                                        </m:ctrlPr>
                                      </m:sSubPr>
                                      <m:e>
                                        <m:r>
                                          <a:rPr lang="en-GB" sz="1200" b="0" i="1" smtClean="0">
                                            <a:latin typeface="Cambria Math" panose="02040503050406030204" pitchFamily="18" charset="0"/>
                                            <a:ea typeface="Cambria Math" panose="02040503050406030204" pitchFamily="18" charset="0"/>
                                          </a:rPr>
                                          <m:t>𝐸</m:t>
                                        </m:r>
                                      </m:e>
                                      <m:sub>
                                        <m:r>
                                          <a:rPr lang="en-GB" sz="1200" b="0" i="1" smtClean="0">
                                            <a:latin typeface="Cambria Math" panose="02040503050406030204" pitchFamily="18" charset="0"/>
                                            <a:ea typeface="Cambria Math" panose="02040503050406030204" pitchFamily="18" charset="0"/>
                                          </a:rPr>
                                          <m:t>𝑝</m:t>
                                        </m:r>
                                      </m:sub>
                                    </m:sSub>
                                  </m:den>
                                </m:f>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3821839"/>
                      </a:ext>
                    </a:extLst>
                  </a:tr>
                </a:tbl>
              </a:graphicData>
            </a:graphic>
          </p:graphicFrame>
        </mc:Choice>
        <mc:Fallback xmlns="">
          <p:graphicFrame>
            <p:nvGraphicFramePr>
              <p:cNvPr id="9" name="Table 8">
                <a:extLst>
                  <a:ext uri="{FF2B5EF4-FFF2-40B4-BE49-F238E27FC236}">
                    <a16:creationId xmlns:a16="http://schemas.microsoft.com/office/drawing/2014/main" id="{B9462591-49E7-4C8B-9CB2-649E7EB7D7D5}"/>
                  </a:ext>
                </a:extLst>
              </p:cNvPr>
              <p:cNvGraphicFramePr>
                <a:graphicFrameLocks noGrp="1"/>
              </p:cNvGraphicFramePr>
              <p:nvPr>
                <p:extLst>
                  <p:ext uri="{D42A27DB-BD31-4B8C-83A1-F6EECF244321}">
                    <p14:modId xmlns:p14="http://schemas.microsoft.com/office/powerpoint/2010/main" val="3739887635"/>
                  </p:ext>
                </p:extLst>
              </p:nvPr>
            </p:nvGraphicFramePr>
            <p:xfrm>
              <a:off x="3493697" y="4385061"/>
              <a:ext cx="3286269" cy="1810260"/>
            </p:xfrm>
            <a:graphic>
              <a:graphicData uri="http://schemas.openxmlformats.org/drawingml/2006/table">
                <a:tbl>
                  <a:tblPr/>
                  <a:tblGrid>
                    <a:gridCol w="208280">
                      <a:extLst>
                        <a:ext uri="{9D8B030D-6E8A-4147-A177-3AD203B41FA5}">
                          <a16:colId xmlns:a16="http://schemas.microsoft.com/office/drawing/2014/main" val="2892245456"/>
                        </a:ext>
                      </a:extLst>
                    </a:gridCol>
                    <a:gridCol w="3077989">
                      <a:extLst>
                        <a:ext uri="{9D8B030D-6E8A-4147-A177-3AD203B41FA5}">
                          <a16:colId xmlns:a16="http://schemas.microsoft.com/office/drawing/2014/main" val="3488277775"/>
                        </a:ext>
                      </a:extLst>
                    </a:gridCol>
                  </a:tblGrid>
                  <a:tr h="438595">
                    <a:tc>
                      <a:txBody>
                        <a:bodyPr/>
                        <a:lstStyle/>
                        <a:p>
                          <a:r>
                            <a:rPr lang="en-GB" sz="12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1389" r="-395" b="-316667"/>
                          </a:stretch>
                        </a:blipFill>
                      </a:tcPr>
                    </a:tc>
                    <a:extLst>
                      <a:ext uri="{0D108BD9-81ED-4DB2-BD59-A6C34878D82A}">
                        <a16:rowId xmlns:a16="http://schemas.microsoft.com/office/drawing/2014/main" val="2823581931"/>
                      </a:ext>
                    </a:extLst>
                  </a:tr>
                  <a:tr h="438595">
                    <a:tc>
                      <a:txBody>
                        <a:bodyPr/>
                        <a:lstStyle/>
                        <a:p>
                          <a:r>
                            <a:rPr lang="en-GB" sz="1200" dirty="0"/>
                            <a:t>B</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101389" r="-395" b="-216667"/>
                          </a:stretch>
                        </a:blipFill>
                      </a:tcPr>
                    </a:tc>
                    <a:extLst>
                      <a:ext uri="{0D108BD9-81ED-4DB2-BD59-A6C34878D82A}">
                        <a16:rowId xmlns:a16="http://schemas.microsoft.com/office/drawing/2014/main" val="796002111"/>
                      </a:ext>
                    </a:extLst>
                  </a:tr>
                  <a:tr h="443421">
                    <a:tc>
                      <a:txBody>
                        <a:bodyPr/>
                        <a:lstStyle/>
                        <a:p>
                          <a:r>
                            <a:rPr lang="en-GB" sz="1200" dirty="0"/>
                            <a:t>C</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198630" r="-395" b="-113699"/>
                          </a:stretch>
                        </a:blipFill>
                      </a:tcPr>
                    </a:tc>
                    <a:extLst>
                      <a:ext uri="{0D108BD9-81ED-4DB2-BD59-A6C34878D82A}">
                        <a16:rowId xmlns:a16="http://schemas.microsoft.com/office/drawing/2014/main" val="1736785311"/>
                      </a:ext>
                    </a:extLst>
                  </a:tr>
                  <a:tr h="489649">
                    <a:tc>
                      <a:txBody>
                        <a:bodyPr/>
                        <a:lstStyle/>
                        <a:p>
                          <a:r>
                            <a:rPr lang="en-GB" sz="1200" dirty="0"/>
                            <a:t>D</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269136" r="-395" b="-2469"/>
                          </a:stretch>
                        </a:blipFill>
                      </a:tcPr>
                    </a:tc>
                    <a:extLst>
                      <a:ext uri="{0D108BD9-81ED-4DB2-BD59-A6C34878D82A}">
                        <a16:rowId xmlns:a16="http://schemas.microsoft.com/office/drawing/2014/main" val="2053821839"/>
                      </a:ext>
                    </a:extLst>
                  </a:tr>
                </a:tbl>
              </a:graphicData>
            </a:graphic>
          </p:graphicFrame>
        </mc:Fallback>
      </mc:AlternateContent>
      <p:sp>
        <p:nvSpPr>
          <p:cNvPr id="10" name="Rectangle 9">
            <a:extLst>
              <a:ext uri="{FF2B5EF4-FFF2-40B4-BE49-F238E27FC236}">
                <a16:creationId xmlns:a16="http://schemas.microsoft.com/office/drawing/2014/main" id="{06DB405B-FCC1-4FAB-A058-F09FDE3CE172}"/>
              </a:ext>
            </a:extLst>
          </p:cNvPr>
          <p:cNvSpPr/>
          <p:nvPr/>
        </p:nvSpPr>
        <p:spPr>
          <a:xfrm>
            <a:off x="-3" y="4695612"/>
            <a:ext cx="3364308" cy="830997"/>
          </a:xfrm>
          <a:prstGeom prst="rect">
            <a:avLst/>
          </a:prstGeom>
        </p:spPr>
        <p:txBody>
          <a:bodyPr wrap="square">
            <a:spAutoFit/>
          </a:bodyPr>
          <a:lstStyle/>
          <a:p>
            <a:r>
              <a:rPr lang="en-GB" sz="1200" dirty="0"/>
              <a:t>Which statement is correct? </a:t>
            </a:r>
          </a:p>
          <a:p>
            <a:endParaRPr lang="en-GB" sz="1200" dirty="0"/>
          </a:p>
          <a:p>
            <a:r>
              <a:rPr lang="en-GB" sz="1200" dirty="0"/>
              <a:t>Re-arrange </a:t>
            </a:r>
            <a:r>
              <a:rPr lang="en-GB" sz="1200" b="1" dirty="0"/>
              <a:t>E</a:t>
            </a:r>
            <a:r>
              <a:rPr lang="en-GB" sz="1200" b="1" baseline="-25000" dirty="0"/>
              <a:t>p</a:t>
            </a:r>
            <a:r>
              <a:rPr lang="en-GB" sz="1200" b="1" dirty="0"/>
              <a:t> = m × g × h </a:t>
            </a:r>
            <a:r>
              <a:rPr lang="en-GB" sz="1200" dirty="0"/>
              <a:t>to make g the subject of the equation. </a:t>
            </a:r>
          </a:p>
        </p:txBody>
      </p:sp>
    </p:spTree>
    <p:extLst>
      <p:ext uri="{BB962C8B-B14F-4D97-AF65-F5344CB8AC3E}">
        <p14:creationId xmlns:p14="http://schemas.microsoft.com/office/powerpoint/2010/main" val="1359017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3F4A20-38A4-484E-909A-EAABAF4C52D8}"/>
              </a:ext>
            </a:extLst>
          </p:cNvPr>
          <p:cNvSpPr/>
          <p:nvPr/>
        </p:nvSpPr>
        <p:spPr>
          <a:xfrm>
            <a:off x="-5752" y="7615485"/>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97D56910-61FD-4A9E-B6BA-35ED2C890C11}"/>
              </a:ext>
            </a:extLst>
          </p:cNvPr>
          <p:cNvSpPr/>
          <p:nvPr/>
        </p:nvSpPr>
        <p:spPr>
          <a:xfrm>
            <a:off x="-4" y="4293078"/>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FCD870EF-5536-48CF-B7BF-F05592F86512}"/>
                  </a:ext>
                </a:extLst>
              </p:cNvPr>
              <p:cNvSpPr txBox="1"/>
              <p:nvPr/>
            </p:nvSpPr>
            <p:spPr>
              <a:xfrm>
                <a:off x="-5751" y="0"/>
                <a:ext cx="6857999" cy="10336804"/>
              </a:xfrm>
              <a:prstGeom prst="rect">
                <a:avLst/>
              </a:prstGeom>
              <a:noFill/>
            </p:spPr>
            <p:txBody>
              <a:bodyPr wrap="square" rtlCol="0">
                <a:spAutoFit/>
              </a:bodyPr>
              <a:lstStyle/>
              <a:p>
                <a:r>
                  <a:rPr lang="en-GB" sz="1200" b="1" dirty="0"/>
                  <a:t>Worked example 2</a:t>
                </a:r>
              </a:p>
              <a:p>
                <a:endParaRPr lang="en-GB" sz="1200" b="1" dirty="0"/>
              </a:p>
              <a:p>
                <a:r>
                  <a:rPr lang="en-GB" sz="1200" dirty="0"/>
                  <a:t>Re-arrange the equation </a:t>
                </a:r>
                <a:r>
                  <a:rPr lang="en-GB" sz="1200" b="1" dirty="0"/>
                  <a:t>P = W ÷ t </a:t>
                </a:r>
                <a:r>
                  <a:rPr lang="en-GB" sz="1200" dirty="0"/>
                  <a:t>to make W the subject of the equation. </a:t>
                </a:r>
              </a:p>
              <a:p>
                <a:r>
                  <a:rPr lang="en-GB" sz="1200" b="1" dirty="0"/>
                  <a:t>Step 1:</a:t>
                </a:r>
                <a:r>
                  <a:rPr lang="en-GB" sz="1200" dirty="0"/>
                  <a:t> Multiply both sides of the equation by t. </a:t>
                </a:r>
              </a:p>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𝑃</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𝑡</m:t>
                      </m:r>
                      <m:r>
                        <a:rPr lang="en-GB" sz="1200" i="1">
                          <a:latin typeface="Cambria Math" panose="02040503050406030204" pitchFamily="18" charset="0"/>
                        </a:rPr>
                        <m:t>=</m:t>
                      </m:r>
                      <m:f>
                        <m:fPr>
                          <m:ctrlPr>
                            <a:rPr lang="en-GB" sz="1200" i="1">
                              <a:latin typeface="Cambria Math" panose="02040503050406030204" pitchFamily="18" charset="0"/>
                            </a:rPr>
                          </m:ctrlPr>
                        </m:fPr>
                        <m:num>
                          <m:r>
                            <a:rPr lang="en-GB" sz="1200" b="0" i="1" smtClean="0">
                              <a:latin typeface="Cambria Math" panose="02040503050406030204" pitchFamily="18" charset="0"/>
                            </a:rPr>
                            <m:t>𝑊</m:t>
                          </m:r>
                        </m:num>
                        <m:den>
                          <m:r>
                            <a:rPr lang="en-GB" sz="1200" b="0" i="1" smtClean="0">
                              <a:latin typeface="Cambria Math" panose="02040503050406030204" pitchFamily="18" charset="0"/>
                              <a:ea typeface="Cambria Math" panose="02040503050406030204" pitchFamily="18" charset="0"/>
                            </a:rPr>
                            <m:t>𝑡</m:t>
                          </m:r>
                        </m:den>
                      </m:f>
                      <m:r>
                        <a:rPr lang="en-GB" sz="120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𝑡</m:t>
                      </m:r>
                    </m:oMath>
                  </m:oMathPara>
                </a14:m>
                <a:endParaRPr lang="en-GB" sz="1200" dirty="0"/>
              </a:p>
              <a:p>
                <a:r>
                  <a:rPr lang="en-GB" sz="1200" b="1" dirty="0"/>
                  <a:t>Step 2:</a:t>
                </a:r>
                <a:r>
                  <a:rPr lang="en-GB" sz="1200" dirty="0"/>
                  <a:t> Cancel t on the right hand side of the equation. </a:t>
                </a:r>
              </a:p>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𝑃</m:t>
                      </m:r>
                      <m:r>
                        <a:rPr lang="en-GB" sz="1200" i="1">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𝑡</m:t>
                      </m:r>
                      <m:r>
                        <a:rPr lang="en-GB" sz="1200" i="1">
                          <a:latin typeface="Cambria Math" panose="02040503050406030204" pitchFamily="18" charset="0"/>
                        </a:rPr>
                        <m:t>=</m:t>
                      </m:r>
                      <m:r>
                        <a:rPr lang="en-GB" sz="1200" b="0" i="1" smtClean="0">
                          <a:latin typeface="Cambria Math" panose="02040503050406030204" pitchFamily="18" charset="0"/>
                        </a:rPr>
                        <m:t>𝑊</m:t>
                      </m:r>
                    </m:oMath>
                  </m:oMathPara>
                </a14:m>
                <a:endParaRPr lang="en-GB" sz="1200" b="0" dirty="0"/>
              </a:p>
              <a:p>
                <a:endParaRPr lang="en-GB" sz="1200" dirty="0"/>
              </a:p>
              <a:p>
                <a:r>
                  <a:rPr lang="en-GB" sz="1200" b="1" dirty="0"/>
                  <a:t>Worked example 3</a:t>
                </a:r>
              </a:p>
              <a:p>
                <a:endParaRPr lang="en-GB" sz="1200" b="1" dirty="0"/>
              </a:p>
              <a:p>
                <a:r>
                  <a:rPr lang="en-GB" sz="1200" dirty="0"/>
                  <a:t>Re-arrange the equation </a:t>
                </a:r>
                <a:r>
                  <a:rPr lang="en-GB" sz="1200" b="1" dirty="0"/>
                  <a:t>P = W ÷ t </a:t>
                </a:r>
                <a:r>
                  <a:rPr lang="en-GB" sz="1200" dirty="0"/>
                  <a:t>to make t the subject of the equation. </a:t>
                </a:r>
              </a:p>
              <a:p>
                <a:r>
                  <a:rPr lang="en-GB" sz="1200" b="1" dirty="0"/>
                  <a:t>Step 1:</a:t>
                </a:r>
                <a:r>
                  <a:rPr lang="en-GB" sz="1200" dirty="0"/>
                  <a:t> Multiply both sides of the equation by t. </a:t>
                </a:r>
              </a:p>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𝑃</m:t>
                      </m:r>
                      <m:r>
                        <a:rPr lang="en-GB" sz="1200" i="1">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𝑡</m:t>
                      </m:r>
                      <m:r>
                        <a:rPr lang="en-GB" sz="1200" i="1">
                          <a:latin typeface="Cambria Math" panose="02040503050406030204" pitchFamily="18" charset="0"/>
                        </a:rPr>
                        <m:t>=</m:t>
                      </m:r>
                      <m:f>
                        <m:fPr>
                          <m:ctrlPr>
                            <a:rPr lang="en-GB" sz="1200" i="1">
                              <a:latin typeface="Cambria Math" panose="02040503050406030204" pitchFamily="18" charset="0"/>
                            </a:rPr>
                          </m:ctrlPr>
                        </m:fPr>
                        <m:num>
                          <m:r>
                            <a:rPr lang="en-GB" sz="1200" i="1">
                              <a:latin typeface="Cambria Math" panose="02040503050406030204" pitchFamily="18" charset="0"/>
                            </a:rPr>
                            <m:t>𝑊</m:t>
                          </m:r>
                        </m:num>
                        <m:den>
                          <m:r>
                            <a:rPr lang="en-GB" sz="1200" i="1">
                              <a:latin typeface="Cambria Math" panose="02040503050406030204" pitchFamily="18" charset="0"/>
                              <a:ea typeface="Cambria Math" panose="02040503050406030204" pitchFamily="18" charset="0"/>
                            </a:rPr>
                            <m:t>𝑡</m:t>
                          </m:r>
                        </m:den>
                      </m:f>
                      <m:r>
                        <a:rPr lang="en-GB" sz="1200" i="1">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𝑡</m:t>
                      </m:r>
                    </m:oMath>
                  </m:oMathPara>
                </a14:m>
                <a:endParaRPr lang="en-GB" sz="1200" dirty="0"/>
              </a:p>
              <a:p>
                <a:r>
                  <a:rPr lang="en-GB" sz="1200" b="1" dirty="0"/>
                  <a:t>Step 2:</a:t>
                </a:r>
                <a:r>
                  <a:rPr lang="en-GB" sz="1200" dirty="0"/>
                  <a:t> Cancel t on the right hand side of the equation. </a:t>
                </a:r>
              </a:p>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𝑃</m:t>
                      </m:r>
                      <m:r>
                        <a:rPr lang="en-GB" sz="1200" i="1">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𝑡</m:t>
                      </m:r>
                      <m:r>
                        <a:rPr lang="en-GB" sz="1200" i="1">
                          <a:latin typeface="Cambria Math" panose="02040503050406030204" pitchFamily="18" charset="0"/>
                        </a:rPr>
                        <m:t>=</m:t>
                      </m:r>
                      <m:r>
                        <a:rPr lang="en-GB" sz="1200" i="1">
                          <a:latin typeface="Cambria Math" panose="02040503050406030204" pitchFamily="18" charset="0"/>
                        </a:rPr>
                        <m:t>𝑊</m:t>
                      </m:r>
                    </m:oMath>
                  </m:oMathPara>
                </a14:m>
                <a:endParaRPr lang="en-GB" sz="1200" dirty="0"/>
              </a:p>
              <a:p>
                <a:r>
                  <a:rPr lang="en-GB" sz="1200" b="1" dirty="0"/>
                  <a:t>Step 3: </a:t>
                </a:r>
                <a:r>
                  <a:rPr lang="en-GB" sz="1200" dirty="0"/>
                  <a:t>Divide both sides of the equation by P. (note: now the problem is the same as in objective A)</a:t>
                </a:r>
                <a:endParaRPr lang="en-GB" sz="1200" b="1" dirty="0"/>
              </a:p>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GB" sz="1200" b="0" i="1" smtClean="0">
                              <a:latin typeface="Cambria Math" panose="02040503050406030204" pitchFamily="18" charset="0"/>
                            </a:rPr>
                            <m:t>𝑃</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𝑡</m:t>
                          </m:r>
                        </m:num>
                        <m:den>
                          <m:r>
                            <a:rPr lang="en-GB" sz="1200" b="0" i="1" smtClean="0">
                              <a:latin typeface="Cambria Math" panose="02040503050406030204" pitchFamily="18" charset="0"/>
                            </a:rPr>
                            <m:t>𝑃</m:t>
                          </m:r>
                        </m:den>
                      </m:f>
                      <m:r>
                        <a:rPr lang="en-GB" sz="1200" i="1">
                          <a:latin typeface="Cambria Math" panose="02040503050406030204" pitchFamily="18" charset="0"/>
                        </a:rPr>
                        <m:t>=</m:t>
                      </m:r>
                      <m:f>
                        <m:fPr>
                          <m:ctrlPr>
                            <a:rPr lang="en-GB" sz="1200" i="1">
                              <a:latin typeface="Cambria Math" panose="02040503050406030204" pitchFamily="18" charset="0"/>
                            </a:rPr>
                          </m:ctrlPr>
                        </m:fPr>
                        <m:num>
                          <m:r>
                            <a:rPr lang="en-GB" sz="1200" i="1">
                              <a:latin typeface="Cambria Math" panose="02040503050406030204" pitchFamily="18" charset="0"/>
                            </a:rPr>
                            <m:t>𝑊</m:t>
                          </m:r>
                        </m:num>
                        <m:den>
                          <m:r>
                            <a:rPr lang="en-GB" sz="1200" b="0" i="1" smtClean="0">
                              <a:latin typeface="Cambria Math" panose="02040503050406030204" pitchFamily="18" charset="0"/>
                            </a:rPr>
                            <m:t>𝑃</m:t>
                          </m:r>
                        </m:den>
                      </m:f>
                    </m:oMath>
                  </m:oMathPara>
                </a14:m>
                <a:endParaRPr lang="en-GB" sz="1200" dirty="0"/>
              </a:p>
              <a:p>
                <a:r>
                  <a:rPr lang="en-GB" sz="1200" b="1" dirty="0"/>
                  <a:t>Step 4: </a:t>
                </a:r>
                <a:r>
                  <a:rPr lang="en-GB" sz="1200" dirty="0"/>
                  <a:t>Cancel P on the left hand side of the equation.</a:t>
                </a:r>
              </a:p>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𝑡</m:t>
                      </m:r>
                      <m:r>
                        <a:rPr lang="en-GB" sz="1200" i="1">
                          <a:latin typeface="Cambria Math" panose="02040503050406030204" pitchFamily="18" charset="0"/>
                        </a:rPr>
                        <m:t>=</m:t>
                      </m:r>
                      <m:f>
                        <m:fPr>
                          <m:ctrlPr>
                            <a:rPr lang="en-GB" sz="1200" i="1" smtClean="0">
                              <a:latin typeface="Cambria Math" panose="02040503050406030204" pitchFamily="18" charset="0"/>
                            </a:rPr>
                          </m:ctrlPr>
                        </m:fPr>
                        <m:num>
                          <m:r>
                            <a:rPr lang="en-GB" sz="1200" i="1">
                              <a:latin typeface="Cambria Math" panose="02040503050406030204" pitchFamily="18" charset="0"/>
                            </a:rPr>
                            <m:t>𝑊</m:t>
                          </m:r>
                        </m:num>
                        <m:den>
                          <m:r>
                            <a:rPr lang="en-GB" sz="1200" i="1">
                              <a:latin typeface="Cambria Math" panose="02040503050406030204" pitchFamily="18" charset="0"/>
                            </a:rPr>
                            <m:t>𝑃</m:t>
                          </m:r>
                        </m:den>
                      </m:f>
                    </m:oMath>
                  </m:oMathPara>
                </a14:m>
                <a:endParaRPr lang="en-GB" sz="1200" dirty="0"/>
              </a:p>
              <a:p>
                <a:endParaRPr lang="en-GB" sz="1200" b="1" dirty="0"/>
              </a:p>
              <a:p>
                <a:r>
                  <a:rPr lang="en-GB" sz="1200" b="1" dirty="0"/>
                  <a:t>Practice B: Rearrange equations like P = W ÷ t</a:t>
                </a:r>
              </a:p>
              <a:p>
                <a:endParaRPr lang="en-GB" sz="1200" dirty="0"/>
              </a:p>
              <a:p>
                <a:r>
                  <a:rPr lang="en-GB" sz="1200" b="1" dirty="0"/>
                  <a:t>1) </a:t>
                </a:r>
                <a:r>
                  <a:rPr lang="en-GB" sz="1200" dirty="0"/>
                  <a:t>Re-arrange </a:t>
                </a:r>
                <a:r>
                  <a:rPr lang="en-GB" sz="1200" b="1" dirty="0"/>
                  <a:t>P = E ÷ t </a:t>
                </a:r>
                <a:r>
                  <a:rPr lang="en-GB" sz="1200" dirty="0"/>
                  <a:t>to make E the subject of the equation. </a:t>
                </a:r>
              </a:p>
              <a:p>
                <a:pPr marL="228600" indent="-228600">
                  <a:buAutoNum type="arabicParenR"/>
                </a:pPr>
                <a:endParaRPr lang="en-GB" sz="1200" dirty="0"/>
              </a:p>
              <a:p>
                <a:pPr marL="228600" indent="-228600">
                  <a:buAutoNum type="arabicParenR"/>
                </a:pPr>
                <a:endParaRPr lang="en-GB" sz="1200" dirty="0"/>
              </a:p>
              <a:p>
                <a:pPr marL="228600" indent="-228600">
                  <a:buAutoNum type="arabicParenR"/>
                </a:pPr>
                <a:endParaRPr lang="en-GB" sz="1200" dirty="0"/>
              </a:p>
              <a:p>
                <a:r>
                  <a:rPr lang="en-GB" sz="1200" b="1" dirty="0"/>
                  <a:t>2) </a:t>
                </a:r>
                <a:r>
                  <a:rPr lang="en-GB" sz="1200" dirty="0"/>
                  <a:t>Re-arrange </a:t>
                </a:r>
                <a:r>
                  <a:rPr lang="en-GB" sz="1200" b="1" dirty="0"/>
                  <a:t>ρ = m ÷ V </a:t>
                </a:r>
                <a:r>
                  <a:rPr lang="en-GB" sz="1200" dirty="0"/>
                  <a:t>to make m the subject of the equation. </a:t>
                </a:r>
              </a:p>
              <a:p>
                <a:endParaRPr lang="en-GB" sz="1200" b="1" dirty="0"/>
              </a:p>
              <a:p>
                <a:endParaRPr lang="en-GB" sz="1200" b="1" dirty="0"/>
              </a:p>
              <a:p>
                <a:endParaRPr lang="en-GB" sz="1200" b="1" dirty="0"/>
              </a:p>
              <a:p>
                <a:r>
                  <a:rPr lang="en-GB" sz="1200" b="1" dirty="0"/>
                  <a:t>3) </a:t>
                </a:r>
                <a:r>
                  <a:rPr lang="en-GB" sz="1200" dirty="0"/>
                  <a:t>Re-arrange </a:t>
                </a:r>
                <a:r>
                  <a:rPr lang="en-GB" sz="1200" b="1" dirty="0"/>
                  <a:t>P = E ÷ t </a:t>
                </a:r>
                <a:r>
                  <a:rPr lang="en-GB" sz="1200" dirty="0"/>
                  <a:t>to make t the subject of the equation. </a:t>
                </a:r>
              </a:p>
              <a:p>
                <a:pPr marL="228600" indent="-228600">
                  <a:buAutoNum type="arabicParenR"/>
                </a:pPr>
                <a:endParaRPr lang="en-GB" sz="1200" dirty="0"/>
              </a:p>
              <a:p>
                <a:pPr marL="228600" indent="-228600">
                  <a:buAutoNum type="arabicParenR"/>
                </a:pPr>
                <a:endParaRPr lang="en-GB" sz="1200" dirty="0"/>
              </a:p>
              <a:p>
                <a:pPr marL="228600" indent="-228600">
                  <a:buAutoNum type="arabicParenR"/>
                </a:pPr>
                <a:endParaRPr lang="en-GB" sz="1200" dirty="0"/>
              </a:p>
              <a:p>
                <a:r>
                  <a:rPr lang="en-GB" sz="1200" b="1" dirty="0"/>
                  <a:t>4) </a:t>
                </a:r>
                <a:r>
                  <a:rPr lang="en-GB" sz="1200" dirty="0"/>
                  <a:t>Re-arrange </a:t>
                </a:r>
                <a:r>
                  <a:rPr lang="en-GB" sz="1200" b="1" dirty="0"/>
                  <a:t>ρ = m ÷ V </a:t>
                </a:r>
                <a:r>
                  <a:rPr lang="en-GB" sz="1200" dirty="0"/>
                  <a:t>to make V the subject of the equation. </a:t>
                </a:r>
              </a:p>
              <a:p>
                <a:endParaRPr lang="en-GB" sz="1200" dirty="0"/>
              </a:p>
              <a:p>
                <a:endParaRPr lang="en-GB" sz="1200" b="1" dirty="0"/>
              </a:p>
              <a:p>
                <a:endParaRPr lang="en-GB" sz="1200" b="1" dirty="0"/>
              </a:p>
              <a:p>
                <a:r>
                  <a:rPr lang="en-GB" sz="1200" b="1" dirty="0"/>
                  <a:t>Assessment B: Rearrange equations like P = W ÷ t</a:t>
                </a:r>
              </a:p>
              <a:p>
                <a:endParaRPr lang="en-GB" sz="1200" b="1" dirty="0"/>
              </a:p>
              <a:p>
                <a:endParaRPr lang="en-GB" sz="1200" b="1" dirty="0"/>
              </a:p>
              <a:p>
                <a:endParaRPr lang="en-GB" sz="1200" dirty="0"/>
              </a:p>
              <a:p>
                <a:endParaRPr lang="en-GB" sz="1200" b="1" dirty="0"/>
              </a:p>
              <a:p>
                <a:endParaRPr lang="en-GB" sz="1200" b="1"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pPr marL="228600" indent="-228600">
                  <a:buAutoNum type="arabicParenR"/>
                </a:pPr>
                <a:endParaRPr lang="en-GB" sz="1200" dirty="0"/>
              </a:p>
            </p:txBody>
          </p:sp>
        </mc:Choice>
        <mc:Fallback>
          <p:sp>
            <p:nvSpPr>
              <p:cNvPr id="4" name="TextBox 3">
                <a:extLst>
                  <a:ext uri="{FF2B5EF4-FFF2-40B4-BE49-F238E27FC236}">
                    <a16:creationId xmlns:a16="http://schemas.microsoft.com/office/drawing/2014/main" id="{FCD870EF-5536-48CF-B7BF-F05592F86512}"/>
                  </a:ext>
                </a:extLst>
              </p:cNvPr>
              <p:cNvSpPr txBox="1">
                <a:spLocks noRot="1" noChangeAspect="1" noMove="1" noResize="1" noEditPoints="1" noAdjustHandles="1" noChangeArrowheads="1" noChangeShapeType="1" noTextEdit="1"/>
              </p:cNvSpPr>
              <p:nvPr/>
            </p:nvSpPr>
            <p:spPr>
              <a:xfrm>
                <a:off x="-5751" y="0"/>
                <a:ext cx="6857999" cy="1033680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B9462591-49E7-4C8B-9CB2-649E7EB7D7D5}"/>
                  </a:ext>
                </a:extLst>
              </p:cNvPr>
              <p:cNvGraphicFramePr>
                <a:graphicFrameLocks noGrp="1"/>
              </p:cNvGraphicFramePr>
              <p:nvPr>
                <p:extLst>
                  <p:ext uri="{D42A27DB-BD31-4B8C-83A1-F6EECF244321}">
                    <p14:modId xmlns:p14="http://schemas.microsoft.com/office/powerpoint/2010/main" val="3909411367"/>
                  </p:ext>
                </p:extLst>
              </p:nvPr>
            </p:nvGraphicFramePr>
            <p:xfrm>
              <a:off x="3470692" y="8042098"/>
              <a:ext cx="3286269" cy="1708722"/>
            </p:xfrm>
            <a:graphic>
              <a:graphicData uri="http://schemas.openxmlformats.org/drawingml/2006/table">
                <a:tbl>
                  <a:tblPr/>
                  <a:tblGrid>
                    <a:gridCol w="208280">
                      <a:extLst>
                        <a:ext uri="{9D8B030D-6E8A-4147-A177-3AD203B41FA5}">
                          <a16:colId xmlns:a16="http://schemas.microsoft.com/office/drawing/2014/main" val="2892245456"/>
                        </a:ext>
                      </a:extLst>
                    </a:gridCol>
                    <a:gridCol w="3077989">
                      <a:extLst>
                        <a:ext uri="{9D8B030D-6E8A-4147-A177-3AD203B41FA5}">
                          <a16:colId xmlns:a16="http://schemas.microsoft.com/office/drawing/2014/main" val="3488277775"/>
                        </a:ext>
                      </a:extLst>
                    </a:gridCol>
                  </a:tblGrid>
                  <a:tr h="285372">
                    <a:tc>
                      <a:txBody>
                        <a:bodyPr/>
                        <a:lstStyle/>
                        <a:p>
                          <a:r>
                            <a:rPr lang="en-GB" sz="12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𝑚</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𝑊</m:t>
                                    </m:r>
                                  </m:num>
                                  <m:den>
                                    <m:r>
                                      <a:rPr lang="en-GB" sz="1200" b="0" i="1" smtClean="0">
                                        <a:latin typeface="Cambria Math" panose="02040503050406030204" pitchFamily="18" charset="0"/>
                                      </a:rPr>
                                      <m:t>𝑔</m:t>
                                    </m:r>
                                  </m:den>
                                </m:f>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3581931"/>
                      </a:ext>
                    </a:extLst>
                  </a:tr>
                  <a:tr h="285372">
                    <a:tc>
                      <a:txBody>
                        <a:bodyPr/>
                        <a:lstStyle/>
                        <a:p>
                          <a:r>
                            <a:rPr lang="en-GB" sz="1200" dirty="0"/>
                            <a:t>B</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𝑚</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𝑔</m:t>
                                    </m:r>
                                  </m:num>
                                  <m:den>
                                    <m:r>
                                      <a:rPr lang="en-GB" sz="1200" b="0" i="1" smtClean="0">
                                        <a:latin typeface="Cambria Math" panose="02040503050406030204" pitchFamily="18" charset="0"/>
                                        <a:ea typeface="Cambria Math" panose="02040503050406030204" pitchFamily="18" charset="0"/>
                                      </a:rPr>
                                      <m:t>𝑊</m:t>
                                    </m:r>
                                  </m:den>
                                </m:f>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002111"/>
                      </a:ext>
                    </a:extLst>
                  </a:tr>
                  <a:tr h="285372">
                    <a:tc>
                      <a:txBody>
                        <a:bodyPr/>
                        <a:lstStyle/>
                        <a:p>
                          <a:r>
                            <a:rPr lang="en-GB" sz="1200" dirty="0"/>
                            <a:t>C</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𝑚</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𝑔</m:t>
                                    </m:r>
                                  </m:num>
                                  <m:den>
                                    <m:r>
                                      <a:rPr lang="en-GB" sz="1200" b="0" i="1" smtClean="0">
                                        <a:latin typeface="Cambria Math" panose="02040503050406030204" pitchFamily="18" charset="0"/>
                                        <a:ea typeface="Cambria Math" panose="02040503050406030204" pitchFamily="18" charset="0"/>
                                      </a:rPr>
                                      <m:t>𝑚</m:t>
                                    </m:r>
                                  </m:den>
                                </m:f>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6785311"/>
                      </a:ext>
                    </a:extLst>
                  </a:tr>
                  <a:tr h="285372">
                    <a:tc>
                      <a:txBody>
                        <a:bodyPr/>
                        <a:lstStyle/>
                        <a:p>
                          <a:r>
                            <a:rPr lang="en-GB" sz="1200" dirty="0"/>
                            <a:t>D</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𝑚</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𝑊</m:t>
                                    </m:r>
                                  </m:num>
                                  <m:den>
                                    <m:r>
                                      <a:rPr lang="en-GB" sz="1200" b="0" i="1" smtClean="0">
                                        <a:latin typeface="Cambria Math" panose="02040503050406030204" pitchFamily="18" charset="0"/>
                                        <a:ea typeface="Cambria Math" panose="02040503050406030204" pitchFamily="18" charset="0"/>
                                      </a:rPr>
                                      <m:t>𝑚</m:t>
                                    </m:r>
                                  </m:den>
                                </m:f>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3821839"/>
                      </a:ext>
                    </a:extLst>
                  </a:tr>
                </a:tbl>
              </a:graphicData>
            </a:graphic>
          </p:graphicFrame>
        </mc:Choice>
        <mc:Fallback xmlns="">
          <p:graphicFrame>
            <p:nvGraphicFramePr>
              <p:cNvPr id="9" name="Table 8">
                <a:extLst>
                  <a:ext uri="{FF2B5EF4-FFF2-40B4-BE49-F238E27FC236}">
                    <a16:creationId xmlns:a16="http://schemas.microsoft.com/office/drawing/2014/main" id="{B9462591-49E7-4C8B-9CB2-649E7EB7D7D5}"/>
                  </a:ext>
                </a:extLst>
              </p:cNvPr>
              <p:cNvGraphicFramePr>
                <a:graphicFrameLocks noGrp="1"/>
              </p:cNvGraphicFramePr>
              <p:nvPr>
                <p:extLst>
                  <p:ext uri="{D42A27DB-BD31-4B8C-83A1-F6EECF244321}">
                    <p14:modId xmlns:p14="http://schemas.microsoft.com/office/powerpoint/2010/main" val="3909411367"/>
                  </p:ext>
                </p:extLst>
              </p:nvPr>
            </p:nvGraphicFramePr>
            <p:xfrm>
              <a:off x="3470692" y="8042098"/>
              <a:ext cx="3286269" cy="1708722"/>
            </p:xfrm>
            <a:graphic>
              <a:graphicData uri="http://schemas.openxmlformats.org/drawingml/2006/table">
                <a:tbl>
                  <a:tblPr/>
                  <a:tblGrid>
                    <a:gridCol w="208280">
                      <a:extLst>
                        <a:ext uri="{9D8B030D-6E8A-4147-A177-3AD203B41FA5}">
                          <a16:colId xmlns:a16="http://schemas.microsoft.com/office/drawing/2014/main" val="2892245456"/>
                        </a:ext>
                      </a:extLst>
                    </a:gridCol>
                    <a:gridCol w="3077989">
                      <a:extLst>
                        <a:ext uri="{9D8B030D-6E8A-4147-A177-3AD203B41FA5}">
                          <a16:colId xmlns:a16="http://schemas.microsoft.com/office/drawing/2014/main" val="3488277775"/>
                        </a:ext>
                      </a:extLst>
                    </a:gridCol>
                  </a:tblGrid>
                  <a:tr h="465900">
                    <a:tc>
                      <a:txBody>
                        <a:bodyPr/>
                        <a:lstStyle/>
                        <a:p>
                          <a:r>
                            <a:rPr lang="en-GB" sz="12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1299" r="-395" b="-267532"/>
                          </a:stretch>
                        </a:blipFill>
                      </a:tcPr>
                    </a:tc>
                    <a:extLst>
                      <a:ext uri="{0D108BD9-81ED-4DB2-BD59-A6C34878D82A}">
                        <a16:rowId xmlns:a16="http://schemas.microsoft.com/office/drawing/2014/main" val="2823581931"/>
                      </a:ext>
                    </a:extLst>
                  </a:tr>
                  <a:tr h="404368">
                    <a:tc>
                      <a:txBody>
                        <a:bodyPr/>
                        <a:lstStyle/>
                        <a:p>
                          <a:r>
                            <a:rPr lang="en-GB" sz="1200" dirty="0"/>
                            <a:t>B</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118182" r="-395" b="-212121"/>
                          </a:stretch>
                        </a:blipFill>
                      </a:tcPr>
                    </a:tc>
                    <a:extLst>
                      <a:ext uri="{0D108BD9-81ED-4DB2-BD59-A6C34878D82A}">
                        <a16:rowId xmlns:a16="http://schemas.microsoft.com/office/drawing/2014/main" val="796002111"/>
                      </a:ext>
                    </a:extLst>
                  </a:tr>
                  <a:tr h="404622">
                    <a:tc>
                      <a:txBody>
                        <a:bodyPr/>
                        <a:lstStyle/>
                        <a:p>
                          <a:r>
                            <a:rPr lang="en-GB" sz="1200" dirty="0"/>
                            <a:t>C</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214925" r="-395" b="-108955"/>
                          </a:stretch>
                        </a:blipFill>
                      </a:tcPr>
                    </a:tc>
                    <a:extLst>
                      <a:ext uri="{0D108BD9-81ED-4DB2-BD59-A6C34878D82A}">
                        <a16:rowId xmlns:a16="http://schemas.microsoft.com/office/drawing/2014/main" val="1736785311"/>
                      </a:ext>
                    </a:extLst>
                  </a:tr>
                  <a:tr h="433832">
                    <a:tc>
                      <a:txBody>
                        <a:bodyPr/>
                        <a:lstStyle/>
                        <a:p>
                          <a:r>
                            <a:rPr lang="en-GB" sz="1200" dirty="0"/>
                            <a:t>D</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297183" r="-395" b="-2817"/>
                          </a:stretch>
                        </a:blipFill>
                      </a:tcPr>
                    </a:tc>
                    <a:extLst>
                      <a:ext uri="{0D108BD9-81ED-4DB2-BD59-A6C34878D82A}">
                        <a16:rowId xmlns:a16="http://schemas.microsoft.com/office/drawing/2014/main" val="2053821839"/>
                      </a:ext>
                    </a:extLst>
                  </a:tr>
                </a:tbl>
              </a:graphicData>
            </a:graphic>
          </p:graphicFrame>
        </mc:Fallback>
      </mc:AlternateContent>
      <p:sp>
        <p:nvSpPr>
          <p:cNvPr id="10" name="Rectangle 9">
            <a:extLst>
              <a:ext uri="{FF2B5EF4-FFF2-40B4-BE49-F238E27FC236}">
                <a16:creationId xmlns:a16="http://schemas.microsoft.com/office/drawing/2014/main" id="{06DB405B-FCC1-4FAB-A058-F09FDE3CE172}"/>
              </a:ext>
            </a:extLst>
          </p:cNvPr>
          <p:cNvSpPr/>
          <p:nvPr/>
        </p:nvSpPr>
        <p:spPr>
          <a:xfrm>
            <a:off x="58941" y="8422461"/>
            <a:ext cx="3364308" cy="830997"/>
          </a:xfrm>
          <a:prstGeom prst="rect">
            <a:avLst/>
          </a:prstGeom>
        </p:spPr>
        <p:txBody>
          <a:bodyPr wrap="square">
            <a:spAutoFit/>
          </a:bodyPr>
          <a:lstStyle/>
          <a:p>
            <a:r>
              <a:rPr lang="en-GB" sz="1200" dirty="0"/>
              <a:t>Which statement is correct? </a:t>
            </a:r>
          </a:p>
          <a:p>
            <a:endParaRPr lang="en-GB" sz="1200" dirty="0"/>
          </a:p>
          <a:p>
            <a:r>
              <a:rPr lang="en-GB" sz="1200" dirty="0"/>
              <a:t>Re-arrange </a:t>
            </a:r>
            <a:r>
              <a:rPr lang="en-GB" sz="1200" b="1" dirty="0"/>
              <a:t>g = W ÷ m </a:t>
            </a:r>
            <a:r>
              <a:rPr lang="en-GB" sz="1200" dirty="0"/>
              <a:t>to make m the subject of the equation. </a:t>
            </a:r>
          </a:p>
        </p:txBody>
      </p:sp>
    </p:spTree>
    <p:extLst>
      <p:ext uri="{BB962C8B-B14F-4D97-AF65-F5344CB8AC3E}">
        <p14:creationId xmlns:p14="http://schemas.microsoft.com/office/powerpoint/2010/main" val="2273095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495F9509-503A-49CE-BF58-A5B672F82A96}"/>
              </a:ext>
            </a:extLst>
          </p:cNvPr>
          <p:cNvSpPr/>
          <p:nvPr/>
        </p:nvSpPr>
        <p:spPr>
          <a:xfrm>
            <a:off x="-8624" y="4170695"/>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46049CDE-5E6E-400B-B865-96E3761B6D79}"/>
              </a:ext>
            </a:extLst>
          </p:cNvPr>
          <p:cNvSpPr/>
          <p:nvPr/>
        </p:nvSpPr>
        <p:spPr>
          <a:xfrm>
            <a:off x="-2" y="7615261"/>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CD870EF-5536-48CF-B7BF-F05592F86512}"/>
                  </a:ext>
                </a:extLst>
              </p:cNvPr>
              <p:cNvSpPr txBox="1"/>
              <p:nvPr/>
            </p:nvSpPr>
            <p:spPr>
              <a:xfrm>
                <a:off x="-17247" y="0"/>
                <a:ext cx="6858000" cy="8864030"/>
              </a:xfrm>
              <a:prstGeom prst="rect">
                <a:avLst/>
              </a:prstGeom>
              <a:noFill/>
            </p:spPr>
            <p:txBody>
              <a:bodyPr wrap="square" rtlCol="0">
                <a:spAutoFit/>
              </a:bodyPr>
              <a:lstStyle/>
              <a:p>
                <a:r>
                  <a:rPr lang="en-GB" sz="1200" b="1" dirty="0"/>
                  <a:t>Objective C: Rearrange more complicated equations like </a:t>
                </a:r>
                <a:r>
                  <a:rPr lang="en-GB" sz="1200" b="1" dirty="0" err="1"/>
                  <a:t>E</a:t>
                </a:r>
                <a:r>
                  <a:rPr lang="en-GB" sz="1200" b="1" baseline="-25000" dirty="0" err="1"/>
                  <a:t>k</a:t>
                </a:r>
                <a:r>
                  <a:rPr lang="en-GB" sz="1200" b="1" dirty="0"/>
                  <a:t> = 0.5 × m × v</a:t>
                </a:r>
                <a:r>
                  <a:rPr lang="en-GB" sz="1200" b="1" baseline="30000" dirty="0"/>
                  <a:t>2</a:t>
                </a:r>
                <a:endParaRPr lang="en-GB" sz="1200" b="1" dirty="0"/>
              </a:p>
              <a:p>
                <a:endParaRPr lang="en-GB" sz="1200" b="1" dirty="0"/>
              </a:p>
              <a:p>
                <a:r>
                  <a:rPr lang="en-GB" sz="1200" b="1" dirty="0"/>
                  <a:t>Worked example 1</a:t>
                </a:r>
              </a:p>
              <a:p>
                <a:r>
                  <a:rPr lang="en-GB" sz="1200" dirty="0"/>
                  <a:t>Re-arrange the equation </a:t>
                </a:r>
                <a:r>
                  <a:rPr lang="en-GB" sz="1200" b="1" dirty="0" err="1"/>
                  <a:t>E</a:t>
                </a:r>
                <a:r>
                  <a:rPr lang="en-GB" sz="1200" b="1" baseline="-25000" dirty="0" err="1"/>
                  <a:t>k</a:t>
                </a:r>
                <a:r>
                  <a:rPr lang="en-GB" sz="1200" b="1" dirty="0"/>
                  <a:t> = 0.5 × m × v</a:t>
                </a:r>
                <a:r>
                  <a:rPr lang="en-GB" sz="1200" b="1" baseline="30000" dirty="0"/>
                  <a:t>2 </a:t>
                </a:r>
                <a:r>
                  <a:rPr lang="en-GB" sz="1200" dirty="0"/>
                  <a:t>to make v the subject of the equation.</a:t>
                </a:r>
              </a:p>
              <a:p>
                <a:endParaRPr lang="en-GB" sz="1200" dirty="0"/>
              </a:p>
              <a:p>
                <a:r>
                  <a:rPr lang="en-GB" sz="1200" b="1" dirty="0"/>
                  <a:t>Step 1:</a:t>
                </a:r>
                <a:r>
                  <a:rPr lang="en-GB" sz="1200" dirty="0"/>
                  <a:t> Divide both sides of the equation by 0.5 × m. </a:t>
                </a:r>
              </a:p>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sSub>
                            <m:sSubPr>
                              <m:ctrlPr>
                                <a:rPr lang="en-GB" sz="1200" i="1" smtClean="0">
                                  <a:latin typeface="Cambria Math" panose="02040503050406030204" pitchFamily="18" charset="0"/>
                                </a:rPr>
                              </m:ctrlPr>
                            </m:sSubPr>
                            <m:e>
                              <m:r>
                                <a:rPr lang="en-GB" sz="1200" b="0" i="1" smtClean="0">
                                  <a:latin typeface="Cambria Math" panose="02040503050406030204" pitchFamily="18" charset="0"/>
                                </a:rPr>
                                <m:t>𝐸</m:t>
                              </m:r>
                            </m:e>
                            <m:sub>
                              <m:r>
                                <a:rPr lang="en-GB" sz="1200" b="0" i="1" smtClean="0">
                                  <a:latin typeface="Cambria Math" panose="02040503050406030204" pitchFamily="18" charset="0"/>
                                </a:rPr>
                                <m:t>𝑘</m:t>
                              </m:r>
                            </m:sub>
                          </m:sSub>
                        </m:num>
                        <m:den>
                          <m:r>
                            <a:rPr lang="en-GB" sz="1200" b="0" i="1" smtClean="0">
                              <a:latin typeface="Cambria Math" panose="02040503050406030204" pitchFamily="18" charset="0"/>
                            </a:rPr>
                            <m:t>0.5</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𝑚</m:t>
                          </m:r>
                        </m:den>
                      </m:f>
                      <m:r>
                        <a:rPr lang="en-GB" sz="1200" i="1">
                          <a:latin typeface="Cambria Math" panose="02040503050406030204" pitchFamily="18" charset="0"/>
                        </a:rPr>
                        <m:t>=</m:t>
                      </m:r>
                      <m:f>
                        <m:fPr>
                          <m:ctrlPr>
                            <a:rPr lang="en-GB" sz="1200" i="1" smtClean="0">
                              <a:latin typeface="Cambria Math" panose="02040503050406030204" pitchFamily="18" charset="0"/>
                            </a:rPr>
                          </m:ctrlPr>
                        </m:fPr>
                        <m:num>
                          <m:r>
                            <a:rPr lang="en-GB" sz="1200" i="1">
                              <a:latin typeface="Cambria Math" panose="02040503050406030204" pitchFamily="18" charset="0"/>
                            </a:rPr>
                            <m:t>0.5</m:t>
                          </m:r>
                          <m:r>
                            <a:rPr lang="en-GB" sz="1200" i="1">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𝑚</m:t>
                          </m:r>
                          <m:r>
                            <a:rPr lang="en-GB" sz="1200" b="0" i="1" smtClean="0">
                              <a:latin typeface="Cambria Math" panose="02040503050406030204" pitchFamily="18" charset="0"/>
                              <a:ea typeface="Cambria Math" panose="02040503050406030204" pitchFamily="18" charset="0"/>
                            </a:rPr>
                            <m:t>×</m:t>
                          </m:r>
                          <m:sSup>
                            <m:sSupPr>
                              <m:ctrlPr>
                                <a:rPr lang="en-GB" sz="1200" b="0" i="1" smtClean="0">
                                  <a:latin typeface="Cambria Math" panose="02040503050406030204" pitchFamily="18" charset="0"/>
                                  <a:ea typeface="Cambria Math" panose="02040503050406030204" pitchFamily="18" charset="0"/>
                                </a:rPr>
                              </m:ctrlPr>
                            </m:sSupPr>
                            <m:e>
                              <m:r>
                                <a:rPr lang="en-GB" sz="1200" b="0" i="1" smtClean="0">
                                  <a:latin typeface="Cambria Math" panose="02040503050406030204" pitchFamily="18" charset="0"/>
                                  <a:ea typeface="Cambria Math" panose="02040503050406030204" pitchFamily="18" charset="0"/>
                                </a:rPr>
                                <m:t>𝑣</m:t>
                              </m:r>
                            </m:e>
                            <m:sup>
                              <m:r>
                                <a:rPr lang="en-GB" sz="1200" b="0" i="1" smtClean="0">
                                  <a:latin typeface="Cambria Math" panose="02040503050406030204" pitchFamily="18" charset="0"/>
                                  <a:ea typeface="Cambria Math" panose="02040503050406030204" pitchFamily="18" charset="0"/>
                                </a:rPr>
                                <m:t>2</m:t>
                              </m:r>
                            </m:sup>
                          </m:sSup>
                        </m:num>
                        <m:den>
                          <m:r>
                            <a:rPr lang="en-GB" sz="1200" b="0" i="1" smtClean="0">
                              <a:latin typeface="Cambria Math" panose="02040503050406030204" pitchFamily="18" charset="0"/>
                            </a:rPr>
                            <m:t>0.5</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𝑚</m:t>
                          </m:r>
                        </m:den>
                      </m:f>
                    </m:oMath>
                  </m:oMathPara>
                </a14:m>
                <a:endParaRPr lang="en-GB" sz="1200" dirty="0"/>
              </a:p>
              <a:p>
                <a:r>
                  <a:rPr lang="en-GB" sz="1200" b="1" dirty="0"/>
                  <a:t>Step 2: </a:t>
                </a:r>
                <a:r>
                  <a:rPr lang="en-GB" sz="1200" dirty="0"/>
                  <a:t>Cancel 0.5 × m on the right hand of the equation.  </a:t>
                </a:r>
              </a:p>
              <a:p>
                <a:pPr/>
                <a14:m>
                  <m:oMathPara xmlns:m="http://schemas.openxmlformats.org/officeDocument/2006/math">
                    <m:oMathParaPr>
                      <m:jc m:val="centerGroup"/>
                    </m:oMathParaPr>
                    <m:oMath xmlns:m="http://schemas.openxmlformats.org/officeDocument/2006/math">
                      <m:f>
                        <m:fPr>
                          <m:ctrlPr>
                            <a:rPr lang="en-GB" sz="1200" i="1">
                              <a:latin typeface="Cambria Math" panose="02040503050406030204" pitchFamily="18" charset="0"/>
                            </a:rPr>
                          </m:ctrlPr>
                        </m:fPr>
                        <m:num>
                          <m:sSub>
                            <m:sSubPr>
                              <m:ctrlPr>
                                <a:rPr lang="en-GB" sz="1200" i="1">
                                  <a:latin typeface="Cambria Math" panose="02040503050406030204" pitchFamily="18" charset="0"/>
                                </a:rPr>
                              </m:ctrlPr>
                            </m:sSubPr>
                            <m:e>
                              <m:r>
                                <a:rPr lang="en-GB" sz="1200" i="1">
                                  <a:latin typeface="Cambria Math" panose="02040503050406030204" pitchFamily="18" charset="0"/>
                                </a:rPr>
                                <m:t>𝐸</m:t>
                              </m:r>
                            </m:e>
                            <m:sub>
                              <m:r>
                                <a:rPr lang="en-GB" sz="1200" i="1">
                                  <a:latin typeface="Cambria Math" panose="02040503050406030204" pitchFamily="18" charset="0"/>
                                </a:rPr>
                                <m:t>𝑘</m:t>
                              </m:r>
                            </m:sub>
                          </m:sSub>
                        </m:num>
                        <m:den>
                          <m:r>
                            <a:rPr lang="en-GB" sz="1200" i="1">
                              <a:latin typeface="Cambria Math" panose="02040503050406030204" pitchFamily="18" charset="0"/>
                            </a:rPr>
                            <m:t>0.5</m:t>
                          </m:r>
                          <m:r>
                            <a:rPr lang="en-GB" sz="1200" i="1">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𝑚</m:t>
                          </m:r>
                        </m:den>
                      </m:f>
                      <m:r>
                        <a:rPr lang="en-GB" sz="1200" i="1">
                          <a:latin typeface="Cambria Math" panose="02040503050406030204" pitchFamily="18" charset="0"/>
                        </a:rPr>
                        <m:t>=</m:t>
                      </m:r>
                      <m:sSup>
                        <m:sSupPr>
                          <m:ctrlPr>
                            <a:rPr lang="en-GB" sz="1200" i="1" smtClean="0">
                              <a:latin typeface="Cambria Math" panose="02040503050406030204" pitchFamily="18" charset="0"/>
                            </a:rPr>
                          </m:ctrlPr>
                        </m:sSupPr>
                        <m:e>
                          <m:r>
                            <a:rPr lang="en-GB" sz="1200" b="0" i="1" smtClean="0">
                              <a:latin typeface="Cambria Math" panose="02040503050406030204" pitchFamily="18" charset="0"/>
                            </a:rPr>
                            <m:t>𝑣</m:t>
                          </m:r>
                        </m:e>
                        <m:sup>
                          <m:r>
                            <a:rPr lang="en-GB" sz="1200" b="0" i="1" smtClean="0">
                              <a:latin typeface="Cambria Math" panose="02040503050406030204" pitchFamily="18" charset="0"/>
                            </a:rPr>
                            <m:t>2</m:t>
                          </m:r>
                        </m:sup>
                      </m:sSup>
                    </m:oMath>
                  </m:oMathPara>
                </a14:m>
                <a:endParaRPr lang="en-GB" sz="1200" b="1" dirty="0"/>
              </a:p>
              <a:p>
                <a:r>
                  <a:rPr lang="en-GB" sz="1200" b="1" dirty="0"/>
                  <a:t>Step 3: </a:t>
                </a:r>
                <a:r>
                  <a:rPr lang="en-GB" sz="1200" dirty="0"/>
                  <a:t>Square root both sides of the equation.</a:t>
                </a:r>
              </a:p>
              <a:p>
                <a:pPr/>
                <a14:m>
                  <m:oMathPara xmlns:m="http://schemas.openxmlformats.org/officeDocument/2006/math">
                    <m:oMathParaPr>
                      <m:jc m:val="centerGroup"/>
                    </m:oMathParaPr>
                    <m:oMath xmlns:m="http://schemas.openxmlformats.org/officeDocument/2006/math">
                      <m:rad>
                        <m:radPr>
                          <m:degHide m:val="on"/>
                          <m:ctrlPr>
                            <a:rPr lang="en-GB" sz="1200" i="1" smtClean="0">
                              <a:latin typeface="Cambria Math" panose="02040503050406030204" pitchFamily="18" charset="0"/>
                            </a:rPr>
                          </m:ctrlPr>
                        </m:radPr>
                        <m:deg/>
                        <m:e>
                          <m:f>
                            <m:fPr>
                              <m:ctrlPr>
                                <a:rPr lang="en-GB" sz="1200" i="1">
                                  <a:latin typeface="Cambria Math" panose="02040503050406030204" pitchFamily="18" charset="0"/>
                                </a:rPr>
                              </m:ctrlPr>
                            </m:fPr>
                            <m:num>
                              <m:sSub>
                                <m:sSubPr>
                                  <m:ctrlPr>
                                    <a:rPr lang="en-GB" sz="1200" i="1">
                                      <a:latin typeface="Cambria Math" panose="02040503050406030204" pitchFamily="18" charset="0"/>
                                    </a:rPr>
                                  </m:ctrlPr>
                                </m:sSubPr>
                                <m:e>
                                  <m:r>
                                    <a:rPr lang="en-GB" sz="1200" i="1">
                                      <a:latin typeface="Cambria Math" panose="02040503050406030204" pitchFamily="18" charset="0"/>
                                    </a:rPr>
                                    <m:t>𝐸</m:t>
                                  </m:r>
                                </m:e>
                                <m:sub>
                                  <m:r>
                                    <a:rPr lang="en-GB" sz="1200" i="1">
                                      <a:latin typeface="Cambria Math" panose="02040503050406030204" pitchFamily="18" charset="0"/>
                                    </a:rPr>
                                    <m:t>𝑘</m:t>
                                  </m:r>
                                </m:sub>
                              </m:sSub>
                            </m:num>
                            <m:den>
                              <m:r>
                                <a:rPr lang="en-GB" sz="1200" i="1">
                                  <a:latin typeface="Cambria Math" panose="02040503050406030204" pitchFamily="18" charset="0"/>
                                </a:rPr>
                                <m:t>0.5</m:t>
                              </m:r>
                              <m:r>
                                <a:rPr lang="en-GB" sz="1200" i="1">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𝑚</m:t>
                              </m:r>
                            </m:den>
                          </m:f>
                        </m:e>
                      </m:rad>
                      <m:r>
                        <a:rPr lang="en-GB" sz="1200" i="1">
                          <a:latin typeface="Cambria Math" panose="02040503050406030204" pitchFamily="18" charset="0"/>
                        </a:rPr>
                        <m:t>=</m:t>
                      </m:r>
                      <m:r>
                        <a:rPr lang="en-GB" sz="1200" b="0" i="1" smtClean="0">
                          <a:latin typeface="Cambria Math" panose="02040503050406030204" pitchFamily="18" charset="0"/>
                        </a:rPr>
                        <m:t>𝑣</m:t>
                      </m:r>
                    </m:oMath>
                  </m:oMathPara>
                </a14:m>
                <a:endParaRPr lang="en-GB" sz="1200" b="1" dirty="0"/>
              </a:p>
              <a:p>
                <a:r>
                  <a:rPr lang="en-GB" sz="1200" b="1" dirty="0"/>
                  <a:t>Worked example 2</a:t>
                </a:r>
              </a:p>
              <a:p>
                <a:endParaRPr lang="en-GB" sz="1200" b="1" dirty="0"/>
              </a:p>
              <a:p>
                <a:r>
                  <a:rPr lang="en-GB" sz="1200" dirty="0"/>
                  <a:t>Re-arrange the equation </a:t>
                </a:r>
                <a:r>
                  <a:rPr lang="en-GB" sz="1200" b="1" dirty="0"/>
                  <a:t>s = u × t + 0.5 × a × t</a:t>
                </a:r>
                <a:r>
                  <a:rPr lang="en-GB" sz="1200" b="1" baseline="30000" dirty="0"/>
                  <a:t>2</a:t>
                </a:r>
                <a:r>
                  <a:rPr lang="en-GB" sz="1200" b="1" dirty="0"/>
                  <a:t> </a:t>
                </a:r>
                <a:r>
                  <a:rPr lang="en-GB" sz="1200" b="1" baseline="30000" dirty="0"/>
                  <a:t> </a:t>
                </a:r>
                <a:r>
                  <a:rPr lang="en-GB" sz="1200" dirty="0"/>
                  <a:t>to make u the subject of the equation.</a:t>
                </a:r>
              </a:p>
              <a:p>
                <a:r>
                  <a:rPr lang="en-GB" sz="1200" b="1" dirty="0"/>
                  <a:t>Step 1:</a:t>
                </a:r>
                <a:r>
                  <a:rPr lang="en-GB" sz="1200" dirty="0"/>
                  <a:t> Take 0.5 × a × t</a:t>
                </a:r>
                <a:r>
                  <a:rPr lang="en-GB" sz="1200" baseline="30000" dirty="0"/>
                  <a:t>2  </a:t>
                </a:r>
                <a:r>
                  <a:rPr lang="en-GB" sz="1200" dirty="0"/>
                  <a:t>away from both sides of the equation. </a:t>
                </a:r>
              </a:p>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𝑠</m:t>
                      </m:r>
                      <m:r>
                        <a:rPr lang="en-GB" sz="1200" b="0" i="1" smtClean="0">
                          <a:latin typeface="Cambria Math" panose="02040503050406030204" pitchFamily="18" charset="0"/>
                        </a:rPr>
                        <m:t>−0.5×</m:t>
                      </m:r>
                      <m:r>
                        <a:rPr lang="en-GB" sz="1200" b="0" i="1" smtClean="0">
                          <a:latin typeface="Cambria Math" panose="02040503050406030204" pitchFamily="18" charset="0"/>
                          <a:ea typeface="Cambria Math" panose="02040503050406030204" pitchFamily="18" charset="0"/>
                        </a:rPr>
                        <m:t>𝑎</m:t>
                      </m:r>
                      <m:r>
                        <a:rPr lang="en-GB" sz="1200" b="0" i="1" smtClean="0">
                          <a:latin typeface="Cambria Math" panose="02040503050406030204" pitchFamily="18" charset="0"/>
                          <a:ea typeface="Cambria Math" panose="02040503050406030204" pitchFamily="18" charset="0"/>
                        </a:rPr>
                        <m:t>×</m:t>
                      </m:r>
                      <m:sSup>
                        <m:sSupPr>
                          <m:ctrlPr>
                            <a:rPr lang="en-GB" sz="1200" b="0" i="1" smtClean="0">
                              <a:latin typeface="Cambria Math" panose="02040503050406030204" pitchFamily="18" charset="0"/>
                              <a:ea typeface="Cambria Math" panose="02040503050406030204" pitchFamily="18" charset="0"/>
                            </a:rPr>
                          </m:ctrlPr>
                        </m:sSupPr>
                        <m:e>
                          <m:r>
                            <a:rPr lang="en-GB" sz="1200" b="0" i="1" smtClean="0">
                              <a:latin typeface="Cambria Math" panose="02040503050406030204" pitchFamily="18" charset="0"/>
                              <a:ea typeface="Cambria Math" panose="02040503050406030204" pitchFamily="18" charset="0"/>
                            </a:rPr>
                            <m:t>𝑡</m:t>
                          </m:r>
                        </m:e>
                        <m:sup>
                          <m:r>
                            <a:rPr lang="en-GB" sz="1200" b="0" i="1" smtClean="0">
                              <a:latin typeface="Cambria Math" panose="02040503050406030204" pitchFamily="18" charset="0"/>
                              <a:ea typeface="Cambria Math" panose="02040503050406030204" pitchFamily="18" charset="0"/>
                            </a:rPr>
                            <m:t>2</m:t>
                          </m:r>
                        </m:sup>
                      </m:sSup>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𝑢</m:t>
                      </m:r>
                      <m:r>
                        <a:rPr lang="en-GB" sz="1200" b="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𝑡</m:t>
                      </m:r>
                    </m:oMath>
                  </m:oMathPara>
                </a14:m>
                <a:endParaRPr lang="en-GB" sz="1200" dirty="0"/>
              </a:p>
              <a:p>
                <a:r>
                  <a:rPr lang="en-GB" sz="1200" b="1" dirty="0"/>
                  <a:t>Step 2: </a:t>
                </a:r>
                <a:r>
                  <a:rPr lang="en-GB" sz="1200" dirty="0"/>
                  <a:t>Divide both sides of the equation by t</a:t>
                </a:r>
              </a:p>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𝑠</m:t>
                      </m:r>
                      <m:r>
                        <a:rPr lang="en-GB" sz="1200" i="1">
                          <a:latin typeface="Cambria Math" panose="02040503050406030204" pitchFamily="18" charset="0"/>
                        </a:rPr>
                        <m:t>−0.5×</m:t>
                      </m:r>
                      <m:r>
                        <a:rPr lang="en-GB" sz="1200" i="1">
                          <a:latin typeface="Cambria Math" panose="02040503050406030204" pitchFamily="18" charset="0"/>
                          <a:ea typeface="Cambria Math" panose="02040503050406030204" pitchFamily="18" charset="0"/>
                        </a:rPr>
                        <m:t>𝑎</m:t>
                      </m:r>
                      <m:r>
                        <a:rPr lang="en-GB" sz="1200" i="1">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𝑡</m:t>
                      </m:r>
                      <m:r>
                        <a:rPr lang="en-GB" sz="1200" i="1">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𝑢</m:t>
                      </m:r>
                    </m:oMath>
                  </m:oMathPara>
                </a14:m>
                <a:endParaRPr lang="en-GB" sz="1200" dirty="0"/>
              </a:p>
              <a:p>
                <a:endParaRPr lang="en-GB" sz="1200" b="1" dirty="0"/>
              </a:p>
              <a:p>
                <a:r>
                  <a:rPr lang="en-GB" sz="1200" b="1" dirty="0"/>
                  <a:t>Practice C: Rearrange more complicated equations like </a:t>
                </a:r>
                <a:r>
                  <a:rPr lang="en-GB" sz="1200" b="1" dirty="0" err="1"/>
                  <a:t>E</a:t>
                </a:r>
                <a:r>
                  <a:rPr lang="en-GB" sz="1200" b="1" baseline="-25000" dirty="0" err="1"/>
                  <a:t>k</a:t>
                </a:r>
                <a:r>
                  <a:rPr lang="en-GB" sz="1200" b="1" dirty="0"/>
                  <a:t> = 0.5 × m × v</a:t>
                </a:r>
                <a:r>
                  <a:rPr lang="en-GB" sz="1200" b="1" baseline="30000" dirty="0"/>
                  <a:t>2</a:t>
                </a:r>
              </a:p>
              <a:p>
                <a:endParaRPr lang="en-GB" sz="1200" b="1" baseline="30000" dirty="0"/>
              </a:p>
              <a:p>
                <a:r>
                  <a:rPr lang="en-GB" sz="1200" b="1" dirty="0"/>
                  <a:t>1) </a:t>
                </a:r>
                <a:r>
                  <a:rPr lang="en-GB" sz="1200" dirty="0"/>
                  <a:t>Rearrange the equation </a:t>
                </a:r>
                <a:r>
                  <a:rPr lang="en-GB" sz="1200" b="1" dirty="0"/>
                  <a:t>E</a:t>
                </a:r>
                <a:r>
                  <a:rPr lang="en-GB" sz="1200" b="1" baseline="-25000" dirty="0"/>
                  <a:t>e</a:t>
                </a:r>
                <a:r>
                  <a:rPr lang="en-GB" sz="1200" b="1" dirty="0"/>
                  <a:t> = 0.5 × k × e</a:t>
                </a:r>
                <a:r>
                  <a:rPr lang="en-GB" sz="1200" b="1" baseline="30000" dirty="0"/>
                  <a:t>2  </a:t>
                </a:r>
                <a:r>
                  <a:rPr lang="en-GB" sz="1200" dirty="0"/>
                  <a:t>to give an equation for e. </a:t>
                </a:r>
              </a:p>
              <a:p>
                <a:pPr marL="228600" indent="-228600">
                  <a:buAutoNum type="arabicParenR"/>
                </a:pPr>
                <a:endParaRPr lang="en-GB" sz="1200" dirty="0"/>
              </a:p>
              <a:p>
                <a:pPr marL="228600" indent="-228600">
                  <a:buAutoNum type="arabicParenR"/>
                </a:pPr>
                <a:endParaRPr lang="en-GB" sz="1200" dirty="0"/>
              </a:p>
              <a:p>
                <a:pPr marL="228600" indent="-228600">
                  <a:buAutoNum type="arabicParenR"/>
                </a:pPr>
                <a:endParaRPr lang="en-GB" sz="1200" dirty="0"/>
              </a:p>
              <a:p>
                <a:r>
                  <a:rPr lang="en-GB" sz="1200" b="1" dirty="0"/>
                  <a:t>2) </a:t>
                </a:r>
                <a:r>
                  <a:rPr lang="en-GB" sz="1200" dirty="0"/>
                  <a:t>Rearrange the equation </a:t>
                </a:r>
                <a:r>
                  <a:rPr lang="en-GB" sz="1200" b="1" dirty="0"/>
                  <a:t>E</a:t>
                </a:r>
                <a:r>
                  <a:rPr lang="en-GB" sz="1200" b="1" baseline="-25000" dirty="0"/>
                  <a:t>e</a:t>
                </a:r>
                <a:r>
                  <a:rPr lang="en-GB" sz="1200" b="1" dirty="0"/>
                  <a:t> = 0.5 × k × e</a:t>
                </a:r>
                <a:r>
                  <a:rPr lang="en-GB" sz="1200" b="1" baseline="30000" dirty="0"/>
                  <a:t>2  </a:t>
                </a:r>
                <a:r>
                  <a:rPr lang="en-GB" sz="1200" dirty="0"/>
                  <a:t>to give an equation for k. </a:t>
                </a:r>
              </a:p>
              <a:p>
                <a:endParaRPr lang="en-GB" sz="1200" dirty="0"/>
              </a:p>
              <a:p>
                <a:pPr marL="228600" indent="-228600">
                  <a:buAutoNum type="arabicParenR"/>
                </a:pPr>
                <a:endParaRPr lang="en-GB" sz="1200" dirty="0"/>
              </a:p>
              <a:p>
                <a:endParaRPr lang="en-GB" sz="1200" dirty="0"/>
              </a:p>
              <a:p>
                <a:r>
                  <a:rPr lang="en-GB" sz="1200" b="1" dirty="0"/>
                  <a:t>3) </a:t>
                </a:r>
                <a:r>
                  <a:rPr lang="en-GB" sz="1200" dirty="0"/>
                  <a:t>Re-arrange the equation </a:t>
                </a:r>
                <a:r>
                  <a:rPr lang="en-GB" sz="1200" b="1" dirty="0" err="1"/>
                  <a:t>E</a:t>
                </a:r>
                <a:r>
                  <a:rPr lang="en-GB" sz="1200" b="1" baseline="-25000" dirty="0" err="1"/>
                  <a:t>k</a:t>
                </a:r>
                <a:r>
                  <a:rPr lang="en-GB" sz="1200" b="1" dirty="0"/>
                  <a:t> = 0.5 × m × v</a:t>
                </a:r>
                <a:r>
                  <a:rPr lang="en-GB" sz="1200" b="1" baseline="30000" dirty="0"/>
                  <a:t>2 </a:t>
                </a:r>
                <a:r>
                  <a:rPr lang="en-GB" sz="1200" dirty="0"/>
                  <a:t>to make m the subject of the equation.</a:t>
                </a:r>
              </a:p>
              <a:p>
                <a:pPr marL="228600" indent="-228600">
                  <a:buAutoNum type="arabicParenR"/>
                </a:pPr>
                <a:endParaRPr lang="en-GB" sz="1200" b="1" dirty="0"/>
              </a:p>
              <a:p>
                <a:pPr marL="228600" indent="-228600">
                  <a:buAutoNum type="arabicParenR"/>
                </a:pPr>
                <a:endParaRPr lang="en-GB" sz="1200" b="1" dirty="0"/>
              </a:p>
              <a:p>
                <a:endParaRPr lang="en-GB" sz="1200" b="1" dirty="0"/>
              </a:p>
              <a:p>
                <a:r>
                  <a:rPr lang="en-GB" sz="1200" b="1" dirty="0"/>
                  <a:t>4) </a:t>
                </a:r>
                <a:r>
                  <a:rPr lang="en-GB" sz="1200" dirty="0"/>
                  <a:t>Rearrange the equation </a:t>
                </a:r>
                <a:r>
                  <a:rPr lang="en-GB" sz="1200" b="1" dirty="0"/>
                  <a:t>s = u × t + 0.5 × a × t</a:t>
                </a:r>
                <a:r>
                  <a:rPr lang="en-GB" sz="1200" b="1" baseline="30000" dirty="0"/>
                  <a:t>2</a:t>
                </a:r>
                <a:r>
                  <a:rPr lang="en-GB" sz="1200" b="1" dirty="0"/>
                  <a:t> </a:t>
                </a:r>
                <a:r>
                  <a:rPr lang="en-GB" sz="1200" b="1" baseline="30000" dirty="0"/>
                  <a:t> </a:t>
                </a:r>
                <a:r>
                  <a:rPr lang="en-GB" sz="1200" dirty="0"/>
                  <a:t>to make a the subject of the equation.</a:t>
                </a:r>
              </a:p>
              <a:p>
                <a:endParaRPr lang="en-GB" sz="1200" dirty="0"/>
              </a:p>
              <a:p>
                <a:endParaRPr lang="en-GB" sz="1200" dirty="0"/>
              </a:p>
              <a:p>
                <a:endParaRPr lang="en-GB" sz="1200" dirty="0"/>
              </a:p>
              <a:p>
                <a:endParaRPr lang="en-GB" sz="1200" dirty="0"/>
              </a:p>
              <a:p>
                <a:r>
                  <a:rPr lang="en-GB" sz="1200" b="1" dirty="0"/>
                  <a:t>Assessment C: Rearrange more complicated equations like </a:t>
                </a:r>
                <a:r>
                  <a:rPr lang="en-GB" sz="1200" b="1" dirty="0" err="1"/>
                  <a:t>E</a:t>
                </a:r>
                <a:r>
                  <a:rPr lang="en-GB" sz="1200" b="1" baseline="-25000" dirty="0" err="1"/>
                  <a:t>k</a:t>
                </a:r>
                <a:r>
                  <a:rPr lang="en-GB" sz="1200" b="1" dirty="0"/>
                  <a:t> = 0.5 × m × v</a:t>
                </a:r>
                <a:r>
                  <a:rPr lang="en-GB" sz="1200" b="1" baseline="30000" dirty="0"/>
                  <a:t>2</a:t>
                </a:r>
                <a:endParaRPr lang="en-GB" sz="1200" b="1" dirty="0"/>
              </a:p>
              <a:p>
                <a:endParaRPr lang="en-GB" sz="1200" dirty="0"/>
              </a:p>
              <a:p>
                <a:endParaRPr lang="en-GB" sz="1200" dirty="0"/>
              </a:p>
              <a:p>
                <a:endParaRPr lang="en-GB" sz="1200" b="1" dirty="0"/>
              </a:p>
              <a:p>
                <a:r>
                  <a:rPr lang="en-GB" sz="1200" dirty="0"/>
                  <a:t> </a:t>
                </a:r>
              </a:p>
              <a:p>
                <a:endParaRPr lang="en-GB" sz="1200" b="1" dirty="0"/>
              </a:p>
            </p:txBody>
          </p:sp>
        </mc:Choice>
        <mc:Fallback xmlns="">
          <p:sp>
            <p:nvSpPr>
              <p:cNvPr id="4" name="TextBox 3">
                <a:extLst>
                  <a:ext uri="{FF2B5EF4-FFF2-40B4-BE49-F238E27FC236}">
                    <a16:creationId xmlns:a16="http://schemas.microsoft.com/office/drawing/2014/main" id="{FCD870EF-5536-48CF-B7BF-F05592F86512}"/>
                  </a:ext>
                </a:extLst>
              </p:cNvPr>
              <p:cNvSpPr txBox="1">
                <a:spLocks noRot="1" noChangeAspect="1" noMove="1" noResize="1" noEditPoints="1" noAdjustHandles="1" noChangeArrowheads="1" noChangeShapeType="1" noTextEdit="1"/>
              </p:cNvSpPr>
              <p:nvPr/>
            </p:nvSpPr>
            <p:spPr>
              <a:xfrm>
                <a:off x="-17247" y="0"/>
                <a:ext cx="6858000" cy="8864030"/>
              </a:xfrm>
              <a:prstGeom prst="rect">
                <a:avLst/>
              </a:prstGeom>
              <a:blipFill>
                <a:blip r:embed="rId2"/>
                <a:stretch>
                  <a:fillRect/>
                </a:stretch>
              </a:blipFill>
            </p:spPr>
            <p:txBody>
              <a:bodyPr/>
              <a:lstStyle/>
              <a:p>
                <a:r>
                  <a:rPr lang="en-GB">
                    <a:noFill/>
                  </a:rPr>
                  <a:t> </a:t>
                </a:r>
              </a:p>
            </p:txBody>
          </p:sp>
        </mc:Fallback>
      </mc:AlternateContent>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graphicFrame>
            <p:nvGraphicFramePr>
              <p:cNvPr id="28" name="Table 27">
                <a:extLst>
                  <a:ext uri="{FF2B5EF4-FFF2-40B4-BE49-F238E27FC236}">
                    <a16:creationId xmlns:a16="http://schemas.microsoft.com/office/drawing/2014/main" id="{3DBB6F34-4976-482A-83F0-2A2B8A2025AD}"/>
                  </a:ext>
                </a:extLst>
              </p:cNvPr>
              <p:cNvGraphicFramePr>
                <a:graphicFrameLocks noGrp="1"/>
              </p:cNvGraphicFramePr>
              <p:nvPr>
                <p:extLst>
                  <p:ext uri="{D42A27DB-BD31-4B8C-83A1-F6EECF244321}">
                    <p14:modId xmlns:p14="http://schemas.microsoft.com/office/powerpoint/2010/main" val="2376711110"/>
                  </p:ext>
                </p:extLst>
              </p:nvPr>
            </p:nvGraphicFramePr>
            <p:xfrm>
              <a:off x="3398802" y="8242871"/>
              <a:ext cx="3286269" cy="1208221"/>
            </p:xfrm>
            <a:graphic>
              <a:graphicData uri="http://schemas.openxmlformats.org/drawingml/2006/table">
                <a:tbl>
                  <a:tblPr/>
                  <a:tblGrid>
                    <a:gridCol w="208280">
                      <a:extLst>
                        <a:ext uri="{9D8B030D-6E8A-4147-A177-3AD203B41FA5}">
                          <a16:colId xmlns:a16="http://schemas.microsoft.com/office/drawing/2014/main" val="2892245456"/>
                        </a:ext>
                      </a:extLst>
                    </a:gridCol>
                    <a:gridCol w="3077989">
                      <a:extLst>
                        <a:ext uri="{9D8B030D-6E8A-4147-A177-3AD203B41FA5}">
                          <a16:colId xmlns:a16="http://schemas.microsoft.com/office/drawing/2014/main" val="3488277775"/>
                        </a:ext>
                      </a:extLst>
                    </a:gridCol>
                  </a:tblGrid>
                  <a:tr h="285372">
                    <a:tc>
                      <a:txBody>
                        <a:bodyPr/>
                        <a:lstStyle/>
                        <a:p>
                          <a:r>
                            <a:rPr lang="en-GB" sz="12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𝑏</m:t>
                                </m:r>
                                <m:r>
                                  <a:rPr lang="en-GB" sz="1200" b="0" i="1" smtClean="0">
                                    <a:latin typeface="Cambria Math" panose="02040503050406030204" pitchFamily="18" charset="0"/>
                                  </a:rPr>
                                  <m:t>=</m:t>
                                </m:r>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𝑐</m:t>
                                    </m:r>
                                  </m:e>
                                  <m:sup>
                                    <m:r>
                                      <a:rPr lang="en-GB" sz="1200" b="0" i="1" smtClean="0">
                                        <a:latin typeface="Cambria Math" panose="02040503050406030204" pitchFamily="18" charset="0"/>
                                      </a:rPr>
                                      <m:t>2</m:t>
                                    </m:r>
                                  </m:sup>
                                </m:sSup>
                                <m:r>
                                  <a:rPr lang="en-GB" sz="1200" b="0" i="1" smtClean="0">
                                    <a:latin typeface="Cambria Math" panose="02040503050406030204" pitchFamily="18" charset="0"/>
                                  </a:rPr>
                                  <m:t>−</m:t>
                                </m:r>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𝑎</m:t>
                                    </m:r>
                                  </m:e>
                                  <m:sup>
                                    <m:r>
                                      <a:rPr lang="en-GB" sz="1200" b="0" i="1" smtClean="0">
                                        <a:latin typeface="Cambria Math" panose="02040503050406030204" pitchFamily="18" charset="0"/>
                                      </a:rPr>
                                      <m:t>2</m:t>
                                    </m:r>
                                  </m:sup>
                                </m:sSup>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3581931"/>
                      </a:ext>
                    </a:extLst>
                  </a:tr>
                  <a:tr h="285372">
                    <a:tc>
                      <a:txBody>
                        <a:bodyPr/>
                        <a:lstStyle/>
                        <a:p>
                          <a:r>
                            <a:rPr lang="en-GB" sz="1200" dirty="0"/>
                            <a:t>B</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𝑏</m:t>
                                </m:r>
                                <m:r>
                                  <a:rPr lang="en-GB" sz="1200" b="0" i="1" smtClean="0">
                                    <a:latin typeface="Cambria Math" panose="02040503050406030204" pitchFamily="18" charset="0"/>
                                  </a:rPr>
                                  <m:t>=</m:t>
                                </m:r>
                                <m:rad>
                                  <m:radPr>
                                    <m:degHide m:val="on"/>
                                    <m:ctrlPr>
                                      <a:rPr lang="en-GB" sz="1200" b="0" i="1" smtClean="0">
                                        <a:latin typeface="Cambria Math" panose="02040503050406030204" pitchFamily="18" charset="0"/>
                                      </a:rPr>
                                    </m:ctrlPr>
                                  </m:radPr>
                                  <m:deg/>
                                  <m:e>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𝑐</m:t>
                                        </m:r>
                                      </m:e>
                                      <m:sup>
                                        <m:r>
                                          <a:rPr lang="en-GB" sz="1200" b="0" i="1" smtClean="0">
                                            <a:latin typeface="Cambria Math" panose="02040503050406030204" pitchFamily="18" charset="0"/>
                                          </a:rPr>
                                          <m:t>2</m:t>
                                        </m:r>
                                      </m:sup>
                                    </m:sSup>
                                    <m:r>
                                      <a:rPr lang="en-GB" sz="1200" b="0" i="1" smtClean="0">
                                        <a:latin typeface="Cambria Math" panose="02040503050406030204" pitchFamily="18" charset="0"/>
                                      </a:rPr>
                                      <m:t>−</m:t>
                                    </m:r>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𝑎</m:t>
                                        </m:r>
                                      </m:e>
                                      <m:sup>
                                        <m:r>
                                          <a:rPr lang="en-GB" sz="1200" b="0" i="1" smtClean="0">
                                            <a:latin typeface="Cambria Math" panose="02040503050406030204" pitchFamily="18" charset="0"/>
                                          </a:rPr>
                                          <m:t>2</m:t>
                                        </m:r>
                                      </m:sup>
                                    </m:sSup>
                                  </m:e>
                                </m:rad>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002111"/>
                      </a:ext>
                    </a:extLst>
                  </a:tr>
                  <a:tr h="285372">
                    <a:tc>
                      <a:txBody>
                        <a:bodyPr/>
                        <a:lstStyle/>
                        <a:p>
                          <a:r>
                            <a:rPr lang="en-GB" sz="1200" dirty="0"/>
                            <a:t>C</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𝑏</m:t>
                                </m:r>
                                <m:r>
                                  <a:rPr lang="en-GB" sz="1200" b="0" i="1" smtClean="0">
                                    <a:latin typeface="Cambria Math" panose="02040503050406030204" pitchFamily="18" charset="0"/>
                                  </a:rPr>
                                  <m:t>=</m:t>
                                </m:r>
                                <m:rad>
                                  <m:radPr>
                                    <m:degHide m:val="on"/>
                                    <m:ctrlPr>
                                      <a:rPr lang="en-GB" sz="1200" b="0" i="1" smtClean="0">
                                        <a:latin typeface="Cambria Math" panose="02040503050406030204" pitchFamily="18" charset="0"/>
                                      </a:rPr>
                                    </m:ctrlPr>
                                  </m:radPr>
                                  <m:deg/>
                                  <m:e>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𝑐</m:t>
                                        </m:r>
                                      </m:e>
                                      <m:sup>
                                        <m:r>
                                          <a:rPr lang="en-GB" sz="1200" b="0" i="1" smtClean="0">
                                            <a:latin typeface="Cambria Math" panose="02040503050406030204" pitchFamily="18" charset="0"/>
                                          </a:rPr>
                                          <m:t>2</m:t>
                                        </m:r>
                                      </m:sup>
                                    </m:sSup>
                                    <m:r>
                                      <a:rPr lang="en-GB" sz="1200" b="0" i="1" smtClean="0">
                                        <a:latin typeface="Cambria Math" panose="02040503050406030204" pitchFamily="18" charset="0"/>
                                      </a:rPr>
                                      <m:t>+</m:t>
                                    </m:r>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𝑎</m:t>
                                        </m:r>
                                      </m:e>
                                      <m:sup>
                                        <m:r>
                                          <a:rPr lang="en-GB" sz="1200" b="0" i="1" smtClean="0">
                                            <a:latin typeface="Cambria Math" panose="02040503050406030204" pitchFamily="18" charset="0"/>
                                          </a:rPr>
                                          <m:t>2</m:t>
                                        </m:r>
                                      </m:sup>
                                    </m:sSup>
                                  </m:e>
                                </m:rad>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6785311"/>
                      </a:ext>
                    </a:extLst>
                  </a:tr>
                  <a:tr h="285372">
                    <a:tc>
                      <a:txBody>
                        <a:bodyPr/>
                        <a:lstStyle/>
                        <a:p>
                          <a:r>
                            <a:rPr lang="en-GB" sz="1200" dirty="0"/>
                            <a:t>D</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𝑏</m:t>
                                </m:r>
                                <m:r>
                                  <a:rPr lang="en-GB" sz="1200" b="0" i="1" smtClean="0">
                                    <a:latin typeface="Cambria Math" panose="02040503050406030204" pitchFamily="18" charset="0"/>
                                  </a:rPr>
                                  <m:t>=</m:t>
                                </m:r>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𝑐</m:t>
                                    </m:r>
                                  </m:e>
                                  <m:sup>
                                    <m:r>
                                      <a:rPr lang="en-GB" sz="1200" b="0" i="1" smtClean="0">
                                        <a:latin typeface="Cambria Math" panose="02040503050406030204" pitchFamily="18" charset="0"/>
                                      </a:rPr>
                                      <m:t>2</m:t>
                                    </m:r>
                                  </m:sup>
                                </m:sSup>
                                <m:r>
                                  <a:rPr lang="en-GB" sz="1200" b="0" i="1" smtClean="0">
                                    <a:latin typeface="Cambria Math" panose="02040503050406030204" pitchFamily="18" charset="0"/>
                                  </a:rPr>
                                  <m:t>+</m:t>
                                </m:r>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𝑎</m:t>
                                    </m:r>
                                  </m:e>
                                  <m:sup>
                                    <m:r>
                                      <a:rPr lang="en-GB" sz="1200" b="0" i="1" smtClean="0">
                                        <a:latin typeface="Cambria Math" panose="02040503050406030204" pitchFamily="18" charset="0"/>
                                      </a:rPr>
                                      <m:t>2</m:t>
                                    </m:r>
                                  </m:sup>
                                </m:sSup>
                              </m:oMath>
                            </m:oMathPara>
                          </a14:m>
                          <a:endParaRPr lang="en-GB" sz="1200"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3821839"/>
                      </a:ext>
                    </a:extLst>
                  </a:tr>
                </a:tbl>
              </a:graphicData>
            </a:graphic>
          </p:graphicFrame>
        </mc:Choice>
        <mc:Fallback xmlns="">
          <p:graphicFrame>
            <p:nvGraphicFramePr>
              <p:cNvPr id="28" name="Table 27">
                <a:extLst>
                  <a:ext uri="{FF2B5EF4-FFF2-40B4-BE49-F238E27FC236}">
                    <a16:creationId xmlns:a16="http://schemas.microsoft.com/office/drawing/2014/main" id="{3DBB6F34-4976-482A-83F0-2A2B8A2025AD}"/>
                  </a:ext>
                </a:extLst>
              </p:cNvPr>
              <p:cNvGraphicFramePr>
                <a:graphicFrameLocks noGrp="1"/>
              </p:cNvGraphicFramePr>
              <p:nvPr>
                <p:extLst>
                  <p:ext uri="{D42A27DB-BD31-4B8C-83A1-F6EECF244321}">
                    <p14:modId xmlns:p14="http://schemas.microsoft.com/office/powerpoint/2010/main" val="2376711110"/>
                  </p:ext>
                </p:extLst>
              </p:nvPr>
            </p:nvGraphicFramePr>
            <p:xfrm>
              <a:off x="3398802" y="8242871"/>
              <a:ext cx="3286269" cy="1208221"/>
            </p:xfrm>
            <a:graphic>
              <a:graphicData uri="http://schemas.openxmlformats.org/drawingml/2006/table">
                <a:tbl>
                  <a:tblPr/>
                  <a:tblGrid>
                    <a:gridCol w="208280">
                      <a:extLst>
                        <a:ext uri="{9D8B030D-6E8A-4147-A177-3AD203B41FA5}">
                          <a16:colId xmlns:a16="http://schemas.microsoft.com/office/drawing/2014/main" val="2892245456"/>
                        </a:ext>
                      </a:extLst>
                    </a:gridCol>
                    <a:gridCol w="3077989">
                      <a:extLst>
                        <a:ext uri="{9D8B030D-6E8A-4147-A177-3AD203B41FA5}">
                          <a16:colId xmlns:a16="http://schemas.microsoft.com/office/drawing/2014/main" val="3488277775"/>
                        </a:ext>
                      </a:extLst>
                    </a:gridCol>
                  </a:tblGrid>
                  <a:tr h="285372">
                    <a:tc>
                      <a:txBody>
                        <a:bodyPr/>
                        <a:lstStyle/>
                        <a:p>
                          <a:r>
                            <a:rPr lang="en-GB" sz="12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2128" r="-395" b="-336170"/>
                          </a:stretch>
                        </a:blipFill>
                      </a:tcPr>
                    </a:tc>
                    <a:extLst>
                      <a:ext uri="{0D108BD9-81ED-4DB2-BD59-A6C34878D82A}">
                        <a16:rowId xmlns:a16="http://schemas.microsoft.com/office/drawing/2014/main" val="2823581931"/>
                      </a:ext>
                    </a:extLst>
                  </a:tr>
                  <a:tr h="319469">
                    <a:tc>
                      <a:txBody>
                        <a:bodyPr/>
                        <a:lstStyle/>
                        <a:p>
                          <a:r>
                            <a:rPr lang="en-GB" sz="1200" dirty="0"/>
                            <a:t>B</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90566" r="-395" b="-198113"/>
                          </a:stretch>
                        </a:blipFill>
                      </a:tcPr>
                    </a:tc>
                    <a:extLst>
                      <a:ext uri="{0D108BD9-81ED-4DB2-BD59-A6C34878D82A}">
                        <a16:rowId xmlns:a16="http://schemas.microsoft.com/office/drawing/2014/main" val="796002111"/>
                      </a:ext>
                    </a:extLst>
                  </a:tr>
                  <a:tr h="318008">
                    <a:tc>
                      <a:txBody>
                        <a:bodyPr/>
                        <a:lstStyle/>
                        <a:p>
                          <a:r>
                            <a:rPr lang="en-GB" sz="1200" dirty="0"/>
                            <a:t>C</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194231" r="-395" b="-101923"/>
                          </a:stretch>
                        </a:blipFill>
                      </a:tcPr>
                    </a:tc>
                    <a:extLst>
                      <a:ext uri="{0D108BD9-81ED-4DB2-BD59-A6C34878D82A}">
                        <a16:rowId xmlns:a16="http://schemas.microsoft.com/office/drawing/2014/main" val="1736785311"/>
                      </a:ext>
                    </a:extLst>
                  </a:tr>
                  <a:tr h="285372">
                    <a:tc>
                      <a:txBody>
                        <a:bodyPr/>
                        <a:lstStyle/>
                        <a:p>
                          <a:r>
                            <a:rPr lang="en-GB" sz="1200" dirty="0"/>
                            <a:t>D</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17" t="-325532" r="-395" b="-12766"/>
                          </a:stretch>
                        </a:blipFill>
                      </a:tcPr>
                    </a:tc>
                    <a:extLst>
                      <a:ext uri="{0D108BD9-81ED-4DB2-BD59-A6C34878D82A}">
                        <a16:rowId xmlns:a16="http://schemas.microsoft.com/office/drawing/2014/main" val="2053821839"/>
                      </a:ext>
                    </a:extLst>
                  </a:tr>
                </a:tbl>
              </a:graphicData>
            </a:graphic>
          </p:graphicFrame>
        </mc:Fallback>
      </mc:AlternateContent>
      <p:sp>
        <p:nvSpPr>
          <p:cNvPr id="29" name="Rectangle 28">
            <a:extLst>
              <a:ext uri="{FF2B5EF4-FFF2-40B4-BE49-F238E27FC236}">
                <a16:creationId xmlns:a16="http://schemas.microsoft.com/office/drawing/2014/main" id="{9FC1172E-351E-4907-931E-AFCBEBC54754}"/>
              </a:ext>
            </a:extLst>
          </p:cNvPr>
          <p:cNvSpPr/>
          <p:nvPr/>
        </p:nvSpPr>
        <p:spPr>
          <a:xfrm>
            <a:off x="17247" y="8412743"/>
            <a:ext cx="3364308" cy="646331"/>
          </a:xfrm>
          <a:prstGeom prst="rect">
            <a:avLst/>
          </a:prstGeom>
        </p:spPr>
        <p:txBody>
          <a:bodyPr wrap="square">
            <a:spAutoFit/>
          </a:bodyPr>
          <a:lstStyle/>
          <a:p>
            <a:r>
              <a:rPr lang="en-GB" sz="1200" dirty="0"/>
              <a:t>Which statement is correct? </a:t>
            </a:r>
          </a:p>
          <a:p>
            <a:endParaRPr lang="en-GB" sz="1200" dirty="0"/>
          </a:p>
          <a:p>
            <a:r>
              <a:rPr lang="en-GB" sz="1200" dirty="0"/>
              <a:t>Re-arrange </a:t>
            </a:r>
            <a:r>
              <a:rPr lang="en-GB" sz="1200" b="1" dirty="0"/>
              <a:t>a</a:t>
            </a:r>
            <a:r>
              <a:rPr lang="en-GB" sz="1200" b="1" baseline="30000" dirty="0"/>
              <a:t>2</a:t>
            </a:r>
            <a:r>
              <a:rPr lang="en-GB" sz="1200" b="1" dirty="0"/>
              <a:t> + b</a:t>
            </a:r>
            <a:r>
              <a:rPr lang="en-GB" sz="1200" b="1" baseline="30000" dirty="0"/>
              <a:t>2</a:t>
            </a:r>
            <a:r>
              <a:rPr lang="en-GB" sz="1200" b="1" dirty="0"/>
              <a:t> = c</a:t>
            </a:r>
            <a:r>
              <a:rPr lang="en-GB" sz="1200" b="1" baseline="30000" dirty="0"/>
              <a:t>2  </a:t>
            </a:r>
            <a:r>
              <a:rPr lang="en-GB" sz="1200" dirty="0"/>
              <a:t>to give an equation for b. </a:t>
            </a:r>
          </a:p>
        </p:txBody>
      </p:sp>
    </p:spTree>
    <p:extLst>
      <p:ext uri="{BB962C8B-B14F-4D97-AF65-F5344CB8AC3E}">
        <p14:creationId xmlns:p14="http://schemas.microsoft.com/office/powerpoint/2010/main" val="8304851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E1ADD9299FF224E805FFC717DBF259B" ma:contentTypeVersion="10" ma:contentTypeDescription="Create a new document." ma:contentTypeScope="" ma:versionID="6baf2711013a4b6b8eef08019fb950b9">
  <xsd:schema xmlns:xsd="http://www.w3.org/2001/XMLSchema" xmlns:xs="http://www.w3.org/2001/XMLSchema" xmlns:p="http://schemas.microsoft.com/office/2006/metadata/properties" xmlns:ns2="0a78171b-79ba-49c9-a65d-fc675f22b952" xmlns:ns3="467167e7-d602-4563-97eb-8b3d33f833cc" targetNamespace="http://schemas.microsoft.com/office/2006/metadata/properties" ma:root="true" ma:fieldsID="b237f085ae12bfec21230da24ea3d901" ns2:_="" ns3:_="">
    <xsd:import namespace="0a78171b-79ba-49c9-a65d-fc675f22b952"/>
    <xsd:import namespace="467167e7-d602-4563-97eb-8b3d33f833cc"/>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78171b-79ba-49c9-a65d-fc675f22b95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67167e7-d602-4563-97eb-8b3d33f833cc"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E23B49-8C5C-4160-A529-DB75729D2B22}">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467167e7-d602-4563-97eb-8b3d33f833cc"/>
    <ds:schemaRef ds:uri="http://purl.org/dc/elements/1.1/"/>
    <ds:schemaRef ds:uri="http://schemas.microsoft.com/office/2006/metadata/properties"/>
    <ds:schemaRef ds:uri="0a78171b-79ba-49c9-a65d-fc675f22b952"/>
    <ds:schemaRef ds:uri="http://www.w3.org/XML/1998/namespace"/>
  </ds:schemaRefs>
</ds:datastoreItem>
</file>

<file path=customXml/itemProps2.xml><?xml version="1.0" encoding="utf-8"?>
<ds:datastoreItem xmlns:ds="http://schemas.openxmlformats.org/officeDocument/2006/customXml" ds:itemID="{D780403E-56B5-4634-8004-BBD021EBC1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78171b-79ba-49c9-a65d-fc675f22b952"/>
    <ds:schemaRef ds:uri="467167e7-d602-4563-97eb-8b3d33f833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20DC53-0B39-411E-8BBA-EB9B389E86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1232</TotalTime>
  <Words>1247</Words>
  <PresentationFormat>A4 Paper (210x297 mm)</PresentationFormat>
  <Paragraphs>233</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Calibri</vt:lpstr>
      <vt:lpstr>Cambria Math</vt:lpstr>
      <vt:lpstr>Arial</vt:lpstr>
      <vt:lpstr>Calibri Light</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2018-05-16T18:51:17Z</cp:lastPrinted>
  <dcterms:created xsi:type="dcterms:W3CDTF">2018-03-06T21:04:47Z</dcterms:created>
  <dcterms:modified xsi:type="dcterms:W3CDTF">2018-08-25T22:45:26Z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0x010100CE1ADD9299FF224E805FFC717DBF259B</vt:lpwstr>
  </property>
</Properties>
</file>