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9CBFF-AA42-47E2-9D8C-074726D0E8D2}" v="61" dt="2019-10-25T17:49:36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211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Waves revision</a:t>
            </a:r>
          </a:p>
          <a:p>
            <a:pPr algn="ctr"/>
            <a:r>
              <a:rPr lang="en-GB" sz="1100" dirty="0"/>
              <a:t>Keywords: Transverse, longitudinal, vibration, frequency, wavelength, amplitude, electromagnetic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Transverse and longitudinal waves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-Frequency</a:t>
            </a:r>
          </a:p>
          <a:p>
            <a:r>
              <a:rPr lang="en-GB" sz="1100" dirty="0"/>
              <a:t>-Wavelength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2761051" y="76623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-Speed</a:t>
            </a:r>
          </a:p>
          <a:p>
            <a:r>
              <a:rPr lang="en-GB" sz="1100" dirty="0"/>
              <a:t>-Time period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3429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Waves transfer </a:t>
            </a:r>
            <a:r>
              <a:rPr lang="en-GB" sz="1400" b="1" dirty="0"/>
              <a:t>energy</a:t>
            </a:r>
            <a:r>
              <a:rPr lang="en-GB" sz="1400" dirty="0"/>
              <a:t> from one place to another. </a:t>
            </a:r>
          </a:p>
          <a:p>
            <a:endParaRPr lang="en-GB" sz="1400" dirty="0"/>
          </a:p>
          <a:p>
            <a:r>
              <a:rPr lang="en-GB" sz="1400" dirty="0"/>
              <a:t>There are two types of wave; </a:t>
            </a:r>
            <a:r>
              <a:rPr lang="en-GB" sz="1400" b="1" dirty="0"/>
              <a:t>longitudinal</a:t>
            </a:r>
            <a:r>
              <a:rPr lang="en-GB" sz="1400" dirty="0"/>
              <a:t> and </a:t>
            </a:r>
            <a:r>
              <a:rPr lang="en-GB" sz="1400" b="1" dirty="0"/>
              <a:t>transverse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longitudinal waves</a:t>
            </a:r>
            <a:r>
              <a:rPr lang="en-GB" sz="1400" dirty="0"/>
              <a:t>, the vibrations are parallel to the direction of wave travel. Examples of longitudinal waves include </a:t>
            </a:r>
            <a:r>
              <a:rPr lang="en-GB" sz="1400" b="1" dirty="0"/>
              <a:t>sound</a:t>
            </a:r>
            <a:r>
              <a:rPr lang="en-GB" sz="1400" dirty="0"/>
              <a:t> and </a:t>
            </a:r>
            <a:r>
              <a:rPr lang="en-GB" sz="1400" b="1" dirty="0"/>
              <a:t>ultrasound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transverse waves</a:t>
            </a:r>
            <a:r>
              <a:rPr lang="en-GB" sz="1400" dirty="0"/>
              <a:t>, the vibrations are at right angles to the direction of wave travel. Examples of transverse waves include all </a:t>
            </a:r>
            <a:r>
              <a:rPr lang="en-GB" sz="1400" b="1" dirty="0"/>
              <a:t>EM</a:t>
            </a:r>
            <a:r>
              <a:rPr lang="en-GB" sz="1400" dirty="0"/>
              <a:t> waves and </a:t>
            </a:r>
            <a:r>
              <a:rPr lang="en-GB" sz="1400" b="1" dirty="0"/>
              <a:t>water</a:t>
            </a:r>
            <a:r>
              <a:rPr lang="en-GB" sz="1400" dirty="0"/>
              <a:t> waves. </a:t>
            </a:r>
          </a:p>
          <a:p>
            <a:endParaRPr lang="en-GB" dirty="0"/>
          </a:p>
        </p:txBody>
      </p:sp>
      <p:pic>
        <p:nvPicPr>
          <p:cNvPr id="5" name="Picture 4" descr="A close up of a mans face&#10;&#10;Description automatically generated">
            <a:extLst>
              <a:ext uri="{FF2B5EF4-FFF2-40B4-BE49-F238E27FC236}">
                <a16:creationId xmlns:a16="http://schemas.microsoft.com/office/drawing/2014/main" id="{3EFC06C4-3986-4821-8EDB-0D896A0D4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67" y="3010675"/>
            <a:ext cx="3456664" cy="1861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DB541-2C7D-402D-8455-7CD5D424D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7" y="1839395"/>
            <a:ext cx="3376196" cy="8364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41A58-D6A7-445A-8D78-2262E1DD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03" y="5033520"/>
            <a:ext cx="3217794" cy="4872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1D9AB8-4603-4C0E-8252-4C39B2701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394" y="5809883"/>
            <a:ext cx="3707606" cy="200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Equations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9154B-0E3B-410F-95CE-7253C26E1BF9}"/>
              </a:ext>
            </a:extLst>
          </p:cNvPr>
          <p:cNvSpPr/>
          <p:nvPr/>
        </p:nvSpPr>
        <p:spPr>
          <a:xfrm>
            <a:off x="0" y="317345"/>
            <a:ext cx="66808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frequency measures </a:t>
            </a:r>
            <a:r>
              <a:rPr lang="en-GB" sz="1400" b="1" dirty="0"/>
              <a:t>how many waves travel past a point every second</a:t>
            </a:r>
            <a:r>
              <a:rPr lang="en-GB" sz="1400" dirty="0"/>
              <a:t>. The equation that links time period and frequency is:</a:t>
            </a:r>
          </a:p>
          <a:p>
            <a:endParaRPr lang="en-GB" sz="1400" dirty="0"/>
          </a:p>
          <a:p>
            <a:pPr algn="ctr"/>
            <a:r>
              <a:rPr lang="en-GB" sz="1400" b="1" dirty="0"/>
              <a:t>T = 1 ÷ f</a:t>
            </a:r>
          </a:p>
          <a:p>
            <a:endParaRPr lang="en-GB" sz="1400" b="1" dirty="0"/>
          </a:p>
          <a:p>
            <a:r>
              <a:rPr lang="en-GB" sz="1400" dirty="0"/>
              <a:t>where T is the time period (in </a:t>
            </a:r>
            <a:r>
              <a:rPr lang="en-GB" sz="1400" b="1" dirty="0"/>
              <a:t>seconds</a:t>
            </a:r>
            <a:r>
              <a:rPr lang="en-GB" sz="1400" dirty="0"/>
              <a:t>)</a:t>
            </a:r>
          </a:p>
          <a:p>
            <a:r>
              <a:rPr lang="en-GB" sz="1400" dirty="0"/>
              <a:t>f is the frequency (in </a:t>
            </a:r>
            <a:r>
              <a:rPr lang="en-GB" sz="1400" b="1" dirty="0"/>
              <a:t>Hertz</a:t>
            </a:r>
            <a:r>
              <a:rPr lang="en-GB" sz="1400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/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/>
                  <a:t>The wave speed equation says that the </a:t>
                </a:r>
                <a:r>
                  <a:rPr lang="en-GB" sz="1400" b="1" dirty="0"/>
                  <a:t>velocity </a:t>
                </a:r>
              </a:p>
              <a:p>
                <a:r>
                  <a:rPr lang="en-GB" sz="1400" b="1" dirty="0"/>
                  <a:t>of a wave is equal to the frequency multiplied </a:t>
                </a:r>
              </a:p>
              <a:p>
                <a:r>
                  <a:rPr lang="en-GB" sz="1400" b="1" dirty="0"/>
                  <a:t>by the wavelength</a:t>
                </a:r>
                <a:r>
                  <a:rPr lang="en-GB" sz="1400" dirty="0"/>
                  <a:t>:</a:t>
                </a:r>
              </a:p>
              <a:p>
                <a:endParaRPr lang="en-GB" sz="1400" dirty="0"/>
              </a:p>
              <a:p>
                <a:pPr/>
                <a:r>
                  <a:rPr lang="en-GB" sz="1400" b="1" dirty="0"/>
                  <a:t>		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endParaRPr lang="en-GB" sz="1400" b="1" dirty="0"/>
              </a:p>
              <a:p>
                <a:endParaRPr lang="en-GB" sz="1400" b="1" dirty="0"/>
              </a:p>
              <a:p>
                <a:r>
                  <a:rPr lang="en-GB" sz="1400" dirty="0"/>
                  <a:t>where v is the </a:t>
                </a:r>
                <a:r>
                  <a:rPr lang="en-GB" sz="1400" b="1" dirty="0"/>
                  <a:t>velocity</a:t>
                </a:r>
                <a:r>
                  <a:rPr lang="en-GB" sz="1400" dirty="0"/>
                  <a:t> (m/s)</a:t>
                </a:r>
              </a:p>
              <a:p>
                <a:r>
                  <a:rPr lang="en-GB" sz="1400" dirty="0"/>
                  <a:t>	 f is the </a:t>
                </a:r>
                <a:r>
                  <a:rPr lang="en-GB" sz="1400" b="1" dirty="0"/>
                  <a:t>frequency</a:t>
                </a:r>
                <a:r>
                  <a:rPr lang="en-GB" sz="1400" dirty="0"/>
                  <a:t> (Hz)</a:t>
                </a:r>
              </a:p>
              <a:p>
                <a:r>
                  <a:rPr lang="en-GB" sz="1400" dirty="0"/>
                  <a:t>	 λ is the </a:t>
                </a:r>
                <a:r>
                  <a:rPr lang="en-GB" sz="1400" b="1" dirty="0"/>
                  <a:t>wavelength</a:t>
                </a:r>
                <a:r>
                  <a:rPr lang="en-GB" sz="1400" dirty="0"/>
                  <a:t> (m)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  <a:blipFill>
                <a:blip r:embed="rId2"/>
                <a:stretch>
                  <a:fillRect l="-271" t="-601" b="-2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35534786-8E8D-4686-9D57-1BCA56DFE1A4}"/>
              </a:ext>
            </a:extLst>
          </p:cNvPr>
          <p:cNvSpPr/>
          <p:nvPr/>
        </p:nvSpPr>
        <p:spPr>
          <a:xfrm>
            <a:off x="-74143" y="4266307"/>
            <a:ext cx="6932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wave speed equation can be used to calculate the speed of a water wave in a ripple tank. To measure the </a:t>
            </a:r>
            <a:r>
              <a:rPr lang="en-GB" sz="1400" b="1" dirty="0"/>
              <a:t>wavelength</a:t>
            </a:r>
            <a:r>
              <a:rPr lang="en-GB" sz="1400" dirty="0"/>
              <a:t> of a wave in a ripple tank, use a </a:t>
            </a:r>
            <a:r>
              <a:rPr lang="en-GB" sz="1400" b="1" dirty="0"/>
              <a:t>ruler</a:t>
            </a:r>
            <a:r>
              <a:rPr lang="en-GB" sz="1400" dirty="0"/>
              <a:t> and take a picture with a </a:t>
            </a:r>
            <a:r>
              <a:rPr lang="en-GB" sz="1400" b="1" dirty="0"/>
              <a:t>camera. </a:t>
            </a:r>
            <a:r>
              <a:rPr lang="en-GB" sz="1400" dirty="0"/>
              <a:t>To measure the </a:t>
            </a:r>
            <a:r>
              <a:rPr lang="en-GB" sz="1400" b="1" dirty="0"/>
              <a:t>frequency</a:t>
            </a:r>
            <a:r>
              <a:rPr lang="en-GB" sz="1400" dirty="0"/>
              <a:t> count the number of waves that pass a point in 10 seconds and divide by 10. We can </a:t>
            </a:r>
            <a:r>
              <a:rPr lang="en-GB" sz="1400" b="1" dirty="0"/>
              <a:t>record</a:t>
            </a:r>
            <a:r>
              <a:rPr lang="en-GB" sz="1400" dirty="0"/>
              <a:t> it and play back in </a:t>
            </a:r>
            <a:r>
              <a:rPr lang="en-GB" sz="1400" b="1" dirty="0"/>
              <a:t>slow motion</a:t>
            </a:r>
            <a:r>
              <a:rPr lang="en-GB" sz="1400" dirty="0"/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7C5EAD-8520-4CA1-BD7D-D407EA08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33" y="1252203"/>
            <a:ext cx="2996095" cy="29661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2A596F-DBB2-4B23-8217-3BC666EC7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4" y="5279789"/>
            <a:ext cx="3533858" cy="4498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A8C04-DF3F-4117-8A41-D109815F9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928" y="5397080"/>
            <a:ext cx="3429000" cy="40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Reflection and refraction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8881B-39DB-4799-8934-21300FEF93A5}"/>
              </a:ext>
            </a:extLst>
          </p:cNvPr>
          <p:cNvSpPr/>
          <p:nvPr/>
        </p:nvSpPr>
        <p:spPr>
          <a:xfrm>
            <a:off x="0" y="511614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All EM waves </a:t>
            </a:r>
            <a:r>
              <a:rPr lang="en-GB" sz="1400" b="1" dirty="0"/>
              <a:t>reflect</a:t>
            </a:r>
            <a:r>
              <a:rPr lang="en-GB" sz="1400" dirty="0"/>
              <a:t> if they hit a reflective surface. Light is the most common example of this and it’s how we can see ourselves in a mirror.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02F5A-62C8-48D5-8636-053B529D9A07}"/>
              </a:ext>
            </a:extLst>
          </p:cNvPr>
          <p:cNvSpPr txBox="1"/>
          <p:nvPr/>
        </p:nvSpPr>
        <p:spPr>
          <a:xfrm>
            <a:off x="0" y="1451199"/>
            <a:ext cx="9608471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Law of Reflection</a:t>
            </a:r>
          </a:p>
          <a:p>
            <a:endParaRPr lang="en-GB" sz="1400" dirty="0"/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r>
              <a:rPr lang="en-GB" altLang="en-US" sz="1400" dirty="0">
                <a:sym typeface="Wingdings" panose="05000000000000000000" pitchFamily="2" charset="2"/>
              </a:rPr>
              <a:t>The </a:t>
            </a:r>
            <a:r>
              <a:rPr lang="en-GB" altLang="en-US" sz="1400" b="1" dirty="0">
                <a:solidFill>
                  <a:srgbClr val="286DA6"/>
                </a:solidFill>
                <a:sym typeface="Wingdings" panose="05000000000000000000" pitchFamily="2" charset="2"/>
              </a:rPr>
              <a:t>law of reflection</a:t>
            </a:r>
            <a:r>
              <a:rPr lang="en-GB" altLang="en-US" sz="1400" dirty="0">
                <a:sym typeface="Wingdings" panose="05000000000000000000" pitchFamily="2" charset="2"/>
              </a:rPr>
              <a:t> is true for any type of wave being reflected from a surface.</a:t>
            </a:r>
            <a:endParaRPr lang="en-GB" sz="1400" dirty="0"/>
          </a:p>
        </p:txBody>
      </p: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9A5B39C-34AE-4EF6-BF36-F73FF05C5B6F}"/>
              </a:ext>
            </a:extLst>
          </p:cNvPr>
          <p:cNvGrpSpPr>
            <a:grpSpLocks/>
          </p:cNvGrpSpPr>
          <p:nvPr/>
        </p:nvGrpSpPr>
        <p:grpSpPr bwMode="auto">
          <a:xfrm>
            <a:off x="33669" y="1859577"/>
            <a:ext cx="4005163" cy="352793"/>
            <a:chOff x="747" y="2558"/>
            <a:chExt cx="4265" cy="383"/>
          </a:xfrm>
        </p:grpSpPr>
        <p:sp>
          <p:nvSpPr>
            <p:cNvPr id="14" name="AutoShape 40">
              <a:extLst>
                <a:ext uri="{FF2B5EF4-FFF2-40B4-BE49-F238E27FC236}">
                  <a16:creationId xmlns:a16="http://schemas.microsoft.com/office/drawing/2014/main" id="{413E4FAF-9F7D-45CB-93B4-4F4B2A68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2558"/>
              <a:ext cx="4265" cy="38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40B5ABC6-0B09-479B-BBDC-264380C6C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" y="2605"/>
              <a:ext cx="4237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1400" b="1" dirty="0">
                  <a:solidFill>
                    <a:srgbClr val="000066"/>
                  </a:solidFill>
                </a:rPr>
                <a:t>angle of incidence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 = angle of reflection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</a:t>
              </a:r>
              <a:endParaRPr lang="en-GB" altLang="en-US" sz="1400" b="1" u="sng" dirty="0">
                <a:solidFill>
                  <a:srgbClr val="000066"/>
                </a:solidFill>
                <a:cs typeface="Arial" panose="020B0604020202020204" pitchFamily="34" charset="0"/>
                <a:sym typeface="Symbol" panose="05050102010706020507" pitchFamily="18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FEB7FE-9F86-4088-9081-95F3BDA6ADA0}"/>
              </a:ext>
            </a:extLst>
          </p:cNvPr>
          <p:cNvSpPr/>
          <p:nvPr/>
        </p:nvSpPr>
        <p:spPr>
          <a:xfrm>
            <a:off x="3429000" y="2620750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When an EM wave (like light) travels into a material that is </a:t>
            </a:r>
            <a:r>
              <a:rPr lang="en-GB" sz="1400" b="1" dirty="0"/>
              <a:t>more dense </a:t>
            </a:r>
            <a:r>
              <a:rPr lang="en-GB" sz="1400" dirty="0"/>
              <a:t>(for example from air into a glass block), it refracts </a:t>
            </a:r>
            <a:r>
              <a:rPr lang="en-GB" sz="1400" b="1" dirty="0"/>
              <a:t>towards</a:t>
            </a:r>
            <a:r>
              <a:rPr lang="en-GB" sz="1400" dirty="0"/>
              <a:t> the normal.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84495-533C-4008-8BE4-D7787287B40E}"/>
              </a:ext>
            </a:extLst>
          </p:cNvPr>
          <p:cNvSpPr/>
          <p:nvPr/>
        </p:nvSpPr>
        <p:spPr>
          <a:xfrm>
            <a:off x="3429000" y="355214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Refraction can also be shown with </a:t>
            </a:r>
            <a:r>
              <a:rPr lang="en-GB" sz="1400" b="1" dirty="0" err="1"/>
              <a:t>wavefronts</a:t>
            </a:r>
            <a:r>
              <a:rPr lang="en-GB" sz="1400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EBB5BC-02B4-456B-B527-F0135F0E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" y="2683139"/>
            <a:ext cx="3144517" cy="1561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336472-11A8-4795-B747-6D9EEA92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4" y="-11105"/>
            <a:ext cx="3592286" cy="1864054"/>
          </a:xfrm>
          <a:prstGeom prst="rect">
            <a:avLst/>
          </a:prstGeom>
        </p:spPr>
      </p:pic>
      <p:pic>
        <p:nvPicPr>
          <p:cNvPr id="23" name="Picture 22" descr="A picture containing object, antenna, sky&#10;&#10;Description automatically generated">
            <a:extLst>
              <a:ext uri="{FF2B5EF4-FFF2-40B4-BE49-F238E27FC236}">
                <a16:creationId xmlns:a16="http://schemas.microsoft.com/office/drawing/2014/main" id="{B8C6BA41-1857-468A-AC4A-FB34C8698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95" y="3813751"/>
            <a:ext cx="2015216" cy="145797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0B28F1-3B15-4BB6-9DA3-FA9ADEEF3F76}"/>
              </a:ext>
            </a:extLst>
          </p:cNvPr>
          <p:cNvSpPr/>
          <p:nvPr/>
        </p:nvSpPr>
        <p:spPr>
          <a:xfrm>
            <a:off x="1369111" y="4437366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In a more dense material (like glass) the wave travels more slowly. The wavelength therefore decreases.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2CCC131-0C0A-45F0-A70A-59BDBEEE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9" y="5393575"/>
            <a:ext cx="3646007" cy="40008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E2FF48-671B-4A7A-9038-91EA80AC3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725" y="5176030"/>
            <a:ext cx="3343275" cy="21358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A565DE-FF3A-4140-A58F-6FB116230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276" y="7800221"/>
            <a:ext cx="3514724" cy="210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Electromagnetic waves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3923E-A1E6-4032-8361-5AB44407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36" y="383412"/>
            <a:ext cx="4563264" cy="25289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8633F7-2EBD-45CB-9E2A-CE2161029837}"/>
              </a:ext>
            </a:extLst>
          </p:cNvPr>
          <p:cNvSpPr/>
          <p:nvPr/>
        </p:nvSpPr>
        <p:spPr>
          <a:xfrm>
            <a:off x="-1" y="328383"/>
            <a:ext cx="22947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electro-magnetic</a:t>
            </a:r>
            <a:r>
              <a:rPr lang="en-GB" sz="1400" dirty="0"/>
              <a:t> (EM) spectrum is a family of 7 waves. </a:t>
            </a:r>
          </a:p>
          <a:p>
            <a:endParaRPr lang="en-GB" sz="1400" dirty="0"/>
          </a:p>
          <a:p>
            <a:r>
              <a:rPr lang="en-GB" sz="1400" dirty="0"/>
              <a:t>They are all </a:t>
            </a:r>
            <a:r>
              <a:rPr lang="en-GB" sz="1400" b="1" dirty="0"/>
              <a:t>transverse</a:t>
            </a:r>
            <a:r>
              <a:rPr lang="en-GB" sz="1400" dirty="0"/>
              <a:t> and travel at the </a:t>
            </a:r>
            <a:r>
              <a:rPr lang="en-GB" sz="1400" b="1" dirty="0"/>
              <a:t>speed of light.</a:t>
            </a:r>
          </a:p>
          <a:p>
            <a:endParaRPr lang="en-GB" sz="1400" b="1" dirty="0"/>
          </a:p>
          <a:p>
            <a:r>
              <a:rPr lang="en-GB" sz="1400" dirty="0"/>
              <a:t>The three EM waves with the most energy are </a:t>
            </a:r>
            <a:r>
              <a:rPr lang="en-GB" sz="1400" b="1" dirty="0"/>
              <a:t>ionising</a:t>
            </a:r>
            <a:r>
              <a:rPr lang="en-GB" sz="1400" dirty="0"/>
              <a:t>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UV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X-rays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Gamma rays</a:t>
            </a:r>
          </a:p>
          <a:p>
            <a:endParaRPr lang="en-GB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218F9-10C1-493D-9704-022297AE8271}"/>
              </a:ext>
            </a:extLst>
          </p:cNvPr>
          <p:cNvSpPr/>
          <p:nvPr/>
        </p:nvSpPr>
        <p:spPr>
          <a:xfrm>
            <a:off x="0" y="2978467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We use a mnemonic to remember the order of the 7 EM waves (from longest wavelength to shortest) </a:t>
            </a:r>
            <a:r>
              <a:rPr lang="en-GB" sz="1400" u="sng" dirty="0"/>
              <a:t>r</a:t>
            </a:r>
            <a:r>
              <a:rPr lang="en-GB" sz="1400" dirty="0"/>
              <a:t>emember </a:t>
            </a:r>
            <a:r>
              <a:rPr lang="en-GB" sz="1400" u="sng" dirty="0"/>
              <a:t>m</a:t>
            </a:r>
            <a:r>
              <a:rPr lang="en-GB" sz="1400" dirty="0"/>
              <a:t>y </a:t>
            </a:r>
            <a:r>
              <a:rPr lang="en-GB" sz="1400" u="sng" dirty="0"/>
              <a:t>i</a:t>
            </a:r>
            <a:r>
              <a:rPr lang="en-GB" sz="1400" dirty="0"/>
              <a:t>nstructions </a:t>
            </a:r>
            <a:r>
              <a:rPr lang="en-GB" sz="1400" u="sng" dirty="0"/>
              <a:t>v</a:t>
            </a:r>
            <a:r>
              <a:rPr lang="en-GB" sz="1400" dirty="0"/>
              <a:t>isible </a:t>
            </a:r>
            <a:r>
              <a:rPr lang="en-GB" sz="1400" u="sng" dirty="0"/>
              <a:t>u</a:t>
            </a:r>
            <a:r>
              <a:rPr lang="en-GB" sz="1400" dirty="0"/>
              <a:t>nder </a:t>
            </a:r>
            <a:r>
              <a:rPr lang="en-GB" sz="1400" u="sng" dirty="0"/>
              <a:t>x</a:t>
            </a:r>
            <a:r>
              <a:rPr lang="en-GB" sz="1400" dirty="0"/>
              <a:t>-ray </a:t>
            </a:r>
            <a:r>
              <a:rPr lang="en-GB" sz="1400" u="sng" dirty="0"/>
              <a:t>g</a:t>
            </a:r>
            <a:r>
              <a:rPr lang="en-GB" sz="1400" dirty="0"/>
              <a:t>lasses. </a:t>
            </a:r>
          </a:p>
          <a:p>
            <a:endParaRPr lang="en-GB" sz="1400" dirty="0"/>
          </a:p>
          <a:p>
            <a:r>
              <a:rPr lang="en-GB" sz="1400" dirty="0"/>
              <a:t>The order of visible light is </a:t>
            </a:r>
            <a:r>
              <a:rPr lang="en-GB" sz="1400" b="1" dirty="0"/>
              <a:t>ROY G BIV</a:t>
            </a:r>
            <a:r>
              <a:rPr lang="en-GB" sz="14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3B6AEB-2392-4824-8123-4E0E977FB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85" y="3760932"/>
            <a:ext cx="3113316" cy="3775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627902-0980-4DA1-B181-705FBFE8B7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649"/>
          <a:stretch/>
        </p:blipFill>
        <p:spPr>
          <a:xfrm>
            <a:off x="3731585" y="7566966"/>
            <a:ext cx="3126415" cy="20062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D51DB5-E3EB-4DC3-9AA2-3FCB9D84D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1" y="3932574"/>
            <a:ext cx="3658583" cy="590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0a78171b-79ba-49c9-a65d-fc675f22b9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1868</TotalTime>
  <Words>405</Words>
  <Application>Microsoft Office PowerPoint</Application>
  <PresentationFormat>A4 Paper (210x297 mm)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 Light</vt:lpstr>
      <vt:lpstr>Calibri</vt:lpstr>
      <vt:lpstr>Cambria Math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2019-10-25T18:24:47Z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