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7"/>
  </p:notesMasterIdLst>
  <p:sldIdLst>
    <p:sldId id="273" r:id="rId5"/>
    <p:sldId id="271" r:id="rId6"/>
  </p:sldIdLst>
  <p:sldSz cx="6858000" cy="9906000" type="A4"/>
  <p:notesSz cx="6889750" cy="967105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Calibri Light" panose="020F0302020204030204" pitchFamily="34" charset="0"/>
      <p:regular r:id="rId12"/>
      <p:italic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56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594" y="-25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9901852F-5124-B948-976E-717D7ACE199C}"/>
    <pc:docChg chg="delSld">
      <pc:chgData name="Peter EDMUNDS (HAB)" userId="57fb2244-f77a-4291-bf83-84bcf6856161" providerId="ADAL" clId="{9901852F-5124-B948-976E-717D7ACE199C}" dt="2019-11-02T22:09:15.249" v="11" actId="2696"/>
      <pc:docMkLst>
        <pc:docMk/>
      </pc:docMkLst>
      <pc:sldChg chg="del">
        <pc:chgData name="Peter EDMUNDS (HAB)" userId="57fb2244-f77a-4291-bf83-84bcf6856161" providerId="ADAL" clId="{9901852F-5124-B948-976E-717D7ACE199C}" dt="2019-11-02T22:09:00.679" v="0" actId="2696"/>
        <pc:sldMkLst>
          <pc:docMk/>
          <pc:sldMk cId="1257269346" sldId="256"/>
        </pc:sldMkLst>
      </pc:sldChg>
      <pc:sldChg chg="del">
        <pc:chgData name="Peter EDMUNDS (HAB)" userId="57fb2244-f77a-4291-bf83-84bcf6856161" providerId="ADAL" clId="{9901852F-5124-B948-976E-717D7ACE199C}" dt="2019-11-02T22:09:04.691" v="3" actId="2696"/>
        <pc:sldMkLst>
          <pc:docMk/>
          <pc:sldMk cId="830485102" sldId="257"/>
        </pc:sldMkLst>
      </pc:sldChg>
      <pc:sldChg chg="del">
        <pc:chgData name="Peter EDMUNDS (HAB)" userId="57fb2244-f77a-4291-bf83-84bcf6856161" providerId="ADAL" clId="{9901852F-5124-B948-976E-717D7ACE199C}" dt="2019-11-02T22:09:03.391" v="2" actId="2696"/>
        <pc:sldMkLst>
          <pc:docMk/>
          <pc:sldMk cId="1359017385" sldId="261"/>
        </pc:sldMkLst>
      </pc:sldChg>
      <pc:sldChg chg="del">
        <pc:chgData name="Peter EDMUNDS (HAB)" userId="57fb2244-f77a-4291-bf83-84bcf6856161" providerId="ADAL" clId="{9901852F-5124-B948-976E-717D7ACE199C}" dt="2019-11-02T22:09:02.053" v="1" actId="2696"/>
        <pc:sldMkLst>
          <pc:docMk/>
          <pc:sldMk cId="2273095663" sldId="262"/>
        </pc:sldMkLst>
      </pc:sldChg>
      <pc:sldChg chg="del">
        <pc:chgData name="Peter EDMUNDS (HAB)" userId="57fb2244-f77a-4291-bf83-84bcf6856161" providerId="ADAL" clId="{9901852F-5124-B948-976E-717D7ACE199C}" dt="2019-11-02T22:09:06.024" v="4" actId="2696"/>
        <pc:sldMkLst>
          <pc:docMk/>
          <pc:sldMk cId="3328882226" sldId="263"/>
        </pc:sldMkLst>
      </pc:sldChg>
      <pc:sldChg chg="del">
        <pc:chgData name="Peter EDMUNDS (HAB)" userId="57fb2244-f77a-4291-bf83-84bcf6856161" providerId="ADAL" clId="{9901852F-5124-B948-976E-717D7ACE199C}" dt="2019-11-02T22:09:07.332" v="5" actId="2696"/>
        <pc:sldMkLst>
          <pc:docMk/>
          <pc:sldMk cId="3771276889" sldId="264"/>
        </pc:sldMkLst>
      </pc:sldChg>
      <pc:sldChg chg="del">
        <pc:chgData name="Peter EDMUNDS (HAB)" userId="57fb2244-f77a-4291-bf83-84bcf6856161" providerId="ADAL" clId="{9901852F-5124-B948-976E-717D7ACE199C}" dt="2019-11-02T22:09:08.641" v="6" actId="2696"/>
        <pc:sldMkLst>
          <pc:docMk/>
          <pc:sldMk cId="1338488340" sldId="265"/>
        </pc:sldMkLst>
      </pc:sldChg>
      <pc:sldChg chg="del">
        <pc:chgData name="Peter EDMUNDS (HAB)" userId="57fb2244-f77a-4291-bf83-84bcf6856161" providerId="ADAL" clId="{9901852F-5124-B948-976E-717D7ACE199C}" dt="2019-11-02T22:09:09.995" v="7" actId="2696"/>
        <pc:sldMkLst>
          <pc:docMk/>
          <pc:sldMk cId="2690442872" sldId="266"/>
        </pc:sldMkLst>
      </pc:sldChg>
      <pc:sldChg chg="del">
        <pc:chgData name="Peter EDMUNDS (HAB)" userId="57fb2244-f77a-4291-bf83-84bcf6856161" providerId="ADAL" clId="{9901852F-5124-B948-976E-717D7ACE199C}" dt="2019-11-02T22:09:12.648" v="9" actId="2696"/>
        <pc:sldMkLst>
          <pc:docMk/>
          <pc:sldMk cId="4176498044" sldId="268"/>
        </pc:sldMkLst>
      </pc:sldChg>
      <pc:sldChg chg="del">
        <pc:chgData name="Peter EDMUNDS (HAB)" userId="57fb2244-f77a-4291-bf83-84bcf6856161" providerId="ADAL" clId="{9901852F-5124-B948-976E-717D7ACE199C}" dt="2019-11-02T22:09:13.941" v="10" actId="2696"/>
        <pc:sldMkLst>
          <pc:docMk/>
          <pc:sldMk cId="1810664979" sldId="269"/>
        </pc:sldMkLst>
      </pc:sldChg>
      <pc:sldChg chg="del">
        <pc:chgData name="Peter EDMUNDS (HAB)" userId="57fb2244-f77a-4291-bf83-84bcf6856161" providerId="ADAL" clId="{9901852F-5124-B948-976E-717D7ACE199C}" dt="2019-11-02T22:09:15.249" v="11" actId="2696"/>
        <pc:sldMkLst>
          <pc:docMk/>
          <pc:sldMk cId="1036232790" sldId="270"/>
        </pc:sldMkLst>
      </pc:sldChg>
      <pc:sldChg chg="del">
        <pc:chgData name="Peter EDMUNDS (HAB)" userId="57fb2244-f77a-4291-bf83-84bcf6856161" providerId="ADAL" clId="{9901852F-5124-B948-976E-717D7ACE199C}" dt="2019-11-02T22:09:11.316" v="8" actId="2696"/>
        <pc:sldMkLst>
          <pc:docMk/>
          <pc:sldMk cId="4186804426" sldId="27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632" cy="485263"/>
          </a:xfrm>
          <a:prstGeom prst="rect">
            <a:avLst/>
          </a:prstGeom>
        </p:spPr>
        <p:txBody>
          <a:bodyPr vert="horz" lIns="62326" tIns="31163" rIns="62326" bIns="31163" rtlCol="0"/>
          <a:lstStyle>
            <a:lvl1pPr algn="l">
              <a:defRPr sz="8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3017" y="0"/>
            <a:ext cx="2985632" cy="485263"/>
          </a:xfrm>
          <a:prstGeom prst="rect">
            <a:avLst/>
          </a:prstGeom>
        </p:spPr>
        <p:txBody>
          <a:bodyPr vert="horz" lIns="62326" tIns="31163" rIns="62326" bIns="31163" rtlCol="0"/>
          <a:lstStyle>
            <a:lvl1pPr algn="r">
              <a:defRPr sz="800"/>
            </a:lvl1pPr>
          </a:lstStyle>
          <a:p>
            <a:fld id="{43F52F73-6C00-4749-9768-1F937333C119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14575" y="1209675"/>
            <a:ext cx="2260600" cy="3263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326" tIns="31163" rIns="62326" bIns="3116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9416" y="4653819"/>
            <a:ext cx="5510919" cy="3808350"/>
          </a:xfrm>
          <a:prstGeom prst="rect">
            <a:avLst/>
          </a:prstGeom>
        </p:spPr>
        <p:txBody>
          <a:bodyPr vert="horz" lIns="62326" tIns="31163" rIns="62326" bIns="31163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85787"/>
            <a:ext cx="2985632" cy="485263"/>
          </a:xfrm>
          <a:prstGeom prst="rect">
            <a:avLst/>
          </a:prstGeom>
        </p:spPr>
        <p:txBody>
          <a:bodyPr vert="horz" lIns="62326" tIns="31163" rIns="62326" bIns="31163" rtlCol="0" anchor="b"/>
          <a:lstStyle>
            <a:lvl1pPr algn="l">
              <a:defRPr sz="8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3017" y="9185787"/>
            <a:ext cx="2985632" cy="485263"/>
          </a:xfrm>
          <a:prstGeom prst="rect">
            <a:avLst/>
          </a:prstGeom>
        </p:spPr>
        <p:txBody>
          <a:bodyPr vert="horz" lIns="62326" tIns="31163" rIns="62326" bIns="31163" rtlCol="0" anchor="b"/>
          <a:lstStyle>
            <a:lvl1pPr algn="r">
              <a:defRPr sz="800"/>
            </a:lvl1pPr>
          </a:lstStyle>
          <a:p>
            <a:fld id="{080969C8-649D-4A89-8FBE-0AE0B6438E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8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1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80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2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40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15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1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50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1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Bioenergetics revision</a:t>
            </a:r>
          </a:p>
          <a:p>
            <a:pPr algn="ctr"/>
            <a:r>
              <a:rPr lang="en-GB" sz="900" dirty="0"/>
              <a:t>Keywords: respiration, photosynthesis, lactic acid, oxygen debt, light intensity, glucose, mitochondria, ethanol, carbon dioxide, heart rate, breathing rate, muscle, temperature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What is the function/purpose of the following: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Photosynthesis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0D3C9B-BDE8-4239-B4F8-D4D6CD23618A}"/>
              </a:ext>
            </a:extLst>
          </p:cNvPr>
          <p:cNvSpPr txBox="1"/>
          <p:nvPr/>
        </p:nvSpPr>
        <p:spPr>
          <a:xfrm>
            <a:off x="0" y="1768067"/>
            <a:ext cx="280984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Photosynthesis is the process by which plants make glucose from carbon dioxide and water using energy from sunlight</a:t>
            </a:r>
          </a:p>
          <a:p>
            <a:r>
              <a:rPr lang="en-GB" sz="1100" dirty="0"/>
              <a:t>Photosynthesis happens in the </a:t>
            </a:r>
            <a:r>
              <a:rPr lang="en-GB" sz="1100" b="1" dirty="0"/>
              <a:t>chloroplasts </a:t>
            </a:r>
            <a:r>
              <a:rPr lang="en-GB" sz="1100" dirty="0"/>
              <a:t>of leaf cells.</a:t>
            </a:r>
          </a:p>
          <a:p>
            <a:r>
              <a:rPr lang="en-GB" sz="1100" b="1" dirty="0"/>
              <a:t>Factors affecting the rate of photosynthesis</a:t>
            </a:r>
          </a:p>
          <a:p>
            <a:endParaRPr lang="en-GB" sz="11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AC77B0-5A18-48D6-8129-388AD75BA706}"/>
              </a:ext>
            </a:extLst>
          </p:cNvPr>
          <p:cNvSpPr txBox="1"/>
          <p:nvPr/>
        </p:nvSpPr>
        <p:spPr>
          <a:xfrm>
            <a:off x="155349" y="776023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-mitochondria</a:t>
            </a:r>
          </a:p>
          <a:p>
            <a:r>
              <a:rPr lang="en-GB" sz="1100" dirty="0"/>
              <a:t>-ribosomes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A9C48A-0491-48A5-A791-54ED19D34BAB}"/>
              </a:ext>
            </a:extLst>
          </p:cNvPr>
          <p:cNvSpPr txBox="1"/>
          <p:nvPr/>
        </p:nvSpPr>
        <p:spPr>
          <a:xfrm>
            <a:off x="1189426" y="771832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-stomata</a:t>
            </a:r>
          </a:p>
          <a:p>
            <a:r>
              <a:rPr lang="en-GB" sz="1100" dirty="0"/>
              <a:t>-Arteries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9E56E14-95F8-47EB-9797-ABD6B8833407}"/>
              </a:ext>
            </a:extLst>
          </p:cNvPr>
          <p:cNvSpPr txBox="1"/>
          <p:nvPr/>
        </p:nvSpPr>
        <p:spPr>
          <a:xfrm>
            <a:off x="3361283" y="753400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-alveoli</a:t>
            </a:r>
          </a:p>
          <a:p>
            <a:r>
              <a:rPr lang="en-GB" sz="1100" dirty="0"/>
              <a:t>-veins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9D7DAF-E4ED-4582-819F-3AF7BFB9B03F}"/>
              </a:ext>
            </a:extLst>
          </p:cNvPr>
          <p:cNvSpPr txBox="1"/>
          <p:nvPr/>
        </p:nvSpPr>
        <p:spPr>
          <a:xfrm>
            <a:off x="4945194" y="753400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</a:t>
            </a:r>
            <a:r>
              <a:rPr lang="en-GB" sz="1100" dirty="0" err="1"/>
              <a:t>benedicts</a:t>
            </a:r>
            <a:r>
              <a:rPr lang="en-GB" sz="1100" dirty="0"/>
              <a:t> solution</a:t>
            </a:r>
          </a:p>
          <a:p>
            <a:r>
              <a:rPr lang="en-GB" sz="1100" dirty="0"/>
              <a:t>-iodine solution</a:t>
            </a:r>
          </a:p>
        </p:txBody>
      </p:sp>
      <p:pic>
        <p:nvPicPr>
          <p:cNvPr id="16" name="Picture 15" descr="A screenshot of a cell phone&#10;&#10;Description automatically generated">
            <a:extLst>
              <a:ext uri="{FF2B5EF4-FFF2-40B4-BE49-F238E27FC236}">
                <a16:creationId xmlns:a16="http://schemas.microsoft.com/office/drawing/2014/main" id="{991D2745-CCB1-4AD1-8E3C-ADAC0EE956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4"/>
          <a:stretch/>
        </p:blipFill>
        <p:spPr>
          <a:xfrm>
            <a:off x="64398" y="2846562"/>
            <a:ext cx="2297802" cy="161987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A99E513-1844-4142-B36D-004FD45EC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580" y="1788846"/>
            <a:ext cx="3707506" cy="43870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2DE2DCE-C91C-466B-9B02-D832B7BB94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8997" y="2265226"/>
            <a:ext cx="3083744" cy="28295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104D7C3-9D5F-410B-9D50-B2878B990E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7422"/>
            <a:ext cx="2362200" cy="152610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6400EC1-A3EE-4814-9884-41747D6FFC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25" y="4477474"/>
            <a:ext cx="2297802" cy="149946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B2FF222-FFC9-4BBD-8623-BFC650392284}"/>
              </a:ext>
            </a:extLst>
          </p:cNvPr>
          <p:cNvSpPr txBox="1"/>
          <p:nvPr/>
        </p:nvSpPr>
        <p:spPr>
          <a:xfrm>
            <a:off x="2920580" y="2548181"/>
            <a:ext cx="37820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Required practical: investigating effect of light intensity on rate of photosynthesis</a:t>
            </a:r>
          </a:p>
        </p:txBody>
      </p:sp>
      <p:pic>
        <p:nvPicPr>
          <p:cNvPr id="2050" name="Picture 2" descr="Image result for photosynthesis required practical steps">
            <a:extLst>
              <a:ext uri="{FF2B5EF4-FFF2-40B4-BE49-F238E27FC236}">
                <a16:creationId xmlns:a16="http://schemas.microsoft.com/office/drawing/2014/main" id="{0EEF916B-8864-4E41-BDBA-D0259DFC6A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58"/>
          <a:stretch/>
        </p:blipFill>
        <p:spPr bwMode="auto">
          <a:xfrm>
            <a:off x="4492806" y="3059297"/>
            <a:ext cx="1860370" cy="1507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534B32F0-E976-4CC3-AD29-135C1B9453A8}"/>
              </a:ext>
            </a:extLst>
          </p:cNvPr>
          <p:cNvSpPr txBox="1"/>
          <p:nvPr/>
        </p:nvSpPr>
        <p:spPr>
          <a:xfrm>
            <a:off x="2338327" y="3009846"/>
            <a:ext cx="225890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Equipment: LED lamp, metre ruler, pondweed, beaker, stopwatch, sodium hydrogen carbonate and pond water</a:t>
            </a:r>
          </a:p>
          <a:p>
            <a:r>
              <a:rPr lang="en-GB" sz="1000" dirty="0"/>
              <a:t>Method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/>
              <a:t>Set up the experiment as shown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/>
              <a:t>Add carbonate tablets to beaker to ensure the plant has enough CO2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/>
              <a:t>Measure the distance the lamp is from the beaker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/>
              <a:t>Leave for a set time and count how many oxygen bubbles are produced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/>
              <a:t>Move the beaker along the ruler every 10cm and repeat step 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46B6C97-1DC9-4551-A841-9C8C65AF79CB}"/>
              </a:ext>
            </a:extLst>
          </p:cNvPr>
          <p:cNvSpPr txBox="1"/>
          <p:nvPr/>
        </p:nvSpPr>
        <p:spPr>
          <a:xfrm>
            <a:off x="4561585" y="4381958"/>
            <a:ext cx="2176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6. Repeat the experiment 3 times and calculate average number of bubbles for each distance</a:t>
            </a:r>
          </a:p>
          <a:p>
            <a:r>
              <a:rPr lang="en-GB" sz="900" dirty="0"/>
              <a:t>7. Work out light intensity by using 1/distance squared</a:t>
            </a:r>
          </a:p>
          <a:p>
            <a:r>
              <a:rPr lang="en-GB" sz="900" dirty="0"/>
              <a:t>8. Plot a graph of light intensity vs number of bubbles</a:t>
            </a:r>
          </a:p>
          <a:p>
            <a:endParaRPr lang="en-GB" sz="9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4697E99-156F-4A00-80E9-CFF2FE9DCA59}"/>
              </a:ext>
            </a:extLst>
          </p:cNvPr>
          <p:cNvSpPr txBox="1"/>
          <p:nvPr/>
        </p:nvSpPr>
        <p:spPr>
          <a:xfrm>
            <a:off x="2296416" y="5075278"/>
            <a:ext cx="22978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What happens to the glucose made by plants?</a:t>
            </a:r>
          </a:p>
          <a:p>
            <a:r>
              <a:rPr lang="en-GB" sz="900" dirty="0"/>
              <a:t>The glucose made by plants can be used for the following: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900" dirty="0"/>
              <a:t> It can be converted to starch and stored. We can carry out a starch test to see is a plant has carried out photosynthesis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900" dirty="0"/>
              <a:t>It can be used in respiration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900" dirty="0"/>
              <a:t>It can be used to make proteins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900" dirty="0"/>
              <a:t>It can be used to make seeds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900" dirty="0"/>
              <a:t>It can be used to make fats and oils.</a:t>
            </a:r>
          </a:p>
          <a:p>
            <a:endParaRPr lang="en-GB" sz="900" dirty="0"/>
          </a:p>
        </p:txBody>
      </p:sp>
      <p:pic>
        <p:nvPicPr>
          <p:cNvPr id="2048" name="Picture 2047">
            <a:extLst>
              <a:ext uri="{FF2B5EF4-FFF2-40B4-BE49-F238E27FC236}">
                <a16:creationId xmlns:a16="http://schemas.microsoft.com/office/drawing/2014/main" id="{E7E58D49-424F-4849-BC01-E1BF1D75677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7222"/>
          <a:stretch/>
        </p:blipFill>
        <p:spPr>
          <a:xfrm>
            <a:off x="44030" y="7640774"/>
            <a:ext cx="2876550" cy="966585"/>
          </a:xfrm>
          <a:prstGeom prst="rect">
            <a:avLst/>
          </a:prstGeom>
        </p:spPr>
      </p:pic>
      <p:pic>
        <p:nvPicPr>
          <p:cNvPr id="2049" name="Picture 2048">
            <a:extLst>
              <a:ext uri="{FF2B5EF4-FFF2-40B4-BE49-F238E27FC236}">
                <a16:creationId xmlns:a16="http://schemas.microsoft.com/office/drawing/2014/main" id="{9E178F25-DD6B-4A3E-95C6-571B32FB8D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85457" y="5405470"/>
            <a:ext cx="2176709" cy="1190824"/>
          </a:xfrm>
          <a:prstGeom prst="rect">
            <a:avLst/>
          </a:prstGeom>
        </p:spPr>
      </p:pic>
      <p:pic>
        <p:nvPicPr>
          <p:cNvPr id="2052" name="Picture 2051">
            <a:extLst>
              <a:ext uri="{FF2B5EF4-FFF2-40B4-BE49-F238E27FC236}">
                <a16:creationId xmlns:a16="http://schemas.microsoft.com/office/drawing/2014/main" id="{FF9D75EB-1906-48DC-9895-AB029E900BD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8523396"/>
            <a:ext cx="2552700" cy="1231015"/>
          </a:xfrm>
          <a:prstGeom prst="rect">
            <a:avLst/>
          </a:prstGeom>
        </p:spPr>
      </p:pic>
      <p:pic>
        <p:nvPicPr>
          <p:cNvPr id="2053" name="Picture 2052">
            <a:extLst>
              <a:ext uri="{FF2B5EF4-FFF2-40B4-BE49-F238E27FC236}">
                <a16:creationId xmlns:a16="http://schemas.microsoft.com/office/drawing/2014/main" id="{0DD7E00B-9E44-4D84-BD43-3187B5A8023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64610" y="6618432"/>
            <a:ext cx="3870785" cy="3287567"/>
          </a:xfrm>
          <a:prstGeom prst="rect">
            <a:avLst/>
          </a:prstGeom>
        </p:spPr>
      </p:pic>
      <p:pic>
        <p:nvPicPr>
          <p:cNvPr id="2051" name="Picture 2050">
            <a:extLst>
              <a:ext uri="{FF2B5EF4-FFF2-40B4-BE49-F238E27FC236}">
                <a16:creationId xmlns:a16="http://schemas.microsoft.com/office/drawing/2014/main" id="{26C6F12B-323D-4485-A460-535534D296C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6221" y="9195163"/>
            <a:ext cx="2408240" cy="71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Respiration, exercise and metabolism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AD1F87-CF22-45B3-9385-036129E0C6C0}"/>
              </a:ext>
            </a:extLst>
          </p:cNvPr>
          <p:cNvSpPr txBox="1"/>
          <p:nvPr/>
        </p:nvSpPr>
        <p:spPr>
          <a:xfrm>
            <a:off x="30644" y="297052"/>
            <a:ext cx="335026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Aerobic vs anaerobic respiration</a:t>
            </a:r>
          </a:p>
          <a:p>
            <a:r>
              <a:rPr lang="en-GB" sz="1100" b="1" dirty="0"/>
              <a:t>Aerobic respiration is respiration that uses oxygen to release energy from glucose. It happens in the mitochondria</a:t>
            </a:r>
          </a:p>
          <a:p>
            <a:endParaRPr lang="en-GB" sz="1100" b="1" dirty="0"/>
          </a:p>
          <a:p>
            <a:endParaRPr lang="en-GB" sz="1100" b="1" dirty="0"/>
          </a:p>
          <a:p>
            <a:endParaRPr lang="en-GB" sz="1100" b="1" dirty="0"/>
          </a:p>
          <a:p>
            <a:endParaRPr lang="en-GB" sz="1100" b="1" dirty="0"/>
          </a:p>
          <a:p>
            <a:r>
              <a:rPr lang="en-GB" sz="1100" b="1" dirty="0"/>
              <a:t>Anaerobic respiration is respiration without oxygen.  In animals anaerobic respiration produces lactic acid and in yeast anaerobic respiration produces ethanol ad carbon dioxide which is useful in the brewing industry.</a:t>
            </a:r>
          </a:p>
          <a:p>
            <a:endParaRPr lang="en-GB" sz="1100" b="1" dirty="0"/>
          </a:p>
          <a:p>
            <a:endParaRPr lang="en-GB" sz="1100" b="1" dirty="0"/>
          </a:p>
          <a:p>
            <a:endParaRPr lang="en-GB" sz="1100" b="1" dirty="0"/>
          </a:p>
          <a:p>
            <a:endParaRPr lang="en-GB" sz="1100" b="1" dirty="0"/>
          </a:p>
          <a:p>
            <a:endParaRPr lang="en-GB" sz="1100" b="1" dirty="0"/>
          </a:p>
          <a:p>
            <a:endParaRPr lang="en-GB" sz="1100" b="1" dirty="0"/>
          </a:p>
          <a:p>
            <a:endParaRPr lang="en-GB" sz="1100" b="1" dirty="0"/>
          </a:p>
          <a:p>
            <a:endParaRPr lang="en-GB" sz="1100" b="1" dirty="0"/>
          </a:p>
          <a:p>
            <a:endParaRPr lang="en-GB" sz="11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0609888-8F76-4202-AB34-2EF404FA67AB}"/>
              </a:ext>
            </a:extLst>
          </p:cNvPr>
          <p:cNvSpPr txBox="1"/>
          <p:nvPr/>
        </p:nvSpPr>
        <p:spPr>
          <a:xfrm>
            <a:off x="136681" y="4113481"/>
            <a:ext cx="329231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u="sng" dirty="0"/>
              <a:t>Respiration and exercise</a:t>
            </a:r>
          </a:p>
          <a:p>
            <a:r>
              <a:rPr lang="en-GB" sz="1000" b="1" dirty="0"/>
              <a:t>During exercise, the body uses up a lot of energy. This means the rate of respiration increases to supply muscles with the energy they need to contract.</a:t>
            </a:r>
          </a:p>
          <a:p>
            <a:r>
              <a:rPr lang="en-GB" sz="1000" b="1" dirty="0"/>
              <a:t>The following changes occur when exercising: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b="1" dirty="0"/>
              <a:t>Heart rate increases </a:t>
            </a:r>
            <a:r>
              <a:rPr lang="en-GB" sz="1000" dirty="0"/>
              <a:t>as the heart is pumping more blood to and from muscles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b="1" dirty="0"/>
              <a:t>Breathing rate increases as </a:t>
            </a:r>
            <a:r>
              <a:rPr lang="en-GB" sz="1000" dirty="0"/>
              <a:t>the body need to take in more oxygen  for aerobic respiration and  release carbon dioxide made by cells when they respire.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b="1" dirty="0"/>
              <a:t>Blood vessels dilate( widen) </a:t>
            </a:r>
            <a:r>
              <a:rPr lang="en-GB" sz="1000" dirty="0"/>
              <a:t>so that they can deliver more blood to  the muscles and the surface of the skin in order for heat to be conducted away</a:t>
            </a:r>
          </a:p>
          <a:p>
            <a:r>
              <a:rPr lang="en-GB" sz="1000" b="1" u="sng" dirty="0"/>
              <a:t>Oxygen debt</a:t>
            </a:r>
          </a:p>
          <a:p>
            <a:r>
              <a:rPr lang="en-GB" sz="1000" b="1" dirty="0"/>
              <a:t>Oxygen debt </a:t>
            </a:r>
            <a:r>
              <a:rPr lang="en-GB" sz="1000" dirty="0"/>
              <a:t>is </a:t>
            </a:r>
            <a:r>
              <a:rPr lang="en-GB" sz="1000" b="1" dirty="0"/>
              <a:t>the amount of oxygen needed to completely break down lactic acid into carbon dioxide and water</a:t>
            </a:r>
            <a:r>
              <a:rPr lang="en-GB" sz="1000" dirty="0"/>
              <a:t>. After exercise your </a:t>
            </a:r>
            <a:r>
              <a:rPr lang="en-GB" sz="1000" b="1" dirty="0"/>
              <a:t>breathing rate stays high </a:t>
            </a:r>
            <a:r>
              <a:rPr lang="en-GB" sz="1000" dirty="0"/>
              <a:t>so that you can take in extra oxygen. </a:t>
            </a:r>
            <a:r>
              <a:rPr lang="en-GB" sz="1000" b="1" dirty="0"/>
              <a:t>Lactic acid is toxic </a:t>
            </a:r>
            <a:r>
              <a:rPr lang="en-GB" sz="1000" dirty="0"/>
              <a:t>to the body and destroys muscles</a:t>
            </a:r>
            <a:endParaRPr lang="en-GB" sz="1000" b="1" dirty="0"/>
          </a:p>
          <a:p>
            <a:endParaRPr lang="en-GB" sz="1000" b="1" dirty="0"/>
          </a:p>
          <a:p>
            <a:r>
              <a:rPr lang="en-GB" sz="1000" b="1" u="sng" dirty="0"/>
              <a:t>Metabolism</a:t>
            </a:r>
          </a:p>
          <a:p>
            <a:r>
              <a:rPr lang="en-GB" sz="1000" b="1" dirty="0"/>
              <a:t>Metabolism is the rate at which chemical reactions happen in cells. </a:t>
            </a:r>
            <a:endParaRPr lang="en-GB" sz="1000" dirty="0"/>
          </a:p>
        </p:txBody>
      </p:sp>
      <p:pic>
        <p:nvPicPr>
          <p:cNvPr id="3076" name="Picture 4" descr="Image result for aerobic respiration equation">
            <a:extLst>
              <a:ext uri="{FF2B5EF4-FFF2-40B4-BE49-F238E27FC236}">
                <a16:creationId xmlns:a16="http://schemas.microsoft.com/office/drawing/2014/main" id="{CD1C7355-1A63-4029-AF9B-7A558D7FC1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0" r="8471" b="6195"/>
          <a:stretch/>
        </p:blipFill>
        <p:spPr bwMode="auto">
          <a:xfrm>
            <a:off x="3811709" y="1951383"/>
            <a:ext cx="3046291" cy="257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105B9E8-DD1F-4B50-9162-B8216F33D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42" y="1170253"/>
            <a:ext cx="3206744" cy="572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7362D1-930F-4106-AF8B-AE17B6DDB6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9248"/>
          <a:stretch/>
        </p:blipFill>
        <p:spPr>
          <a:xfrm>
            <a:off x="3380910" y="4920770"/>
            <a:ext cx="3477090" cy="19181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075D1D-7BC8-4656-A73A-AD57973319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0911" y="6644675"/>
            <a:ext cx="3446445" cy="24606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300A64-3127-470A-B202-6085053E6A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8340" y="398728"/>
            <a:ext cx="3499016" cy="16015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CF4DFE-9B46-4074-9FDA-5704268006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82" y="2510677"/>
            <a:ext cx="3754526" cy="1569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8B1C6E-7A94-446D-95B4-C821117A14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44" y="7636189"/>
            <a:ext cx="3196845" cy="16954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A9D9911-E3B9-45CD-8926-8910CE4FCF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3002" y="9105357"/>
            <a:ext cx="4584897" cy="77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910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ADD9299FF224E805FFC717DBF259B" ma:contentTypeVersion="10" ma:contentTypeDescription="Create a new document." ma:contentTypeScope="" ma:versionID="6baf2711013a4b6b8eef08019fb950b9">
  <xsd:schema xmlns:xsd="http://www.w3.org/2001/XMLSchema" xmlns:xs="http://www.w3.org/2001/XMLSchema" xmlns:p="http://schemas.microsoft.com/office/2006/metadata/properties" xmlns:ns2="0a78171b-79ba-49c9-a65d-fc675f22b952" xmlns:ns3="467167e7-d602-4563-97eb-8b3d33f833cc" targetNamespace="http://schemas.microsoft.com/office/2006/metadata/properties" ma:root="true" ma:fieldsID="b237f085ae12bfec21230da24ea3d901" ns2:_="" ns3:_="">
    <xsd:import namespace="0a78171b-79ba-49c9-a65d-fc675f22b952"/>
    <xsd:import namespace="467167e7-d602-4563-97eb-8b3d33f833c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8171b-79ba-49c9-a65d-fc675f22b95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167e7-d602-4563-97eb-8b3d33f83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BE23B49-8C5C-4160-A529-DB75729D2B22}">
  <ds:schemaRefs>
    <ds:schemaRef ds:uri="http://schemas.microsoft.com/office/2006/metadata/properties"/>
    <ds:schemaRef ds:uri="http://www.w3.org/2000/xmlns/"/>
  </ds:schemaRefs>
</ds:datastoreItem>
</file>

<file path=customXml/itemProps2.xml><?xml version="1.0" encoding="utf-8"?>
<ds:datastoreItem xmlns:ds="http://schemas.openxmlformats.org/officeDocument/2006/customXml" ds:itemID="{D780403E-56B5-4634-8004-BBD021EBC11C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0a78171b-79ba-49c9-a65d-fc675f22b952"/>
    <ds:schemaRef ds:uri="467167e7-d602-4563-97eb-8b3d33f833cc"/>
  </ds:schemaRefs>
</ds:datastoreItem>
</file>

<file path=customXml/itemProps3.xml><?xml version="1.0" encoding="utf-8"?>
<ds:datastoreItem xmlns:ds="http://schemas.openxmlformats.org/officeDocument/2006/customXml" ds:itemID="{BF20DC53-0B39-411E-8BBA-EB9B389E869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4452</TotalTime>
  <Words>2867</Words>
  <Application>Microsoft Office PowerPoint</Application>
  <PresentationFormat>A4 Paper (210x297 mm)</PresentationFormat>
  <Paragraphs>349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Edmunds (HAB)</dc:creator>
  <cp:lastModifiedBy>Peter EDMUNDS (HAB)</cp:lastModifiedBy>
  <cp:revision>177</cp:revision>
  <cp:lastPrinted>2019-11-02T21:01:11Z</cp:lastPrinted>
  <dcterms:created xsi:type="dcterms:W3CDTF">2018-03-06T21:04:47Z</dcterms:created>
  <dcterms:modified xsi:type="dcterms:W3CDTF">2019-11-02T22:09:22Z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0x010100CE1ADD9299FF224E805FFC717DBF259B</vt:lpwstr>
  </property>
</Properties>
</file>