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9"/>
  </p:notesMasterIdLst>
  <p:sldIdLst>
    <p:sldId id="256" r:id="rId5"/>
    <p:sldId id="262" r:id="rId6"/>
    <p:sldId id="261" r:id="rId7"/>
    <p:sldId id="257" r:id="rId8"/>
  </p:sldIdLst>
  <p:sldSz cx="6858000" cy="9906000" type="A4"/>
  <p:notesSz cx="6889750" cy="967105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56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594" y="-25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9901852F-5124-B948-976E-717D7ACE199C}"/>
    <pc:docChg chg="delSld">
      <pc:chgData name="Peter EDMUNDS (HAB)" userId="57fb2244-f77a-4291-bf83-84bcf6856161" providerId="ADAL" clId="{9901852F-5124-B948-976E-717D7ACE199C}" dt="2019-11-02T22:03:46.732" v="9" actId="2696"/>
      <pc:docMkLst>
        <pc:docMk/>
      </pc:docMkLst>
      <pc:sldChg chg="del">
        <pc:chgData name="Peter EDMUNDS (HAB)" userId="57fb2244-f77a-4291-bf83-84bcf6856161" providerId="ADAL" clId="{9901852F-5124-B948-976E-717D7ACE199C}" dt="2019-11-02T22:03:46.732" v="9" actId="2696"/>
        <pc:sldMkLst>
          <pc:docMk/>
          <pc:sldMk cId="3328882226" sldId="263"/>
        </pc:sldMkLst>
      </pc:sldChg>
      <pc:sldChg chg="del">
        <pc:chgData name="Peter EDMUNDS (HAB)" userId="57fb2244-f77a-4291-bf83-84bcf6856161" providerId="ADAL" clId="{9901852F-5124-B948-976E-717D7ACE199C}" dt="2019-11-02T22:03:44.931" v="8" actId="2696"/>
        <pc:sldMkLst>
          <pc:docMk/>
          <pc:sldMk cId="3771276889" sldId="264"/>
        </pc:sldMkLst>
      </pc:sldChg>
      <pc:sldChg chg="del">
        <pc:chgData name="Peter EDMUNDS (HAB)" userId="57fb2244-f77a-4291-bf83-84bcf6856161" providerId="ADAL" clId="{9901852F-5124-B948-976E-717D7ACE199C}" dt="2019-11-02T22:03:43.149" v="7" actId="2696"/>
        <pc:sldMkLst>
          <pc:docMk/>
          <pc:sldMk cId="1338488340" sldId="265"/>
        </pc:sldMkLst>
      </pc:sldChg>
      <pc:sldChg chg="del">
        <pc:chgData name="Peter EDMUNDS (HAB)" userId="57fb2244-f77a-4291-bf83-84bcf6856161" providerId="ADAL" clId="{9901852F-5124-B948-976E-717D7ACE199C}" dt="2019-11-02T22:03:41.132" v="6" actId="2696"/>
        <pc:sldMkLst>
          <pc:docMk/>
          <pc:sldMk cId="2690442872" sldId="266"/>
        </pc:sldMkLst>
      </pc:sldChg>
      <pc:sldChg chg="del">
        <pc:chgData name="Peter EDMUNDS (HAB)" userId="57fb2244-f77a-4291-bf83-84bcf6856161" providerId="ADAL" clId="{9901852F-5124-B948-976E-717D7ACE199C}" dt="2019-11-02T22:03:32.714" v="4" actId="2696"/>
        <pc:sldMkLst>
          <pc:docMk/>
          <pc:sldMk cId="4176498044" sldId="268"/>
        </pc:sldMkLst>
      </pc:sldChg>
      <pc:sldChg chg="del">
        <pc:chgData name="Peter EDMUNDS (HAB)" userId="57fb2244-f77a-4291-bf83-84bcf6856161" providerId="ADAL" clId="{9901852F-5124-B948-976E-717D7ACE199C}" dt="2019-11-02T22:03:31.062" v="3" actId="2696"/>
        <pc:sldMkLst>
          <pc:docMk/>
          <pc:sldMk cId="1810664979" sldId="269"/>
        </pc:sldMkLst>
      </pc:sldChg>
      <pc:sldChg chg="del">
        <pc:chgData name="Peter EDMUNDS (HAB)" userId="57fb2244-f77a-4291-bf83-84bcf6856161" providerId="ADAL" clId="{9901852F-5124-B948-976E-717D7ACE199C}" dt="2019-11-02T22:03:29.297" v="2" actId="2696"/>
        <pc:sldMkLst>
          <pc:docMk/>
          <pc:sldMk cId="1036232790" sldId="270"/>
        </pc:sldMkLst>
      </pc:sldChg>
      <pc:sldChg chg="del">
        <pc:chgData name="Peter EDMUNDS (HAB)" userId="57fb2244-f77a-4291-bf83-84bcf6856161" providerId="ADAL" clId="{9901852F-5124-B948-976E-717D7ACE199C}" dt="2019-11-02T22:03:17.810" v="0" actId="2696"/>
        <pc:sldMkLst>
          <pc:docMk/>
          <pc:sldMk cId="599910429" sldId="271"/>
        </pc:sldMkLst>
      </pc:sldChg>
      <pc:sldChg chg="del">
        <pc:chgData name="Peter EDMUNDS (HAB)" userId="57fb2244-f77a-4291-bf83-84bcf6856161" providerId="ADAL" clId="{9901852F-5124-B948-976E-717D7ACE199C}" dt="2019-11-02T22:03:34.542" v="5" actId="2696"/>
        <pc:sldMkLst>
          <pc:docMk/>
          <pc:sldMk cId="4186804426" sldId="272"/>
        </pc:sldMkLst>
      </pc:sldChg>
      <pc:sldChg chg="del">
        <pc:chgData name="Peter EDMUNDS (HAB)" userId="57fb2244-f77a-4291-bf83-84bcf6856161" providerId="ADAL" clId="{9901852F-5124-B948-976E-717D7ACE199C}" dt="2019-11-02T22:03:25.949" v="1" actId="2696"/>
        <pc:sldMkLst>
          <pc:docMk/>
          <pc:sldMk cId="2214166" sldId="27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632" cy="485263"/>
          </a:xfrm>
          <a:prstGeom prst="rect">
            <a:avLst/>
          </a:prstGeom>
        </p:spPr>
        <p:txBody>
          <a:bodyPr vert="horz" lIns="62326" tIns="31163" rIns="62326" bIns="31163" rtlCol="0"/>
          <a:lstStyle>
            <a:lvl1pPr algn="l">
              <a:defRPr sz="8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3017" y="0"/>
            <a:ext cx="2985632" cy="485263"/>
          </a:xfrm>
          <a:prstGeom prst="rect">
            <a:avLst/>
          </a:prstGeom>
        </p:spPr>
        <p:txBody>
          <a:bodyPr vert="horz" lIns="62326" tIns="31163" rIns="62326" bIns="31163" rtlCol="0"/>
          <a:lstStyle>
            <a:lvl1pPr algn="r">
              <a:defRPr sz="800"/>
            </a:lvl1pPr>
          </a:lstStyle>
          <a:p>
            <a:fld id="{43F52F73-6C00-4749-9768-1F937333C119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14575" y="1209675"/>
            <a:ext cx="2260600" cy="3263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326" tIns="31163" rIns="62326" bIns="3116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9416" y="4653819"/>
            <a:ext cx="5510919" cy="3808350"/>
          </a:xfrm>
          <a:prstGeom prst="rect">
            <a:avLst/>
          </a:prstGeom>
        </p:spPr>
        <p:txBody>
          <a:bodyPr vert="horz" lIns="62326" tIns="31163" rIns="62326" bIns="31163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85787"/>
            <a:ext cx="2985632" cy="485263"/>
          </a:xfrm>
          <a:prstGeom prst="rect">
            <a:avLst/>
          </a:prstGeom>
        </p:spPr>
        <p:txBody>
          <a:bodyPr vert="horz" lIns="62326" tIns="31163" rIns="62326" bIns="31163" rtlCol="0" anchor="b"/>
          <a:lstStyle>
            <a:lvl1pPr algn="l">
              <a:defRPr sz="8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3017" y="9185787"/>
            <a:ext cx="2985632" cy="485263"/>
          </a:xfrm>
          <a:prstGeom prst="rect">
            <a:avLst/>
          </a:prstGeom>
        </p:spPr>
        <p:txBody>
          <a:bodyPr vert="horz" lIns="62326" tIns="31163" rIns="62326" bIns="31163" rtlCol="0" anchor="b"/>
          <a:lstStyle>
            <a:lvl1pPr algn="r">
              <a:defRPr sz="800"/>
            </a:lvl1pPr>
          </a:lstStyle>
          <a:p>
            <a:fld id="{080969C8-649D-4A89-8FBE-0AE0B6438E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98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5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1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80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53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26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1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4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40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15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41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50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BD6C3-3FCD-4A04-935E-77864CCFE036}" type="datetimeFigureOut">
              <a:rPr lang="en-GB" smtClean="0"/>
              <a:t>02/11/2019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1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jp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jp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3A2EB0-3235-47B4-9158-D8128760E739}"/>
              </a:ext>
            </a:extLst>
          </p:cNvPr>
          <p:cNvSpPr/>
          <p:nvPr/>
        </p:nvSpPr>
        <p:spPr>
          <a:xfrm>
            <a:off x="0" y="0"/>
            <a:ext cx="6858000" cy="4890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D870EF-5536-48CF-B7BF-F05592F86512}"/>
              </a:ext>
            </a:extLst>
          </p:cNvPr>
          <p:cNvSpPr txBox="1"/>
          <p:nvPr/>
        </p:nvSpPr>
        <p:spPr>
          <a:xfrm>
            <a:off x="0" y="0"/>
            <a:ext cx="685799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 cell biology revision</a:t>
            </a:r>
          </a:p>
          <a:p>
            <a:pPr algn="ctr"/>
            <a:r>
              <a:rPr lang="en-GB" sz="1100" dirty="0"/>
              <a:t>Keywords: organelle, diffusion , osmosis, mitosis, stem cells, eukaryotes, prokaryotes</a:t>
            </a:r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  <a:p>
            <a:pPr algn="ctr"/>
            <a:endParaRPr lang="en-GB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689243-74F8-44AA-B720-4388D7CBB27E}"/>
              </a:ext>
            </a:extLst>
          </p:cNvPr>
          <p:cNvSpPr/>
          <p:nvPr/>
        </p:nvSpPr>
        <p:spPr>
          <a:xfrm>
            <a:off x="155350" y="591082"/>
            <a:ext cx="6547297" cy="75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Do Now: </a:t>
            </a:r>
            <a:r>
              <a:rPr lang="en-GB" sz="1200" dirty="0">
                <a:solidFill>
                  <a:schemeClr val="tx1"/>
                </a:solidFill>
              </a:rPr>
              <a:t>What are the jobs/ functions of</a:t>
            </a:r>
            <a:endParaRPr lang="en-GB" sz="1200" b="1" dirty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54BACA-8366-4BBA-B7F0-6B0D57E19D4A}"/>
              </a:ext>
            </a:extLst>
          </p:cNvPr>
          <p:cNvSpPr/>
          <p:nvPr/>
        </p:nvSpPr>
        <p:spPr>
          <a:xfrm>
            <a:off x="-2" y="1450722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Eukaryotes vs prokaryotes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0D3C9B-BDE8-4239-B4F8-D4D6CD23618A}"/>
              </a:ext>
            </a:extLst>
          </p:cNvPr>
          <p:cNvSpPr txBox="1"/>
          <p:nvPr/>
        </p:nvSpPr>
        <p:spPr>
          <a:xfrm>
            <a:off x="0" y="1768067"/>
            <a:ext cx="678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Prokaryotes are single celled organisms that have no organelles(parts) that are surrounded by a membrane. They are very small in size and need electron microscopes to be seen.  Example : Bacteria </a:t>
            </a:r>
          </a:p>
          <a:p>
            <a:r>
              <a:rPr lang="en-GB" sz="1100" dirty="0"/>
              <a:t>Eukaryotes are multi cellular(lots of cells) organisms with organelles that are surrounded by membranes. You can usually see these cells using light microscopes. Examples: Plant and animal cells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AC77B0-5A18-48D6-8129-388AD75BA706}"/>
              </a:ext>
            </a:extLst>
          </p:cNvPr>
          <p:cNvSpPr txBox="1"/>
          <p:nvPr/>
        </p:nvSpPr>
        <p:spPr>
          <a:xfrm>
            <a:off x="155349" y="776023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-mitochondria</a:t>
            </a:r>
          </a:p>
          <a:p>
            <a:r>
              <a:rPr lang="en-GB" sz="1100" dirty="0"/>
              <a:t>-nucleus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A9C48A-0491-48A5-A791-54ED19D34BAB}"/>
              </a:ext>
            </a:extLst>
          </p:cNvPr>
          <p:cNvSpPr txBox="1"/>
          <p:nvPr/>
        </p:nvSpPr>
        <p:spPr>
          <a:xfrm>
            <a:off x="1189426" y="771832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-cell membrane</a:t>
            </a:r>
          </a:p>
          <a:p>
            <a:r>
              <a:rPr lang="en-GB" sz="1100" dirty="0"/>
              <a:t>-cytoplasm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9E56E14-95F8-47EB-9797-ABD6B8833407}"/>
              </a:ext>
            </a:extLst>
          </p:cNvPr>
          <p:cNvSpPr txBox="1"/>
          <p:nvPr/>
        </p:nvSpPr>
        <p:spPr>
          <a:xfrm>
            <a:off x="3361283" y="753400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-chloroplast</a:t>
            </a:r>
          </a:p>
          <a:p>
            <a:r>
              <a:rPr lang="en-GB" sz="1100" dirty="0"/>
              <a:t>-cell wall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9D7DAF-E4ED-4582-819F-3AF7BFB9B03F}"/>
              </a:ext>
            </a:extLst>
          </p:cNvPr>
          <p:cNvSpPr txBox="1"/>
          <p:nvPr/>
        </p:nvSpPr>
        <p:spPr>
          <a:xfrm>
            <a:off x="4945194" y="753400"/>
            <a:ext cx="2068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-vacuole</a:t>
            </a:r>
          </a:p>
          <a:p>
            <a:r>
              <a:rPr lang="en-GB" sz="1100" dirty="0"/>
              <a:t>-ribosomes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B73327-D50B-4DC2-B434-11854A65C5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991" y="2625768"/>
            <a:ext cx="3020010" cy="11414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6990D4-8B7E-46BB-A075-EED1FA58E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02" y="3946539"/>
            <a:ext cx="2852057" cy="13198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F21381-59EE-42E8-AB9A-65261B0EA1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7097" y="2700764"/>
            <a:ext cx="3390900" cy="24574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05FCE39-92B4-41B5-B538-70B2300639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321470"/>
            <a:ext cx="3467097" cy="44740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1823B86-402E-4A77-AC7B-19682B2042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0305" y="7781882"/>
            <a:ext cx="3527695" cy="15262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214927D-8071-4850-B437-F4D1BA880A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1264" y="5415911"/>
            <a:ext cx="3467097" cy="210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69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8AC4DFE2-B981-48BF-8B08-54F173996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15" y="4932280"/>
            <a:ext cx="3749934" cy="350739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7D56910-61FD-4A9E-B6BA-35ED2C890C11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Microscopes, microscopy required practical and magnification and specialised cells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6E305A-CDD8-4EB2-8F0C-03DB2A665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7345"/>
            <a:ext cx="3114675" cy="26765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FC7490-EF19-428D-B382-6524B4365A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858654"/>
            <a:ext cx="3114675" cy="2073625"/>
          </a:xfrm>
          <a:prstGeom prst="rect">
            <a:avLst/>
          </a:prstGeom>
        </p:spPr>
      </p:pic>
      <p:pic>
        <p:nvPicPr>
          <p:cNvPr id="9" name="Picture 8" descr="A close up of a street&#10;&#10;Description automatically generated">
            <a:extLst>
              <a:ext uri="{FF2B5EF4-FFF2-40B4-BE49-F238E27FC236}">
                <a16:creationId xmlns:a16="http://schemas.microsoft.com/office/drawing/2014/main" id="{3B9A8AE7-B068-4CC2-8BE3-9B7E24436D4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1" r="5851"/>
          <a:stretch/>
        </p:blipFill>
        <p:spPr>
          <a:xfrm>
            <a:off x="2896714" y="317345"/>
            <a:ext cx="2089623" cy="22329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AE18F7C-063B-43C1-95AF-2BAF5D1D78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9912" y="1490184"/>
            <a:ext cx="1918088" cy="10882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52DA9D8-9835-491A-AE4A-363B1E35B7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9912" y="559081"/>
            <a:ext cx="1918088" cy="93110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7CC8A30-970B-4A87-8009-F460828D2347}"/>
              </a:ext>
            </a:extLst>
          </p:cNvPr>
          <p:cNvSpPr txBox="1"/>
          <p:nvPr/>
        </p:nvSpPr>
        <p:spPr>
          <a:xfrm>
            <a:off x="4939912" y="328249"/>
            <a:ext cx="191808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900" b="1" dirty="0"/>
              <a:t>Drawing images from a microscopes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D10677B-5B7B-4B49-852C-645CF1E16D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64176" y="2578461"/>
            <a:ext cx="2392002" cy="2887905"/>
          </a:xfrm>
          <a:prstGeom prst="rect">
            <a:avLst/>
          </a:prstGeom>
        </p:spPr>
      </p:pic>
      <p:pic>
        <p:nvPicPr>
          <p:cNvPr id="16" name="Picture 15" descr="A screenshot of a cell phone&#10;&#10;Description automatically generated">
            <a:extLst>
              <a:ext uri="{FF2B5EF4-FFF2-40B4-BE49-F238E27FC236}">
                <a16:creationId xmlns:a16="http://schemas.microsoft.com/office/drawing/2014/main" id="{B2C12598-605E-4CB2-BA7A-111CF9B85FF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939"/>
          <a:stretch/>
        </p:blipFill>
        <p:spPr>
          <a:xfrm>
            <a:off x="3320696" y="2564377"/>
            <a:ext cx="1185432" cy="288790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60B2D29-5D83-4EA4-AF76-D53FADE7F9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432" y="8385882"/>
            <a:ext cx="1636457" cy="118441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A6A45AF-59D4-4ACB-A556-DCAAAC4EE63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24889" y="8335815"/>
            <a:ext cx="2505692" cy="154083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815913D-C37A-4AD6-AA09-A048B8F5DD9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41585" y="8213276"/>
            <a:ext cx="2505692" cy="155951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95C3285-1680-448D-A71D-49D12503D1B8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b="21734"/>
          <a:stretch/>
        </p:blipFill>
        <p:spPr>
          <a:xfrm>
            <a:off x="3407921" y="5494534"/>
            <a:ext cx="3330812" cy="2561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95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2A2AD2-80F4-4D6A-9EB1-CE34731F0754}"/>
              </a:ext>
            </a:extLst>
          </p:cNvPr>
          <p:cNvSpPr/>
          <p:nvPr/>
        </p:nvSpPr>
        <p:spPr>
          <a:xfrm>
            <a:off x="0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</a:rPr>
              <a:t>Osmosis diffusion and active transport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86298E-8952-4E9A-9162-5DB23E53BD49}"/>
              </a:ext>
            </a:extLst>
          </p:cNvPr>
          <p:cNvSpPr/>
          <p:nvPr/>
        </p:nvSpPr>
        <p:spPr>
          <a:xfrm>
            <a:off x="0" y="317345"/>
            <a:ext cx="187446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b="1" dirty="0"/>
              <a:t>Diffusion</a:t>
            </a:r>
            <a:r>
              <a:rPr lang="en-GB" sz="1100" dirty="0"/>
              <a:t> is the movement of particles from </a:t>
            </a:r>
            <a:r>
              <a:rPr lang="en-GB" sz="1100" b="1" dirty="0"/>
              <a:t>an area of high concentration to an area of low concentration.</a:t>
            </a:r>
            <a:r>
              <a:rPr lang="en-GB" sz="1100" dirty="0"/>
              <a:t> Diffusion happens </a:t>
            </a:r>
            <a:r>
              <a:rPr lang="en-GB" sz="1100" b="1" dirty="0"/>
              <a:t>in alveoli in the lungs, the villi of the small intestines. In plants, diffusion happens in the leaf and the root hair cells</a:t>
            </a:r>
          </a:p>
          <a:p>
            <a:endParaRPr lang="en-GB" sz="1100" dirty="0"/>
          </a:p>
          <a:p>
            <a:endParaRPr lang="en-GB" sz="1100" dirty="0"/>
          </a:p>
          <a:p>
            <a:endParaRPr lang="en-GB" sz="1100" dirty="0"/>
          </a:p>
          <a:p>
            <a:endParaRPr lang="en-GB" sz="1100" dirty="0"/>
          </a:p>
          <a:p>
            <a:endParaRPr lang="en-GB" sz="1100" dirty="0"/>
          </a:p>
          <a:p>
            <a:endParaRPr lang="en-GB" sz="1100" dirty="0"/>
          </a:p>
          <a:p>
            <a:endParaRPr lang="en-GB" sz="1100" dirty="0"/>
          </a:p>
          <a:p>
            <a:endParaRPr lang="en-GB" sz="1100" dirty="0"/>
          </a:p>
          <a:p>
            <a:endParaRPr lang="en-GB" sz="11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6935A7-2B17-4579-9DC2-EC94C6143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469" y="383559"/>
            <a:ext cx="699458" cy="68826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61A5E13-945B-4756-A35E-F65624236887}"/>
              </a:ext>
            </a:extLst>
          </p:cNvPr>
          <p:cNvSpPr txBox="1"/>
          <p:nvPr/>
        </p:nvSpPr>
        <p:spPr>
          <a:xfrm>
            <a:off x="2664562" y="317345"/>
            <a:ext cx="40029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/>
              <a:t>Osmosis</a:t>
            </a:r>
            <a:r>
              <a:rPr lang="en-GB" sz="1000" dirty="0"/>
              <a:t> is the movement of </a:t>
            </a:r>
            <a:r>
              <a:rPr lang="en-GB" sz="1000" b="1" dirty="0"/>
              <a:t>water from an area of high concentration to an area of low concentration.</a:t>
            </a:r>
          </a:p>
          <a:p>
            <a:r>
              <a:rPr lang="en-GB" sz="1000" dirty="0"/>
              <a:t> Osmosis happens in the </a:t>
            </a:r>
            <a:r>
              <a:rPr lang="en-GB" sz="1000" b="1" dirty="0"/>
              <a:t>root hair cells and xylem cells in plants  </a:t>
            </a:r>
            <a:r>
              <a:rPr lang="en-GB" sz="1000" dirty="0"/>
              <a:t>and happens in the </a:t>
            </a:r>
            <a:r>
              <a:rPr lang="en-GB" sz="1000" b="1" dirty="0"/>
              <a:t>large intestine in animals</a:t>
            </a:r>
          </a:p>
          <a:p>
            <a:endParaRPr lang="en-GB" sz="1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FB3DF88-E50C-4049-8079-8B7D2FD44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4561" y="995717"/>
            <a:ext cx="2777115" cy="29952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AA7E352-5C4E-40B2-9CB1-6FF419C71C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" y="1856333"/>
            <a:ext cx="2383426" cy="163587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79500D5-1407-4717-9F21-7BD1158A3F1C}"/>
              </a:ext>
            </a:extLst>
          </p:cNvPr>
          <p:cNvSpPr txBox="1"/>
          <p:nvPr/>
        </p:nvSpPr>
        <p:spPr>
          <a:xfrm>
            <a:off x="5397074" y="871892"/>
            <a:ext cx="136106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/>
              <a:t>Active transport </a:t>
            </a:r>
            <a:r>
              <a:rPr lang="en-GB" sz="1000" dirty="0"/>
              <a:t> is the movement of </a:t>
            </a:r>
            <a:r>
              <a:rPr lang="en-GB" sz="1000" b="1" dirty="0"/>
              <a:t>particles from an area of low concentration to an area of high concentration.</a:t>
            </a:r>
          </a:p>
          <a:p>
            <a:r>
              <a:rPr lang="en-GB" sz="1000" dirty="0"/>
              <a:t> Active transport happens in the </a:t>
            </a:r>
            <a:r>
              <a:rPr lang="en-GB" sz="1000" b="1" dirty="0"/>
              <a:t>root hair cells in plants during the transport of mineral ions  </a:t>
            </a:r>
            <a:r>
              <a:rPr lang="en-GB" sz="1000" dirty="0"/>
              <a:t>and happens in the </a:t>
            </a:r>
            <a:r>
              <a:rPr lang="en-GB" sz="1000" b="1" dirty="0"/>
              <a:t>villi of the small intestine in animals</a:t>
            </a:r>
          </a:p>
          <a:p>
            <a:endParaRPr lang="en-GB" sz="1400" dirty="0"/>
          </a:p>
        </p:txBody>
      </p:sp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7EF6ABAA-9A85-4085-9EAB-0432153223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677" y="3111207"/>
            <a:ext cx="1361062" cy="87976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6115C4E-865F-4BEC-A6D6-050E3BDE46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79" y="3492208"/>
            <a:ext cx="2614381" cy="186983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ED26F55-0516-4095-89C8-D1F28349B1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27" y="5312393"/>
            <a:ext cx="2136132" cy="131003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569A25D-2DE8-43C0-BBD8-A34BC53290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622424"/>
            <a:ext cx="2933700" cy="319915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33FD42A-F5BA-4806-8011-9BB20FB635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64560" y="3987370"/>
            <a:ext cx="3553656" cy="126759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0A55A51-A402-4AB9-B7F0-D45CFB100BF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82727" y="5063650"/>
            <a:ext cx="3684773" cy="334803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FBAE504-7D9F-4C92-A939-59472ECEE13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00350" y="8519291"/>
            <a:ext cx="3867150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17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9AA6ECB4-4D4D-4665-B838-CB0305732CD9}"/>
              </a:ext>
            </a:extLst>
          </p:cNvPr>
          <p:cNvSpPr/>
          <p:nvPr/>
        </p:nvSpPr>
        <p:spPr>
          <a:xfrm>
            <a:off x="1" y="0"/>
            <a:ext cx="6857999" cy="3173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Mitosis and Stem  cells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CA20E-301B-43A9-BFA9-D2DC49463478}"/>
              </a:ext>
            </a:extLst>
          </p:cNvPr>
          <p:cNvSpPr/>
          <p:nvPr/>
        </p:nvSpPr>
        <p:spPr>
          <a:xfrm>
            <a:off x="0" y="0"/>
            <a:ext cx="6858000" cy="98825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AD1F87-CF22-45B3-9385-036129E0C6C0}"/>
              </a:ext>
            </a:extLst>
          </p:cNvPr>
          <p:cNvSpPr txBox="1"/>
          <p:nvPr/>
        </p:nvSpPr>
        <p:spPr>
          <a:xfrm>
            <a:off x="30644" y="297052"/>
            <a:ext cx="335026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Mitosis is the process by which organisms make new cells. The new cells are exact copies /clones of the original cells. Mitosis is very important for growth and repair</a:t>
            </a:r>
          </a:p>
          <a:p>
            <a:r>
              <a:rPr lang="en-GB" sz="1100" b="1" dirty="0"/>
              <a:t>The main stages of mitosis are shown in the diagram below:</a:t>
            </a:r>
          </a:p>
          <a:p>
            <a:endParaRPr lang="en-GB" sz="11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0609888-8F76-4202-AB34-2EF404FA67AB}"/>
              </a:ext>
            </a:extLst>
          </p:cNvPr>
          <p:cNvSpPr txBox="1"/>
          <p:nvPr/>
        </p:nvSpPr>
        <p:spPr>
          <a:xfrm>
            <a:off x="3588228" y="317345"/>
            <a:ext cx="3108011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Stem cells are cells that have not become specialised</a:t>
            </a:r>
            <a:r>
              <a:rPr lang="en-GB" sz="1100" dirty="0"/>
              <a:t>. There are three types of stem cells:</a:t>
            </a:r>
          </a:p>
          <a:p>
            <a:endParaRPr lang="en-GB" sz="1100" dirty="0"/>
          </a:p>
          <a:p>
            <a:r>
              <a:rPr lang="en-GB" sz="1100" b="1" dirty="0"/>
              <a:t>Adult stem cells</a:t>
            </a:r>
            <a:r>
              <a:rPr lang="en-GB" sz="1100" dirty="0"/>
              <a:t>: these are made in the bone marrows and can become blood cells. </a:t>
            </a:r>
            <a:r>
              <a:rPr lang="en-GB" sz="1100" b="1" dirty="0"/>
              <a:t>They are important for research into blood diseases</a:t>
            </a:r>
          </a:p>
          <a:p>
            <a:endParaRPr lang="en-GB" sz="1100" b="1" dirty="0"/>
          </a:p>
          <a:p>
            <a:r>
              <a:rPr lang="en-GB" sz="1100" b="1" dirty="0"/>
              <a:t>Embryonic stem cells</a:t>
            </a:r>
            <a:r>
              <a:rPr lang="en-GB" sz="1100" dirty="0"/>
              <a:t>: These cells come from embryos just after fertilisation has happened. They have the potential to become any specialised cell and so are very </a:t>
            </a:r>
            <a:r>
              <a:rPr lang="en-GB" sz="1100" b="1" dirty="0"/>
              <a:t>useful for scientists to research a range of diseases such as Parkinson’s, diabetes and Alzheimer’s</a:t>
            </a:r>
          </a:p>
          <a:p>
            <a:r>
              <a:rPr lang="en-GB" sz="1100" dirty="0"/>
              <a:t>There are</a:t>
            </a:r>
            <a:r>
              <a:rPr lang="en-GB" sz="1100" b="1" dirty="0"/>
              <a:t> issues </a:t>
            </a:r>
            <a:r>
              <a:rPr lang="en-GB" sz="1100" dirty="0"/>
              <a:t>with using embryonic stem cells as some people believe that embryos are still babies so it is </a:t>
            </a:r>
            <a:r>
              <a:rPr lang="en-GB" sz="1100" b="1" dirty="0"/>
              <a:t>unethical</a:t>
            </a:r>
            <a:r>
              <a:rPr lang="en-GB" sz="1100" dirty="0"/>
              <a:t> as they have not given </a:t>
            </a:r>
            <a:r>
              <a:rPr lang="en-GB" sz="1100" b="1" dirty="0"/>
              <a:t>consent.</a:t>
            </a:r>
            <a:r>
              <a:rPr lang="en-GB" sz="1100" dirty="0"/>
              <a:t> Some scientists may also </a:t>
            </a:r>
            <a:r>
              <a:rPr lang="en-GB" sz="1100" b="1" dirty="0"/>
              <a:t>use embryos left over from IVF for research without getting permission</a:t>
            </a:r>
            <a:r>
              <a:rPr lang="en-GB" sz="1100" dirty="0"/>
              <a:t>. </a:t>
            </a:r>
          </a:p>
          <a:p>
            <a:endParaRPr lang="en-GB" sz="1100" dirty="0"/>
          </a:p>
          <a:p>
            <a:r>
              <a:rPr lang="en-GB" sz="1100" b="1" dirty="0"/>
              <a:t>Meristem cells</a:t>
            </a:r>
            <a:r>
              <a:rPr lang="en-GB" sz="1100" dirty="0"/>
              <a:t>: These are stem cells from the </a:t>
            </a:r>
            <a:r>
              <a:rPr lang="en-GB" sz="1100" b="1" dirty="0"/>
              <a:t>tip of a shoot or tip of roots in plants</a:t>
            </a:r>
            <a:r>
              <a:rPr lang="en-GB" sz="1100" dirty="0"/>
              <a:t>. They divide very quickly and can become any tissue needed by the plant</a:t>
            </a:r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0B5D87AE-6850-4119-AB1C-5719F3962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61" y="1413932"/>
            <a:ext cx="2057564" cy="2246524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087F55B3-90A7-4872-834D-48AB3076F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775" y="1413933"/>
            <a:ext cx="1578452" cy="1100668"/>
          </a:xfrm>
          <a:prstGeom prst="rect">
            <a:avLst/>
          </a:prstGeom>
        </p:spPr>
      </p:pic>
      <p:pic>
        <p:nvPicPr>
          <p:cNvPr id="7" name="Picture 6" descr="A close up of a map&#10;&#10;Description automatically generated">
            <a:extLst>
              <a:ext uri="{FF2B5EF4-FFF2-40B4-BE49-F238E27FC236}">
                <a16:creationId xmlns:a16="http://schemas.microsoft.com/office/drawing/2014/main" id="{9236AE9B-277B-4533-BA31-1B2E46B8AA3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23" t="64569" r="17083" b="4184"/>
          <a:stretch/>
        </p:blipFill>
        <p:spPr>
          <a:xfrm>
            <a:off x="1705292" y="2451633"/>
            <a:ext cx="1950092" cy="13049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8FA986A-9502-4189-80DA-34977F4A0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5524" y="4287120"/>
            <a:ext cx="3602476" cy="49235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539141D-55EB-4FBA-BDC9-6AA2B204A0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811" y="3644221"/>
            <a:ext cx="3128962" cy="38917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B58D00-900B-4FDD-AC8D-1F6161DFE1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761" y="7436533"/>
            <a:ext cx="3171179" cy="245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485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ADD9299FF224E805FFC717DBF259B" ma:contentTypeVersion="10" ma:contentTypeDescription="Create a new document." ma:contentTypeScope="" ma:versionID="6baf2711013a4b6b8eef08019fb950b9">
  <xsd:schema xmlns:xsd="http://www.w3.org/2001/XMLSchema" xmlns:xs="http://www.w3.org/2001/XMLSchema" xmlns:p="http://schemas.microsoft.com/office/2006/metadata/properties" xmlns:ns2="0a78171b-79ba-49c9-a65d-fc675f22b952" xmlns:ns3="467167e7-d602-4563-97eb-8b3d33f833cc" targetNamespace="http://schemas.microsoft.com/office/2006/metadata/properties" ma:root="true" ma:fieldsID="b237f085ae12bfec21230da24ea3d901" ns2:_="" ns3:_="">
    <xsd:import namespace="0a78171b-79ba-49c9-a65d-fc675f22b952"/>
    <xsd:import namespace="467167e7-d602-4563-97eb-8b3d33f833c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78171b-79ba-49c9-a65d-fc675f22b95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7167e7-d602-4563-97eb-8b3d33f833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780403E-56B5-4634-8004-BBD021EBC11C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0a78171b-79ba-49c9-a65d-fc675f22b952"/>
    <ds:schemaRef ds:uri="467167e7-d602-4563-97eb-8b3d33f833cc"/>
  </ds:schemaRefs>
</ds:datastoreItem>
</file>

<file path=customXml/itemProps2.xml><?xml version="1.0" encoding="utf-8"?>
<ds:datastoreItem xmlns:ds="http://schemas.openxmlformats.org/officeDocument/2006/customXml" ds:itemID="{BF20DC53-0B39-411E-8BBA-EB9B389E86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E23B49-8C5C-4160-A529-DB75729D2B22}">
  <ds:schemaRefs>
    <ds:schemaRef ds:uri="http://schemas.microsoft.com/office/2006/metadata/properties"/>
    <ds:schemaRef ds:uri="http://www.w3.org/2000/xmln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4452</TotalTime>
  <Words>2867</Words>
  <Application>Microsoft Office PowerPoint</Application>
  <PresentationFormat>A4 Paper (210x297 mm)</PresentationFormat>
  <Paragraphs>349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Edmunds (HAB)</dc:creator>
  <cp:lastModifiedBy>Peter EDMUNDS (HAB)</cp:lastModifiedBy>
  <cp:revision>177</cp:revision>
  <cp:lastPrinted>2019-11-02T21:01:11Z</cp:lastPrinted>
  <dcterms:created xsi:type="dcterms:W3CDTF">2018-03-06T21:04:47Z</dcterms:created>
  <dcterms:modified xsi:type="dcterms:W3CDTF">2019-11-02T22:03:51Z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0x010100CE1ADD9299FF224E805FFC717DBF259B</vt:lpwstr>
  </property>
</Properties>
</file>