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72" r:id="rId5"/>
    <p:sldId id="268" r:id="rId6"/>
    <p:sldId id="269" r:id="rId7"/>
    <p:sldId id="270" r:id="rId8"/>
  </p:sldIdLst>
  <p:sldSz cx="6858000" cy="9906000" type="A4"/>
  <p:notesSz cx="6889750" cy="967105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594" y="-25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9901852F-5124-B948-976E-717D7ACE199C}"/>
    <pc:docChg chg="delSld">
      <pc:chgData name="Peter EDMUNDS (HAB)" userId="57fb2244-f77a-4291-bf83-84bcf6856161" providerId="ADAL" clId="{9901852F-5124-B948-976E-717D7ACE199C}" dt="2019-11-02T22:06:41.387" v="9" actId="2696"/>
      <pc:docMkLst>
        <pc:docMk/>
      </pc:docMkLst>
      <pc:sldChg chg="del">
        <pc:chgData name="Peter EDMUNDS (HAB)" userId="57fb2244-f77a-4291-bf83-84bcf6856161" providerId="ADAL" clId="{9901852F-5124-B948-976E-717D7ACE199C}" dt="2019-11-02T22:06:18.301" v="0" actId="2696"/>
        <pc:sldMkLst>
          <pc:docMk/>
          <pc:sldMk cId="1257269346" sldId="256"/>
        </pc:sldMkLst>
      </pc:sldChg>
      <pc:sldChg chg="del">
        <pc:chgData name="Peter EDMUNDS (HAB)" userId="57fb2244-f77a-4291-bf83-84bcf6856161" providerId="ADAL" clId="{9901852F-5124-B948-976E-717D7ACE199C}" dt="2019-11-02T22:06:22.691" v="3" actId="2696"/>
        <pc:sldMkLst>
          <pc:docMk/>
          <pc:sldMk cId="830485102" sldId="257"/>
        </pc:sldMkLst>
      </pc:sldChg>
      <pc:sldChg chg="del">
        <pc:chgData name="Peter EDMUNDS (HAB)" userId="57fb2244-f77a-4291-bf83-84bcf6856161" providerId="ADAL" clId="{9901852F-5124-B948-976E-717D7ACE199C}" dt="2019-11-02T22:06:21.339" v="2" actId="2696"/>
        <pc:sldMkLst>
          <pc:docMk/>
          <pc:sldMk cId="1359017385" sldId="261"/>
        </pc:sldMkLst>
      </pc:sldChg>
      <pc:sldChg chg="del">
        <pc:chgData name="Peter EDMUNDS (HAB)" userId="57fb2244-f77a-4291-bf83-84bcf6856161" providerId="ADAL" clId="{9901852F-5124-B948-976E-717D7ACE199C}" dt="2019-11-02T22:06:19.902" v="1" actId="2696"/>
        <pc:sldMkLst>
          <pc:docMk/>
          <pc:sldMk cId="2273095663" sldId="262"/>
        </pc:sldMkLst>
      </pc:sldChg>
      <pc:sldChg chg="del">
        <pc:chgData name="Peter EDMUNDS (HAB)" userId="57fb2244-f77a-4291-bf83-84bcf6856161" providerId="ADAL" clId="{9901852F-5124-B948-976E-717D7ACE199C}" dt="2019-11-02T22:06:27.368" v="4" actId="2696"/>
        <pc:sldMkLst>
          <pc:docMk/>
          <pc:sldMk cId="3328882226" sldId="263"/>
        </pc:sldMkLst>
      </pc:sldChg>
      <pc:sldChg chg="del">
        <pc:chgData name="Peter EDMUNDS (HAB)" userId="57fb2244-f77a-4291-bf83-84bcf6856161" providerId="ADAL" clId="{9901852F-5124-B948-976E-717D7ACE199C}" dt="2019-11-02T22:06:28.905" v="5" actId="2696"/>
        <pc:sldMkLst>
          <pc:docMk/>
          <pc:sldMk cId="3771276889" sldId="264"/>
        </pc:sldMkLst>
      </pc:sldChg>
      <pc:sldChg chg="del">
        <pc:chgData name="Peter EDMUNDS (HAB)" userId="57fb2244-f77a-4291-bf83-84bcf6856161" providerId="ADAL" clId="{9901852F-5124-B948-976E-717D7ACE199C}" dt="2019-11-02T22:06:30.387" v="6" actId="2696"/>
        <pc:sldMkLst>
          <pc:docMk/>
          <pc:sldMk cId="1338488340" sldId="265"/>
        </pc:sldMkLst>
      </pc:sldChg>
      <pc:sldChg chg="del">
        <pc:chgData name="Peter EDMUNDS (HAB)" userId="57fb2244-f77a-4291-bf83-84bcf6856161" providerId="ADAL" clId="{9901852F-5124-B948-976E-717D7ACE199C}" dt="2019-11-02T22:06:31.839" v="7" actId="2696"/>
        <pc:sldMkLst>
          <pc:docMk/>
          <pc:sldMk cId="2690442872" sldId="266"/>
        </pc:sldMkLst>
      </pc:sldChg>
      <pc:sldChg chg="del">
        <pc:chgData name="Peter EDMUNDS (HAB)" userId="57fb2244-f77a-4291-bf83-84bcf6856161" providerId="ADAL" clId="{9901852F-5124-B948-976E-717D7ACE199C}" dt="2019-11-02T22:06:41.387" v="9" actId="2696"/>
        <pc:sldMkLst>
          <pc:docMk/>
          <pc:sldMk cId="599910429" sldId="271"/>
        </pc:sldMkLst>
      </pc:sldChg>
      <pc:sldChg chg="del">
        <pc:chgData name="Peter EDMUNDS (HAB)" userId="57fb2244-f77a-4291-bf83-84bcf6856161" providerId="ADAL" clId="{9901852F-5124-B948-976E-717D7ACE199C}" dt="2019-11-02T22:06:40.176" v="8" actId="2696"/>
        <pc:sldMkLst>
          <pc:docMk/>
          <pc:sldMk cId="2214166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3017" y="0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/>
          <a:lstStyle>
            <a:lvl1pPr algn="r">
              <a:defRPr sz="800"/>
            </a:lvl1pPr>
          </a:lstStyle>
          <a:p>
            <a:fld id="{43F52F73-6C00-4749-9768-1F937333C119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1209675"/>
            <a:ext cx="2260600" cy="3263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326" tIns="31163" rIns="62326" bIns="3116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9416" y="4653819"/>
            <a:ext cx="5510919" cy="3808350"/>
          </a:xfrm>
          <a:prstGeom prst="rect">
            <a:avLst/>
          </a:prstGeom>
        </p:spPr>
        <p:txBody>
          <a:bodyPr vert="horz" lIns="62326" tIns="31163" rIns="62326" bIns="3116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85787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3017" y="9185787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 anchor="b"/>
          <a:lstStyle>
            <a:lvl1pPr algn="r">
              <a:defRPr sz="8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12" Type="http://schemas.openxmlformats.org/officeDocument/2006/relationships/image" Target="../media/image17.png"/><Relationship Id="rId2" Type="http://schemas.openxmlformats.org/officeDocument/2006/relationships/hyperlink" Target="https://www.apsnet.org/edcenter/intropp/lessons/viruses/Article%20Images/TobaccoMosaic04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Infection and response revision</a:t>
            </a:r>
          </a:p>
          <a:p>
            <a:pPr algn="ctr"/>
            <a:r>
              <a:rPr lang="en-GB" sz="900" dirty="0"/>
              <a:t>Keywords: pathogen, microorganism, white blood cells, antibody, antitoxin, physical barriers, vaccines, TMV, crown gall, rose black spot, gonorrhoea, measles, HIV, salmonella, malaria, protist, mosquito, athletes foot, engulf, phagocytosis, pain killers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Define the following: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Physical and chemical barriers to pathogens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280984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Pathogens are microorganisms that cause disease and the body has to main ways from protecting us from them: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100" dirty="0"/>
              <a:t>Physical and chemical barriers that prevent pathogens entering the body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100" dirty="0"/>
              <a:t>Action of white blood cells which helps destroy pathogens their effects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-pathogen</a:t>
            </a:r>
          </a:p>
          <a:p>
            <a:r>
              <a:rPr lang="en-GB" sz="1100" dirty="0"/>
              <a:t>-antibody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-toxin</a:t>
            </a:r>
          </a:p>
          <a:p>
            <a:r>
              <a:rPr lang="en-GB" sz="1100" dirty="0"/>
              <a:t>-medicine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-vector</a:t>
            </a:r>
          </a:p>
          <a:p>
            <a:r>
              <a:rPr lang="en-GB" sz="1100" dirty="0"/>
              <a:t>-microorganism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-prokaryote</a:t>
            </a:r>
          </a:p>
          <a:p>
            <a:r>
              <a:rPr lang="en-GB" sz="1100" dirty="0"/>
              <a:t>-enzyme</a:t>
            </a:r>
          </a:p>
        </p:txBody>
      </p:sp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919D731-E2D6-48DC-901A-FCF0E2863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" y="3108914"/>
            <a:ext cx="2855451" cy="24464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605B6B-1049-41D8-8524-5F854538CF8D}"/>
              </a:ext>
            </a:extLst>
          </p:cNvPr>
          <p:cNvSpPr txBox="1"/>
          <p:nvPr/>
        </p:nvSpPr>
        <p:spPr>
          <a:xfrm>
            <a:off x="3559958" y="1728502"/>
            <a:ext cx="241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How pathogens spread</a:t>
            </a:r>
          </a:p>
        </p:txBody>
      </p:sp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7000C39-C263-4F39-ABAF-247E9D646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519" y="2074004"/>
            <a:ext cx="4058609" cy="34071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E1AE2A-4E88-471A-A0AD-31A6930FC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9" y="5889839"/>
            <a:ext cx="2968851" cy="1649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9FD37C-C281-4EBF-91E1-F37B23301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7" y="5480698"/>
            <a:ext cx="2968852" cy="4095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96A4B7-BD67-4AC2-BE33-EFB92E273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5488080"/>
            <a:ext cx="3653332" cy="4313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B43BE7-15DD-4524-A1A1-9FD3501950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97" y="7677850"/>
            <a:ext cx="3107428" cy="5002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3B32F9-1748-456B-B40B-8C53516CE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00" y="8117958"/>
            <a:ext cx="3380297" cy="164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0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Plant and animal diseases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30644" y="297052"/>
            <a:ext cx="33502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Plant Diseases</a:t>
            </a:r>
          </a:p>
          <a:p>
            <a:r>
              <a:rPr lang="en-GB" sz="1100" dirty="0"/>
              <a:t>Plants can also get infected by viruses, bacteria and fungi and these diseases will show certain symptoms the plant diseases you need to know are shown in the table below:</a:t>
            </a:r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C5B315-98D5-4229-AA11-BB4C78B6CDCE}"/>
              </a:ext>
            </a:extLst>
          </p:cNvPr>
          <p:cNvSpPr txBox="1"/>
          <p:nvPr/>
        </p:nvSpPr>
        <p:spPr>
          <a:xfrm>
            <a:off x="1951830" y="2463545"/>
            <a:ext cx="145890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b="1" dirty="0"/>
              <a:t>Inhaling vs exhaling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9BCD60-3F5A-4F90-A959-ECFCBB0B5803}"/>
              </a:ext>
            </a:extLst>
          </p:cNvPr>
          <p:cNvSpPr txBox="1"/>
          <p:nvPr/>
        </p:nvSpPr>
        <p:spPr>
          <a:xfrm>
            <a:off x="55569" y="2477293"/>
            <a:ext cx="189626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b="1" dirty="0"/>
              <a:t>Parts of the breathing system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26265" y="4038254"/>
            <a:ext cx="3292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u="sng" dirty="0"/>
              <a:t>Animal diseases </a:t>
            </a:r>
          </a:p>
          <a:p>
            <a:r>
              <a:rPr lang="en-GB" sz="1000" b="1" dirty="0"/>
              <a:t>The animal diseases you need to know are shown in the table below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E71394A-E018-407A-BFE7-9B8081733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847296"/>
              </p:ext>
            </p:extLst>
          </p:nvPr>
        </p:nvGraphicFramePr>
        <p:xfrm>
          <a:off x="55568" y="1269930"/>
          <a:ext cx="3247453" cy="2623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863">
                  <a:extLst>
                    <a:ext uri="{9D8B030D-6E8A-4147-A177-3AD203B41FA5}">
                      <a16:colId xmlns:a16="http://schemas.microsoft.com/office/drawing/2014/main" val="2518842552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595434849"/>
                    </a:ext>
                  </a:extLst>
                </a:gridCol>
                <a:gridCol w="908282">
                  <a:extLst>
                    <a:ext uri="{9D8B030D-6E8A-4147-A177-3AD203B41FA5}">
                      <a16:colId xmlns:a16="http://schemas.microsoft.com/office/drawing/2014/main" val="2040465144"/>
                    </a:ext>
                  </a:extLst>
                </a:gridCol>
                <a:gridCol w="811863">
                  <a:extLst>
                    <a:ext uri="{9D8B030D-6E8A-4147-A177-3AD203B41FA5}">
                      <a16:colId xmlns:a16="http://schemas.microsoft.com/office/drawing/2014/main" val="862093623"/>
                    </a:ext>
                  </a:extLst>
                </a:gridCol>
              </a:tblGrid>
              <a:tr h="389132">
                <a:tc>
                  <a:txBody>
                    <a:bodyPr/>
                    <a:lstStyle/>
                    <a:p>
                      <a:r>
                        <a:rPr lang="en-GB" sz="1200" dirty="0"/>
                        <a:t>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Pathogen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picture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632576"/>
                  </a:ext>
                </a:extLst>
              </a:tr>
              <a:tr h="671652">
                <a:tc>
                  <a:txBody>
                    <a:bodyPr/>
                    <a:lstStyle/>
                    <a:p>
                      <a:r>
                        <a:rPr lang="en-GB" sz="1200" dirty="0"/>
                        <a:t>TMW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Mosaic pattern on leaves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815967"/>
                  </a:ext>
                </a:extLst>
              </a:tr>
              <a:tr h="671652">
                <a:tc>
                  <a:txBody>
                    <a:bodyPr/>
                    <a:lstStyle/>
                    <a:p>
                      <a:r>
                        <a:rPr lang="en-GB" sz="1200" dirty="0"/>
                        <a:t>Crown Gall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Bacteria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Tumours on trunks or 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02380"/>
                  </a:ext>
                </a:extLst>
              </a:tr>
              <a:tr h="750485">
                <a:tc>
                  <a:txBody>
                    <a:bodyPr/>
                    <a:lstStyle/>
                    <a:p>
                      <a:r>
                        <a:rPr lang="en-GB" sz="1200" dirty="0"/>
                        <a:t>Rose black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Fungi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Black spots on leaves</a:t>
                      </a:r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52200"/>
                  </a:ext>
                </a:extLst>
              </a:tr>
            </a:tbl>
          </a:graphicData>
        </a:graphic>
      </p:graphicFrame>
      <p:pic>
        <p:nvPicPr>
          <p:cNvPr id="19" name="Picture 18">
            <a:hlinkClick r:id="rId2"/>
            <a:extLst>
              <a:ext uri="{FF2B5EF4-FFF2-40B4-BE49-F238E27FC236}">
                <a16:creationId xmlns:a16="http://schemas.microsoft.com/office/drawing/2014/main" id="{E94272B9-8F66-4ED4-8641-BAD8FE53F01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261" y="1735376"/>
            <a:ext cx="821760" cy="62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ctl00_ctl00_ctl00_ctl00_plcMainContent_plcMainContent_plcMainContent_plcMainContent_imgMain" descr="Rose black spot">
            <a:extLst>
              <a:ext uri="{FF2B5EF4-FFF2-40B4-BE49-F238E27FC236}">
                <a16:creationId xmlns:a16="http://schemas.microsoft.com/office/drawing/2014/main" id="{10F45FFD-56C3-4A3D-BACF-A8BDF01A1ED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260" y="2404577"/>
            <a:ext cx="807762" cy="654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close up of a tree branch&#10;&#10;Description automatically generated">
            <a:extLst>
              <a:ext uri="{FF2B5EF4-FFF2-40B4-BE49-F238E27FC236}">
                <a16:creationId xmlns:a16="http://schemas.microsoft.com/office/drawing/2014/main" id="{D5FFA9A8-6517-4314-9881-EA1F395EE3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803" y="3086868"/>
            <a:ext cx="807762" cy="787714"/>
          </a:xfrm>
          <a:prstGeom prst="rect">
            <a:avLst/>
          </a:prstGeom>
        </p:spPr>
      </p:pic>
      <p:graphicFrame>
        <p:nvGraphicFramePr>
          <p:cNvPr id="27" name="Table 2">
            <a:extLst>
              <a:ext uri="{FF2B5EF4-FFF2-40B4-BE49-F238E27FC236}">
                <a16:creationId xmlns:a16="http://schemas.microsoft.com/office/drawing/2014/main" id="{8851F2A2-5451-480B-A6D2-DBE0284CED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823771"/>
              </p:ext>
            </p:extLst>
          </p:nvPr>
        </p:nvGraphicFramePr>
        <p:xfrm>
          <a:off x="55568" y="4579541"/>
          <a:ext cx="3263016" cy="286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599">
                  <a:extLst>
                    <a:ext uri="{9D8B030D-6E8A-4147-A177-3AD203B41FA5}">
                      <a16:colId xmlns:a16="http://schemas.microsoft.com/office/drawing/2014/main" val="2518842552"/>
                    </a:ext>
                  </a:extLst>
                </a:gridCol>
                <a:gridCol w="542499">
                  <a:extLst>
                    <a:ext uri="{9D8B030D-6E8A-4147-A177-3AD203B41FA5}">
                      <a16:colId xmlns:a16="http://schemas.microsoft.com/office/drawing/2014/main" val="595434849"/>
                    </a:ext>
                  </a:extLst>
                </a:gridCol>
                <a:gridCol w="937728">
                  <a:extLst>
                    <a:ext uri="{9D8B030D-6E8A-4147-A177-3AD203B41FA5}">
                      <a16:colId xmlns:a16="http://schemas.microsoft.com/office/drawing/2014/main" val="2040465144"/>
                    </a:ext>
                  </a:extLst>
                </a:gridCol>
                <a:gridCol w="962190">
                  <a:extLst>
                    <a:ext uri="{9D8B030D-6E8A-4147-A177-3AD203B41FA5}">
                      <a16:colId xmlns:a16="http://schemas.microsoft.com/office/drawing/2014/main" val="862093623"/>
                    </a:ext>
                  </a:extLst>
                </a:gridCol>
              </a:tblGrid>
              <a:tr h="380384">
                <a:tc>
                  <a:txBody>
                    <a:bodyPr/>
                    <a:lstStyle/>
                    <a:p>
                      <a:r>
                        <a:rPr lang="en-GB" sz="900" dirty="0"/>
                        <a:t>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Pathogen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Symptoms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Transmitted by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632576"/>
                  </a:ext>
                </a:extLst>
              </a:tr>
              <a:tr h="656552">
                <a:tc>
                  <a:txBody>
                    <a:bodyPr/>
                    <a:lstStyle/>
                    <a:p>
                      <a:r>
                        <a:rPr lang="en-GB" sz="900" dirty="0"/>
                        <a:t>HIV</a:t>
                      </a:r>
                    </a:p>
                    <a:p>
                      <a:endParaRPr lang="en-GB" sz="900" dirty="0"/>
                    </a:p>
                    <a:p>
                      <a:r>
                        <a:rPr lang="en-GB" sz="900" dirty="0"/>
                        <a:t>Measles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900" dirty="0"/>
                    </a:p>
                    <a:p>
                      <a:r>
                        <a:rPr lang="en-GB" sz="900" dirty="0"/>
                        <a:t>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Flu like symptoms</a:t>
                      </a:r>
                    </a:p>
                    <a:p>
                      <a:r>
                        <a:rPr lang="en-GB" sz="900" dirty="0"/>
                        <a:t>Spots and fever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Fluids, injections</a:t>
                      </a:r>
                    </a:p>
                    <a:p>
                      <a:r>
                        <a:rPr lang="en-GB" sz="900" dirty="0"/>
                        <a:t>Airborne through coughing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815967"/>
                  </a:ext>
                </a:extLst>
              </a:tr>
              <a:tr h="656552">
                <a:tc>
                  <a:txBody>
                    <a:bodyPr/>
                    <a:lstStyle/>
                    <a:p>
                      <a:r>
                        <a:rPr lang="en-GB" sz="900" dirty="0"/>
                        <a:t>Salmonella</a:t>
                      </a:r>
                    </a:p>
                    <a:p>
                      <a:endParaRPr lang="en-GB" sz="900" dirty="0"/>
                    </a:p>
                    <a:p>
                      <a:r>
                        <a:rPr lang="en-GB" sz="900" dirty="0"/>
                        <a:t>Gonorrhoea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900" dirty="0"/>
                    </a:p>
                    <a:p>
                      <a:r>
                        <a:rPr lang="en-GB" sz="900" dirty="0"/>
                        <a:t>Bacteria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Stomach upset</a:t>
                      </a:r>
                    </a:p>
                    <a:p>
                      <a:r>
                        <a:rPr lang="en-GB" sz="900" dirty="0"/>
                        <a:t>Yellow discharge and pain when urinating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Under cooked poultry</a:t>
                      </a:r>
                    </a:p>
                    <a:p>
                      <a:r>
                        <a:rPr lang="en-GB" sz="900" dirty="0"/>
                        <a:t>Fluids, sex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02380"/>
                  </a:ext>
                </a:extLst>
              </a:tr>
              <a:tr h="937396">
                <a:tc>
                  <a:txBody>
                    <a:bodyPr/>
                    <a:lstStyle/>
                    <a:p>
                      <a:r>
                        <a:rPr lang="en-GB" sz="900" dirty="0"/>
                        <a:t>Athletes foot</a:t>
                      </a:r>
                    </a:p>
                    <a:p>
                      <a:endParaRPr lang="en-GB" sz="900" dirty="0"/>
                    </a:p>
                    <a:p>
                      <a:r>
                        <a:rPr lang="en-GB" sz="900" dirty="0"/>
                        <a:t>Malaria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Fungi</a:t>
                      </a:r>
                    </a:p>
                    <a:p>
                      <a:endParaRPr lang="en-GB" sz="900" dirty="0"/>
                    </a:p>
                    <a:p>
                      <a:endParaRPr lang="en-GB" sz="900" dirty="0"/>
                    </a:p>
                    <a:p>
                      <a:r>
                        <a:rPr lang="en-GB" sz="900" dirty="0"/>
                        <a:t>Protist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Flaky skin between toes/fingers</a:t>
                      </a:r>
                    </a:p>
                    <a:p>
                      <a:r>
                        <a:rPr lang="en-GB" sz="900" dirty="0"/>
                        <a:t>Fever, nausea</a:t>
                      </a:r>
                    </a:p>
                    <a:p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Contact </a:t>
                      </a:r>
                    </a:p>
                    <a:p>
                      <a:endParaRPr lang="en-GB" sz="900" dirty="0"/>
                    </a:p>
                    <a:p>
                      <a:endParaRPr lang="en-GB" sz="900" dirty="0"/>
                    </a:p>
                    <a:p>
                      <a:r>
                        <a:rPr lang="en-GB" sz="900" dirty="0"/>
                        <a:t>Mosquitoes are vectors and pass into blood when they bite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5220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9618089-9432-49F2-9268-DD3BD70138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5" y="6858284"/>
            <a:ext cx="840469" cy="586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AD637E-8FC6-46CE-A8D9-EA529FF55470}"/>
              </a:ext>
            </a:extLst>
          </p:cNvPr>
          <p:cNvSpPr txBox="1"/>
          <p:nvPr/>
        </p:nvSpPr>
        <p:spPr>
          <a:xfrm>
            <a:off x="3361278" y="5273413"/>
            <a:ext cx="1719737" cy="116955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We can reduce pathogens spreading and infecting us by washing hands, using protection during sex, cooking food properly, vaccines and using mosquito repellents/nets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F41C43-E70A-4829-A765-87C248388D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094" y="5386123"/>
            <a:ext cx="1148872" cy="946777"/>
          </a:xfrm>
          <a:prstGeom prst="rect">
            <a:avLst/>
          </a:prstGeom>
        </p:spPr>
      </p:pic>
      <p:pic>
        <p:nvPicPr>
          <p:cNvPr id="16" name="Picture 15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1CE77B1-BAC5-4E1F-84D1-E04A41368E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3" t="50000"/>
          <a:stretch/>
        </p:blipFill>
        <p:spPr>
          <a:xfrm>
            <a:off x="6129331" y="5373686"/>
            <a:ext cx="741802" cy="94677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B96BA29-C665-4756-898E-BB449D4B07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7950" y="6332900"/>
            <a:ext cx="3678746" cy="353721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B8605A8-2CD0-4C72-BA37-52ABA28553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06" y="7512395"/>
            <a:ext cx="3358704" cy="22731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02DF4A2-6057-4907-81BE-5662417BAA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1717" y="3526288"/>
            <a:ext cx="3500018" cy="17135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353A97B-1C67-4D7E-9C70-789BF4EE77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0757" y="1400370"/>
            <a:ext cx="3342434" cy="200841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EF2651A-5814-4FCA-AC61-FFE50714A60A}"/>
              </a:ext>
            </a:extLst>
          </p:cNvPr>
          <p:cNvSpPr txBox="1"/>
          <p:nvPr/>
        </p:nvSpPr>
        <p:spPr>
          <a:xfrm>
            <a:off x="3327944" y="287502"/>
            <a:ext cx="35300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Plant diseases can be treated by using  herbicides for each disease e.g.</a:t>
            </a:r>
          </a:p>
          <a:p>
            <a:r>
              <a:rPr lang="en-GB" sz="1100" b="1" dirty="0"/>
              <a:t>Fungicides </a:t>
            </a:r>
            <a:r>
              <a:rPr lang="en-GB" sz="1100" dirty="0"/>
              <a:t>are used for fungal diseases</a:t>
            </a:r>
          </a:p>
          <a:p>
            <a:r>
              <a:rPr lang="en-GB" sz="1100" b="1" dirty="0"/>
              <a:t>Bactericides</a:t>
            </a:r>
            <a:r>
              <a:rPr lang="en-GB" sz="1100" dirty="0"/>
              <a:t> are used for diseases caused by bacteria and </a:t>
            </a:r>
          </a:p>
          <a:p>
            <a:r>
              <a:rPr lang="en-GB" sz="1100" b="1" dirty="0"/>
              <a:t>Viricides are used for diseases caused by viruses</a:t>
            </a:r>
          </a:p>
          <a:p>
            <a:endParaRPr lang="en-GB" sz="1100" b="1" dirty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17649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Secondary defence by white blood cells and treating disease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30644" y="297052"/>
            <a:ext cx="33502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White blood cells are specialised cells that help us fight infection. They do this in 3 ways: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100" b="1" dirty="0"/>
              <a:t>By engulfing(eating) the pathogen. This is called phagocytosis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100" b="1" dirty="0"/>
              <a:t>Producing anti toxins which neutralise the toxins released by pathogens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100" b="1" dirty="0"/>
              <a:t>Producing antibodies. </a:t>
            </a:r>
            <a:r>
              <a:rPr lang="en-GB" sz="1100" dirty="0"/>
              <a:t>Antibodies are molecules that attach to the pathogens and make them clump together. Once clumped together the pathogens can be engulfed and digested</a:t>
            </a:r>
          </a:p>
          <a:p>
            <a:endParaRPr lang="en-GB" sz="1100" b="1" dirty="0"/>
          </a:p>
          <a:p>
            <a:endParaRPr lang="en-GB" sz="1100" dirty="0"/>
          </a:p>
        </p:txBody>
      </p:sp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E2C7810-8053-4EEF-80B9-77F18338E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6" y="2048925"/>
            <a:ext cx="2835532" cy="2123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2C0307-481F-46A7-9656-49F369DF5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7" y="6785153"/>
            <a:ext cx="3048545" cy="11756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F206B9-D0D8-4F93-8942-DD7545E9D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4" y="8210550"/>
            <a:ext cx="3134272" cy="1542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2DC203-1154-4187-94CD-70C07EC9B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982" y="317345"/>
            <a:ext cx="3438714" cy="30446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571ADF-7D4E-487A-8F85-49F2B2429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206776"/>
            <a:ext cx="3048545" cy="225190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011108" y="2464983"/>
            <a:ext cx="3727922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b="1" u="sng" dirty="0"/>
              <a:t>Treating disease.</a:t>
            </a:r>
          </a:p>
          <a:p>
            <a:r>
              <a:rPr lang="en-GB" sz="900" b="1" dirty="0"/>
              <a:t>There are several drugs that are used to treat diseases depending on what pathogen causes  the disease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900" b="1" dirty="0"/>
              <a:t>Antibiotics: </a:t>
            </a:r>
          </a:p>
          <a:p>
            <a:r>
              <a:rPr lang="en-GB" sz="900" dirty="0"/>
              <a:t>There are used to treat all diseases caused </a:t>
            </a:r>
            <a:r>
              <a:rPr lang="en-GB" sz="900" b="1" dirty="0"/>
              <a:t>by bacteria. </a:t>
            </a:r>
            <a:r>
              <a:rPr lang="en-GB" sz="900" dirty="0"/>
              <a:t>They work by </a:t>
            </a:r>
            <a:r>
              <a:rPr lang="en-GB" sz="900" b="1" dirty="0"/>
              <a:t>recognising and destroying part of the structure of the bacteria and preventing reproduction</a:t>
            </a:r>
            <a:r>
              <a:rPr lang="en-GB" sz="900" dirty="0"/>
              <a:t>. </a:t>
            </a:r>
          </a:p>
          <a:p>
            <a:r>
              <a:rPr lang="en-GB" sz="900" dirty="0"/>
              <a:t>Antibiotics cannot kill viruses because </a:t>
            </a:r>
            <a:r>
              <a:rPr lang="en-GB" sz="900" b="1" dirty="0"/>
              <a:t>viruses live inside cells </a:t>
            </a:r>
          </a:p>
          <a:p>
            <a:r>
              <a:rPr lang="en-GB" sz="900" dirty="0"/>
              <a:t>The first antibiotic discovered by Alexander Fleming  was </a:t>
            </a:r>
            <a:r>
              <a:rPr lang="en-GB" sz="900" b="1" dirty="0"/>
              <a:t>penicillin</a:t>
            </a:r>
            <a:r>
              <a:rPr lang="en-GB" sz="900" dirty="0"/>
              <a:t>. However,  bacteria can become </a:t>
            </a:r>
            <a:r>
              <a:rPr lang="en-GB" sz="900" b="1" dirty="0"/>
              <a:t>resistant to antibiotics by mutating</a:t>
            </a:r>
            <a:r>
              <a:rPr lang="en-GB" sz="900" dirty="0"/>
              <a:t> and the drug stops working. </a:t>
            </a:r>
            <a:r>
              <a:rPr lang="en-GB" sz="900" b="1" dirty="0"/>
              <a:t>Overusing antibiotics </a:t>
            </a:r>
            <a:r>
              <a:rPr lang="en-GB" sz="900" dirty="0"/>
              <a:t>can make pathogens become resistant quicker. </a:t>
            </a:r>
            <a:r>
              <a:rPr lang="en-GB" sz="900" b="1" dirty="0"/>
              <a:t>MRSA</a:t>
            </a:r>
            <a:r>
              <a:rPr lang="en-GB" sz="900" dirty="0"/>
              <a:t> is a bacterial infection that is resistant to multiple antibiotics so is very difficult to treat</a:t>
            </a:r>
          </a:p>
          <a:p>
            <a:r>
              <a:rPr lang="en-GB" sz="900" b="1" dirty="0"/>
              <a:t>2. Antivirals:</a:t>
            </a:r>
          </a:p>
          <a:p>
            <a:r>
              <a:rPr lang="en-GB" sz="900" dirty="0"/>
              <a:t>Antivirals are used treat viral infections such as HIV and colds. They are very expensive to develop and only work on viruses. </a:t>
            </a:r>
          </a:p>
          <a:p>
            <a:r>
              <a:rPr lang="en-GB" sz="900" b="1" dirty="0"/>
              <a:t>3. Antifungals: </a:t>
            </a:r>
          </a:p>
          <a:p>
            <a:r>
              <a:rPr lang="en-GB" sz="900" dirty="0"/>
              <a:t>Antifungals are used to treat fungal infections such as athletes foot. They are normally creams you apply.</a:t>
            </a:r>
          </a:p>
          <a:p>
            <a:r>
              <a:rPr lang="en-GB" sz="900" b="1" u="sng" dirty="0"/>
              <a:t>Vaccines: </a:t>
            </a:r>
          </a:p>
          <a:p>
            <a:r>
              <a:rPr lang="en-GB" sz="900" dirty="0"/>
              <a:t>Vaccines </a:t>
            </a:r>
            <a:r>
              <a:rPr lang="en-GB" sz="900" b="1" dirty="0"/>
              <a:t>are weak or dead pathogens </a:t>
            </a:r>
            <a:r>
              <a:rPr lang="en-GB" sz="900" dirty="0"/>
              <a:t>that are given to you to help you develop immunity against pathogens. They work </a:t>
            </a:r>
            <a:r>
              <a:rPr lang="en-GB" sz="900" b="1" dirty="0"/>
              <a:t>by making your body produce antibodies to kill the pathogen</a:t>
            </a:r>
            <a:r>
              <a:rPr lang="en-GB" sz="900" dirty="0"/>
              <a:t>. When the body is infected by the </a:t>
            </a:r>
            <a:r>
              <a:rPr lang="en-GB" sz="900" b="1" dirty="0"/>
              <a:t>same pathogen again, it recognises the pathogen very quickly and makes antibodies faster preventing the pathogen from multiplying and causing disease.</a:t>
            </a:r>
          </a:p>
          <a:p>
            <a:r>
              <a:rPr lang="en-GB" sz="900" dirty="0"/>
              <a:t>The most common vaccine is </a:t>
            </a:r>
            <a:r>
              <a:rPr lang="en-GB" sz="900" b="1" dirty="0"/>
              <a:t>MMR </a:t>
            </a:r>
            <a:r>
              <a:rPr lang="en-GB" sz="900" dirty="0"/>
              <a:t>which stands for </a:t>
            </a:r>
            <a:r>
              <a:rPr lang="en-GB" sz="900" b="1" dirty="0"/>
              <a:t>Mumps, Measles and Rubella</a:t>
            </a:r>
          </a:p>
          <a:p>
            <a:r>
              <a:rPr lang="en-GB" sz="900" b="1" dirty="0"/>
              <a:t>Some people do not vaccinate their children which means less people are immune  and this can lead to outbreaks</a:t>
            </a:r>
          </a:p>
          <a:p>
            <a:r>
              <a:rPr lang="en-GB" sz="900" b="1" dirty="0"/>
              <a:t>Painkillers: Pain killers are drugs used to treat symptoms of disease. They cannot treat the disease. E.g. Paracetamol reduces the pain/fever caused by toxins building up when we are infected.</a:t>
            </a:r>
          </a:p>
          <a:p>
            <a:endParaRPr lang="en-GB" sz="9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DEB50F-384F-42A7-951A-31FF461FD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4059" y="7035625"/>
            <a:ext cx="3813942" cy="284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64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39BA9EA-F089-4567-8DF1-40EB34704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565" y="7198176"/>
            <a:ext cx="3115321" cy="262201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 Non communicable diseases and Developing drugs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25631" y="3664853"/>
            <a:ext cx="2931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Developing Drugs</a:t>
            </a:r>
          </a:p>
          <a:p>
            <a:r>
              <a:rPr lang="en-GB" sz="900" b="1" dirty="0"/>
              <a:t> Drugs can either be recreational or used as medicine. They take several years to develop and are very expensive. The flow chart  shows the main stages in drug development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11727" y="264715"/>
            <a:ext cx="329231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u="sng" dirty="0"/>
              <a:t>Non Communicable Diseases</a:t>
            </a:r>
          </a:p>
          <a:p>
            <a:r>
              <a:rPr lang="en-GB" sz="900" dirty="0"/>
              <a:t>These are diseases that cannot be passed on form one person to another unless through genes</a:t>
            </a:r>
          </a:p>
          <a:p>
            <a:r>
              <a:rPr lang="en-GB" sz="900" dirty="0"/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Diabetes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Cancer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CVD and CHD(see revision sheet in organisation topic)</a:t>
            </a:r>
          </a:p>
          <a:p>
            <a:r>
              <a:rPr lang="en-GB" sz="900" dirty="0"/>
              <a:t>Cancer</a:t>
            </a:r>
          </a:p>
          <a:p>
            <a:r>
              <a:rPr lang="en-GB" sz="900" dirty="0"/>
              <a:t>Cancer  is a disease that develops because of cells dividing controllably. This leads to lumps of cells called tumours forming. There are two types of tumours: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GB" sz="900" dirty="0"/>
              <a:t>Malignant tumours- these tumours can spread via the blood stream to other parts of the body. They are difficult to treat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GB" sz="900" dirty="0"/>
              <a:t>Benign tumours- these tumours do not spread so are easier to treat as they can just be removed.</a:t>
            </a:r>
          </a:p>
          <a:p>
            <a:endParaRPr lang="en-GB" sz="900" b="1" u="sng" dirty="0"/>
          </a:p>
          <a:p>
            <a:endParaRPr lang="en-GB" sz="900" b="1" u="sng" dirty="0"/>
          </a:p>
          <a:p>
            <a:r>
              <a:rPr lang="en-GB" sz="900" b="1" u="sng" dirty="0"/>
              <a:t>Risk factors for cancer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Genetics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Exposure to carcinogens (chemicals which can cause cells to divide uncontrollably)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Lifestyle </a:t>
            </a:r>
            <a:r>
              <a:rPr lang="en-GB" sz="900" dirty="0" err="1"/>
              <a:t>e.g</a:t>
            </a:r>
            <a:r>
              <a:rPr lang="en-GB" sz="900" dirty="0"/>
              <a:t> smokers are more likely to get lung cancer and obese people are more likely to get diabetes.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b="1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3848EE56-3AFC-4AAB-8CCF-55CF60C243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0" t="19311" r="6896" b="4489"/>
          <a:stretch/>
        </p:blipFill>
        <p:spPr>
          <a:xfrm>
            <a:off x="1717975" y="2391490"/>
            <a:ext cx="834725" cy="562130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E6259910-A0D7-4ECD-A6F3-9FE879839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6679"/>
            <a:ext cx="3548226" cy="22558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B76AB9-424F-4EA2-9D3E-4F5B27856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25" y="4506576"/>
            <a:ext cx="3115321" cy="10693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655E28-757B-40FD-8922-270DF93B3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6578" y="0"/>
            <a:ext cx="3515581" cy="23157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248256-CB16-48D2-A3EC-7A195008B7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1963457"/>
            <a:ext cx="2956795" cy="2324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AB86E1B-3A02-4735-9D61-B723F7C866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8692" y="4345697"/>
            <a:ext cx="3219083" cy="31771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C70989-8A9E-4D22-BB55-9B93567D9C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27" y="7731630"/>
            <a:ext cx="3526965" cy="208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32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0a78171b-79ba-49c9-a65d-fc675f22b952"/>
    <ds:schemaRef ds:uri="467167e7-d602-4563-97eb-8b3d33f833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4452</TotalTime>
  <Words>2867</Words>
  <Application>Microsoft Office PowerPoint</Application>
  <PresentationFormat>A4 Paper (210x297 mm)</PresentationFormat>
  <Paragraphs>349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177</cp:revision>
  <cp:lastPrinted>2019-11-02T21:01:11Z</cp:lastPrinted>
  <dcterms:created xsi:type="dcterms:W3CDTF">2018-03-06T21:04:47Z</dcterms:created>
  <dcterms:modified xsi:type="dcterms:W3CDTF">2019-11-02T22:06:43Z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