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media/image30.jpg" ContentType="image/png"/>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4"/>
  </p:sldMasterIdLst>
  <p:notesMasterIdLst>
    <p:notesMasterId r:id="rId9"/>
  </p:notesMasterIdLst>
  <p:sldIdLst>
    <p:sldId id="263" r:id="rId5"/>
    <p:sldId id="264" r:id="rId6"/>
    <p:sldId id="265" r:id="rId7"/>
    <p:sldId id="266" r:id="rId8"/>
  </p:sldIdLst>
  <p:sldSz cx="6858000" cy="9906000" type="A4"/>
  <p:notesSz cx="6889750" cy="9671050"/>
  <p:embeddedFontLst>
    <p:embeddedFont>
      <p:font typeface="Calibri" panose="020F0502020204030204" pitchFamily="34" charset="0"/>
      <p:regular r:id="rId10"/>
      <p:bold r:id="rId11"/>
      <p:italic r:id="rId12"/>
      <p:boldItalic r:id="rId13"/>
    </p:embeddedFont>
    <p:embeddedFont>
      <p:font typeface="Calibri Light" panose="020F0302020204030204" pitchFamily="34" charset="0"/>
      <p:regular r:id="rId14"/>
      <p:italic r:id="rId1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71562"/>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100" d="100"/>
          <a:sy n="100" d="100"/>
        </p:scale>
        <p:origin x="594" y="-25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4.fntdata"/><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font" Target="fonts/font3.fntdata"/><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2.fntdata"/><Relationship Id="rId5" Type="http://schemas.openxmlformats.org/officeDocument/2006/relationships/slide" Target="slides/slide1.xml"/><Relationship Id="rId15" Type="http://schemas.openxmlformats.org/officeDocument/2006/relationships/font" Target="fonts/font6.fntdata"/><Relationship Id="rId10" Type="http://schemas.openxmlformats.org/officeDocument/2006/relationships/font" Target="fonts/font1.fntdata"/><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font" Target="fonts/font5.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r EDMUNDS (HAB)" userId="57fb2244-f77a-4291-bf83-84bcf6856161" providerId="ADAL" clId="{9901852F-5124-B948-976E-717D7ACE199C}"/>
    <pc:docChg chg="delSld">
      <pc:chgData name="Peter EDMUNDS (HAB)" userId="57fb2244-f77a-4291-bf83-84bcf6856161" providerId="ADAL" clId="{9901852F-5124-B948-976E-717D7ACE199C}" dt="2019-11-02T22:05:15.212" v="9" actId="2696"/>
      <pc:docMkLst>
        <pc:docMk/>
      </pc:docMkLst>
      <pc:sldChg chg="del">
        <pc:chgData name="Peter EDMUNDS (HAB)" userId="57fb2244-f77a-4291-bf83-84bcf6856161" providerId="ADAL" clId="{9901852F-5124-B948-976E-717D7ACE199C}" dt="2019-11-02T22:05:00.250" v="0" actId="2696"/>
        <pc:sldMkLst>
          <pc:docMk/>
          <pc:sldMk cId="1257269346" sldId="256"/>
        </pc:sldMkLst>
      </pc:sldChg>
      <pc:sldChg chg="del">
        <pc:chgData name="Peter EDMUNDS (HAB)" userId="57fb2244-f77a-4291-bf83-84bcf6856161" providerId="ADAL" clId="{9901852F-5124-B948-976E-717D7ACE199C}" dt="2019-11-02T22:05:05.030" v="3" actId="2696"/>
        <pc:sldMkLst>
          <pc:docMk/>
          <pc:sldMk cId="830485102" sldId="257"/>
        </pc:sldMkLst>
      </pc:sldChg>
      <pc:sldChg chg="del">
        <pc:chgData name="Peter EDMUNDS (HAB)" userId="57fb2244-f77a-4291-bf83-84bcf6856161" providerId="ADAL" clId="{9901852F-5124-B948-976E-717D7ACE199C}" dt="2019-11-02T22:05:03.413" v="2" actId="2696"/>
        <pc:sldMkLst>
          <pc:docMk/>
          <pc:sldMk cId="1359017385" sldId="261"/>
        </pc:sldMkLst>
      </pc:sldChg>
      <pc:sldChg chg="del">
        <pc:chgData name="Peter EDMUNDS (HAB)" userId="57fb2244-f77a-4291-bf83-84bcf6856161" providerId="ADAL" clId="{9901852F-5124-B948-976E-717D7ACE199C}" dt="2019-11-02T22:05:01.904" v="1" actId="2696"/>
        <pc:sldMkLst>
          <pc:docMk/>
          <pc:sldMk cId="2273095663" sldId="262"/>
        </pc:sldMkLst>
      </pc:sldChg>
      <pc:sldChg chg="del">
        <pc:chgData name="Peter EDMUNDS (HAB)" userId="57fb2244-f77a-4291-bf83-84bcf6856161" providerId="ADAL" clId="{9901852F-5124-B948-976E-717D7ACE199C}" dt="2019-11-02T22:05:10.101" v="5" actId="2696"/>
        <pc:sldMkLst>
          <pc:docMk/>
          <pc:sldMk cId="4176498044" sldId="268"/>
        </pc:sldMkLst>
      </pc:sldChg>
      <pc:sldChg chg="del">
        <pc:chgData name="Peter EDMUNDS (HAB)" userId="57fb2244-f77a-4291-bf83-84bcf6856161" providerId="ADAL" clId="{9901852F-5124-B948-976E-717D7ACE199C}" dt="2019-11-02T22:05:11.384" v="6" actId="2696"/>
        <pc:sldMkLst>
          <pc:docMk/>
          <pc:sldMk cId="1810664979" sldId="269"/>
        </pc:sldMkLst>
      </pc:sldChg>
      <pc:sldChg chg="del">
        <pc:chgData name="Peter EDMUNDS (HAB)" userId="57fb2244-f77a-4291-bf83-84bcf6856161" providerId="ADAL" clId="{9901852F-5124-B948-976E-717D7ACE199C}" dt="2019-11-02T22:05:12.655" v="7" actId="2696"/>
        <pc:sldMkLst>
          <pc:docMk/>
          <pc:sldMk cId="1036232790" sldId="270"/>
        </pc:sldMkLst>
      </pc:sldChg>
      <pc:sldChg chg="del">
        <pc:chgData name="Peter EDMUNDS (HAB)" userId="57fb2244-f77a-4291-bf83-84bcf6856161" providerId="ADAL" clId="{9901852F-5124-B948-976E-717D7ACE199C}" dt="2019-11-02T22:05:15.212" v="9" actId="2696"/>
        <pc:sldMkLst>
          <pc:docMk/>
          <pc:sldMk cId="599910429" sldId="271"/>
        </pc:sldMkLst>
      </pc:sldChg>
      <pc:sldChg chg="del">
        <pc:chgData name="Peter EDMUNDS (HAB)" userId="57fb2244-f77a-4291-bf83-84bcf6856161" providerId="ADAL" clId="{9901852F-5124-B948-976E-717D7ACE199C}" dt="2019-11-02T22:05:08.788" v="4" actId="2696"/>
        <pc:sldMkLst>
          <pc:docMk/>
          <pc:sldMk cId="4186804426" sldId="272"/>
        </pc:sldMkLst>
      </pc:sldChg>
      <pc:sldChg chg="del">
        <pc:chgData name="Peter EDMUNDS (HAB)" userId="57fb2244-f77a-4291-bf83-84bcf6856161" providerId="ADAL" clId="{9901852F-5124-B948-976E-717D7ACE199C}" dt="2019-11-02T22:05:13.916" v="8" actId="2696"/>
        <pc:sldMkLst>
          <pc:docMk/>
          <pc:sldMk cId="2214166" sldId="27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5632" cy="485263"/>
          </a:xfrm>
          <a:prstGeom prst="rect">
            <a:avLst/>
          </a:prstGeom>
        </p:spPr>
        <p:txBody>
          <a:bodyPr vert="horz" lIns="62326" tIns="31163" rIns="62326" bIns="31163" rtlCol="0"/>
          <a:lstStyle>
            <a:lvl1pPr algn="l">
              <a:defRPr sz="800"/>
            </a:lvl1pPr>
          </a:lstStyle>
          <a:p>
            <a:endParaRPr lang="en-GB"/>
          </a:p>
        </p:txBody>
      </p:sp>
      <p:sp>
        <p:nvSpPr>
          <p:cNvPr id="3" name="Date Placeholder 2"/>
          <p:cNvSpPr>
            <a:spLocks noGrp="1"/>
          </p:cNvSpPr>
          <p:nvPr>
            <p:ph type="dt" idx="1"/>
          </p:nvPr>
        </p:nvSpPr>
        <p:spPr>
          <a:xfrm>
            <a:off x="3903017" y="0"/>
            <a:ext cx="2985632" cy="485263"/>
          </a:xfrm>
          <a:prstGeom prst="rect">
            <a:avLst/>
          </a:prstGeom>
        </p:spPr>
        <p:txBody>
          <a:bodyPr vert="horz" lIns="62326" tIns="31163" rIns="62326" bIns="31163" rtlCol="0"/>
          <a:lstStyle>
            <a:lvl1pPr algn="r">
              <a:defRPr sz="800"/>
            </a:lvl1pPr>
          </a:lstStyle>
          <a:p>
            <a:fld id="{43F52F73-6C00-4749-9768-1F937333C119}" type="datetimeFigureOut">
              <a:rPr lang="en-GB" smtClean="0"/>
              <a:t>02/11/2019</a:t>
            </a:fld>
            <a:endParaRPr lang="en-GB"/>
          </a:p>
        </p:txBody>
      </p:sp>
      <p:sp>
        <p:nvSpPr>
          <p:cNvPr id="4" name="Slide Image Placeholder 3"/>
          <p:cNvSpPr>
            <a:spLocks noGrp="1" noRot="1" noChangeAspect="1"/>
          </p:cNvSpPr>
          <p:nvPr>
            <p:ph type="sldImg" idx="2"/>
          </p:nvPr>
        </p:nvSpPr>
        <p:spPr>
          <a:xfrm>
            <a:off x="2314575" y="1209675"/>
            <a:ext cx="2260600" cy="3263900"/>
          </a:xfrm>
          <a:prstGeom prst="rect">
            <a:avLst/>
          </a:prstGeom>
          <a:noFill/>
          <a:ln w="12700">
            <a:solidFill>
              <a:prstClr val="black"/>
            </a:solidFill>
          </a:ln>
        </p:spPr>
        <p:txBody>
          <a:bodyPr vert="horz" lIns="62326" tIns="31163" rIns="62326" bIns="31163" rtlCol="0" anchor="ctr"/>
          <a:lstStyle/>
          <a:p>
            <a:endParaRPr lang="en-GB"/>
          </a:p>
        </p:txBody>
      </p:sp>
      <p:sp>
        <p:nvSpPr>
          <p:cNvPr id="5" name="Notes Placeholder 4"/>
          <p:cNvSpPr>
            <a:spLocks noGrp="1"/>
          </p:cNvSpPr>
          <p:nvPr>
            <p:ph type="body" sz="quarter" idx="3"/>
          </p:nvPr>
        </p:nvSpPr>
        <p:spPr>
          <a:xfrm>
            <a:off x="689416" y="4653819"/>
            <a:ext cx="5510919" cy="3808350"/>
          </a:xfrm>
          <a:prstGeom prst="rect">
            <a:avLst/>
          </a:prstGeom>
        </p:spPr>
        <p:txBody>
          <a:bodyPr vert="horz" lIns="62326" tIns="31163" rIns="62326" bIns="31163"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185787"/>
            <a:ext cx="2985632" cy="485263"/>
          </a:xfrm>
          <a:prstGeom prst="rect">
            <a:avLst/>
          </a:prstGeom>
        </p:spPr>
        <p:txBody>
          <a:bodyPr vert="horz" lIns="62326" tIns="31163" rIns="62326" bIns="31163" rtlCol="0" anchor="b"/>
          <a:lstStyle>
            <a:lvl1pPr algn="l">
              <a:defRPr sz="800"/>
            </a:lvl1pPr>
          </a:lstStyle>
          <a:p>
            <a:endParaRPr lang="en-GB"/>
          </a:p>
        </p:txBody>
      </p:sp>
      <p:sp>
        <p:nvSpPr>
          <p:cNvPr id="7" name="Slide Number Placeholder 6"/>
          <p:cNvSpPr>
            <a:spLocks noGrp="1"/>
          </p:cNvSpPr>
          <p:nvPr>
            <p:ph type="sldNum" sz="quarter" idx="5"/>
          </p:nvPr>
        </p:nvSpPr>
        <p:spPr>
          <a:xfrm>
            <a:off x="3903017" y="9185787"/>
            <a:ext cx="2985632" cy="485263"/>
          </a:xfrm>
          <a:prstGeom prst="rect">
            <a:avLst/>
          </a:prstGeom>
        </p:spPr>
        <p:txBody>
          <a:bodyPr vert="horz" lIns="62326" tIns="31163" rIns="62326" bIns="31163" rtlCol="0" anchor="b"/>
          <a:lstStyle>
            <a:lvl1pPr algn="r">
              <a:defRPr sz="800"/>
            </a:lvl1pPr>
          </a:lstStyle>
          <a:p>
            <a:fld id="{080969C8-649D-4A89-8FBE-0AE0B6438E6C}" type="slidenum">
              <a:rPr lang="en-GB" smtClean="0"/>
              <a:t>‹#›</a:t>
            </a:fld>
            <a:endParaRPr lang="en-GB"/>
          </a:p>
        </p:txBody>
      </p:sp>
    </p:spTree>
    <p:extLst>
      <p:ext uri="{BB962C8B-B14F-4D97-AF65-F5344CB8AC3E}">
        <p14:creationId xmlns:p14="http://schemas.microsoft.com/office/powerpoint/2010/main" val="26359823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81BD6C3-3FCD-4A04-935E-77864CCFE036}" type="datetimeFigureOut">
              <a:rPr lang="en-GB" smtClean="0"/>
              <a:t>02/11/2019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244359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1BD6C3-3FCD-4A04-935E-77864CCFE036}" type="datetimeFigureOut">
              <a:rPr lang="en-GB" smtClean="0"/>
              <a:t>02/11/2019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2069215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81BD6C3-3FCD-4A04-935E-77864CCFE036}" type="datetimeFigureOut">
              <a:rPr lang="en-GB" smtClean="0"/>
              <a:t>02/11/2019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2400805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81BD6C3-3FCD-4A04-935E-77864CCFE036}" type="datetimeFigureOut">
              <a:rPr lang="en-GB" smtClean="0"/>
              <a:t>02/11/2019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3896534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81BD6C3-3FCD-4A04-935E-77864CCFE036}" type="datetimeFigureOut">
              <a:rPr lang="en-GB" smtClean="0"/>
              <a:t>02/11/2019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3044264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81BD6C3-3FCD-4A04-935E-77864CCFE036}" type="datetimeFigureOut">
              <a:rPr lang="en-GB" smtClean="0"/>
              <a:t>02/11/2019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4066710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1BD6C3-3FCD-4A04-935E-77864CCFE036}" type="datetimeFigureOut">
              <a:rPr lang="en-GB" smtClean="0"/>
              <a:t>02/11/2019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23730463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F81BD6C3-3FCD-4A04-935E-77864CCFE036}" type="datetimeFigureOut">
              <a:rPr lang="en-GB" smtClean="0"/>
              <a:t>02/11/2019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4218401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F81BD6C3-3FCD-4A04-935E-77864CCFE036}" type="datetimeFigureOut">
              <a:rPr lang="en-GB" smtClean="0"/>
              <a:t>02/11/2019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1171156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1BD6C3-3FCD-4A04-935E-77864CCFE036}" type="datetimeFigureOut">
              <a:rPr lang="en-GB" smtClean="0"/>
              <a:t>02/11/2019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716413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1BD6C3-3FCD-4A04-935E-77864CCFE036}" type="datetimeFigureOut">
              <a:rPr lang="en-GB" smtClean="0"/>
              <a:t>02/11/2019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2279508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81BD6C3-3FCD-4A04-935E-77864CCFE036}" type="datetimeFigureOut">
              <a:rPr lang="en-GB" smtClean="0"/>
              <a:t>02/11/2019</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BDB764F8-3E66-4812-B73A-03EF6A1EC281}" type="slidenum">
              <a:rPr lang="en-GB" smtClean="0"/>
              <a:t>‹#›</a:t>
            </a:fld>
            <a:endParaRPr lang="en-GB"/>
          </a:p>
        </p:txBody>
      </p:sp>
    </p:spTree>
    <p:extLst>
      <p:ext uri="{BB962C8B-B14F-4D97-AF65-F5344CB8AC3E}">
        <p14:creationId xmlns:p14="http://schemas.microsoft.com/office/powerpoint/2010/main" val="14466127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png"/><Relationship Id="rId7" Type="http://schemas.openxmlformats.org/officeDocument/2006/relationships/image" Target="../media/image6.gif"/><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jpg"/><Relationship Id="rId7"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jpeg"/><Relationship Id="rId10" Type="http://schemas.openxmlformats.org/officeDocument/2006/relationships/image" Target="../media/image15.png"/><Relationship Id="rId4" Type="http://schemas.openxmlformats.org/officeDocument/2006/relationships/hyperlink" Target="https://www.google.com/url?sa=i&amp;rct=j&amp;q=&amp;esrc=s&amp;source=images&amp;cd=&amp;ved=2ahUKEwj555vl4MflAhUOExQKHaQrDv4QjRx6BAgBEAQ&amp;url=https%3A%2F%2Fwww.quora.com%2FWhat-is-the-temperature-effect-on-enzymes&amp;psig=AOvVaw32ZKMF7Yd_MOgcyYNni_1Q&amp;ust=1572654514583426" TargetMode="External"/><Relationship Id="rId9" Type="http://schemas.openxmlformats.org/officeDocument/2006/relationships/image" Target="../media/image14.png"/></Relationships>
</file>

<file path=ppt/slides/_rels/slide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gif"/><Relationship Id="rId7" Type="http://schemas.openxmlformats.org/officeDocument/2006/relationships/image" Target="../media/image21.png"/><Relationship Id="rId2" Type="http://schemas.openxmlformats.org/officeDocument/2006/relationships/image" Target="../media/image16.jpg"/><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g"/><Relationship Id="rId9" Type="http://schemas.openxmlformats.org/officeDocument/2006/relationships/image" Target="../media/image23.gif"/></Relationships>
</file>

<file path=ppt/slides/_rels/slide4.xml.rels><?xml version="1.0" encoding="UTF-8" standalone="yes"?>
<Relationships xmlns="http://schemas.openxmlformats.org/package/2006/relationships"><Relationship Id="rId8" Type="http://schemas.openxmlformats.org/officeDocument/2006/relationships/image" Target="../media/image30.jpg"/><Relationship Id="rId3" Type="http://schemas.openxmlformats.org/officeDocument/2006/relationships/image" Target="../media/image25.jpg"/><Relationship Id="rId7" Type="http://schemas.openxmlformats.org/officeDocument/2006/relationships/image" Target="../media/image29.png"/><Relationship Id="rId2" Type="http://schemas.openxmlformats.org/officeDocument/2006/relationships/image" Target="../media/image24.jpg"/><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jpg"/><Relationship Id="rId10" Type="http://schemas.openxmlformats.org/officeDocument/2006/relationships/image" Target="../media/image32.jpg"/><Relationship Id="rId4" Type="http://schemas.openxmlformats.org/officeDocument/2006/relationships/image" Target="../media/image26.jpg"/><Relationship Id="rId9"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73A2EB0-3235-47B4-9158-D8128760E739}"/>
              </a:ext>
            </a:extLst>
          </p:cNvPr>
          <p:cNvSpPr/>
          <p:nvPr/>
        </p:nvSpPr>
        <p:spPr>
          <a:xfrm>
            <a:off x="0" y="0"/>
            <a:ext cx="6858000" cy="489098"/>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FCD870EF-5536-48CF-B7BF-F05592F86512}"/>
              </a:ext>
            </a:extLst>
          </p:cNvPr>
          <p:cNvSpPr txBox="1"/>
          <p:nvPr/>
        </p:nvSpPr>
        <p:spPr>
          <a:xfrm>
            <a:off x="0" y="0"/>
            <a:ext cx="6857999" cy="1631216"/>
          </a:xfrm>
          <a:prstGeom prst="rect">
            <a:avLst/>
          </a:prstGeom>
          <a:noFill/>
        </p:spPr>
        <p:txBody>
          <a:bodyPr wrap="square" rtlCol="0">
            <a:spAutoFit/>
          </a:bodyPr>
          <a:lstStyle/>
          <a:p>
            <a:pPr algn="ctr"/>
            <a:r>
              <a:rPr lang="en-GB" sz="1200" b="1" dirty="0"/>
              <a:t> Organisation revision</a:t>
            </a:r>
          </a:p>
          <a:p>
            <a:pPr algn="ctr"/>
            <a:r>
              <a:rPr lang="en-GB" sz="1000" dirty="0"/>
              <a:t>Keywords: Enzyme, optimum, amylase, protease, lumen, ventricles, atria, valves, lipase, bile, </a:t>
            </a:r>
            <a:r>
              <a:rPr lang="en-GB" sz="1000" dirty="0" err="1"/>
              <a:t>Benedicts</a:t>
            </a:r>
            <a:r>
              <a:rPr lang="en-GB" sz="1000" dirty="0"/>
              <a:t>, biurets, </a:t>
            </a:r>
            <a:r>
              <a:rPr lang="en-GB" sz="1000" dirty="0" err="1"/>
              <a:t>sudan</a:t>
            </a:r>
            <a:r>
              <a:rPr lang="en-GB" sz="1000" dirty="0"/>
              <a:t> III, fatty acids glycerol</a:t>
            </a:r>
          </a:p>
          <a:p>
            <a:pPr algn="ctr"/>
            <a:endParaRPr lang="en-GB" sz="1100" dirty="0"/>
          </a:p>
          <a:p>
            <a:pPr algn="ctr"/>
            <a:endParaRPr lang="en-GB" sz="1100" dirty="0"/>
          </a:p>
          <a:p>
            <a:pPr algn="ctr"/>
            <a:endParaRPr lang="en-GB" sz="1100" dirty="0"/>
          </a:p>
          <a:p>
            <a:pPr algn="ctr"/>
            <a:endParaRPr lang="en-GB" sz="1100" dirty="0"/>
          </a:p>
          <a:p>
            <a:pPr algn="ctr"/>
            <a:endParaRPr lang="en-GB" sz="1100" dirty="0"/>
          </a:p>
          <a:p>
            <a:pPr algn="ctr"/>
            <a:endParaRPr lang="en-GB" sz="1100" dirty="0"/>
          </a:p>
        </p:txBody>
      </p:sp>
      <p:sp>
        <p:nvSpPr>
          <p:cNvPr id="19" name="Rectangle 18">
            <a:extLst>
              <a:ext uri="{FF2B5EF4-FFF2-40B4-BE49-F238E27FC236}">
                <a16:creationId xmlns:a16="http://schemas.microsoft.com/office/drawing/2014/main" id="{91689243-74F8-44AA-B720-4388D7CBB27E}"/>
              </a:ext>
            </a:extLst>
          </p:cNvPr>
          <p:cNvSpPr/>
          <p:nvPr/>
        </p:nvSpPr>
        <p:spPr>
          <a:xfrm>
            <a:off x="155350" y="591082"/>
            <a:ext cx="6547297" cy="757656"/>
          </a:xfrm>
          <a:prstGeom prst="rect">
            <a:avLst/>
          </a:prstGeom>
          <a:solidFill>
            <a:schemeClr val="bg1">
              <a:lumMod val="95000"/>
            </a:schemeClr>
          </a:solid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200" b="1" dirty="0">
              <a:solidFill>
                <a:schemeClr val="tx1"/>
              </a:solidFill>
            </a:endParaRPr>
          </a:p>
          <a:p>
            <a:endParaRPr lang="en-GB" sz="1200" b="1" dirty="0">
              <a:solidFill>
                <a:schemeClr val="tx1"/>
              </a:solidFill>
            </a:endParaRPr>
          </a:p>
          <a:p>
            <a:endParaRPr lang="en-GB" sz="1200" b="1" dirty="0">
              <a:solidFill>
                <a:schemeClr val="tx1"/>
              </a:solidFill>
            </a:endParaRPr>
          </a:p>
          <a:p>
            <a:r>
              <a:rPr lang="en-GB" sz="1200" b="1" dirty="0">
                <a:solidFill>
                  <a:schemeClr val="tx1"/>
                </a:solidFill>
              </a:rPr>
              <a:t>Do Now: </a:t>
            </a:r>
            <a:r>
              <a:rPr lang="en-GB" sz="1200" dirty="0">
                <a:solidFill>
                  <a:schemeClr val="tx1"/>
                </a:solidFill>
              </a:rPr>
              <a:t>What are the jobs/ functions of</a:t>
            </a:r>
            <a:endParaRPr lang="en-GB" sz="1200" b="1" dirty="0">
              <a:solidFill>
                <a:schemeClr val="tx1"/>
              </a:solidFill>
            </a:endParaRPr>
          </a:p>
          <a:p>
            <a:endParaRPr lang="en-GB" sz="1200" b="1" dirty="0">
              <a:solidFill>
                <a:schemeClr val="tx1"/>
              </a:solidFill>
            </a:endParaRPr>
          </a:p>
          <a:p>
            <a:endParaRPr lang="en-GB" sz="1200" dirty="0">
              <a:solidFill>
                <a:schemeClr val="tx1"/>
              </a:solidFill>
            </a:endParaRPr>
          </a:p>
          <a:p>
            <a:endParaRPr lang="en-GB" sz="1200" dirty="0">
              <a:solidFill>
                <a:schemeClr val="tx1"/>
              </a:solidFill>
            </a:endParaRPr>
          </a:p>
          <a:p>
            <a:endParaRPr lang="en-GB" sz="1200" dirty="0">
              <a:solidFill>
                <a:schemeClr val="tx1"/>
              </a:solidFill>
            </a:endParaRPr>
          </a:p>
          <a:p>
            <a:endParaRPr lang="en-GB" sz="1200" dirty="0">
              <a:solidFill>
                <a:schemeClr val="tx1"/>
              </a:solidFill>
            </a:endParaRPr>
          </a:p>
          <a:p>
            <a:endParaRPr lang="en-GB" sz="1200" dirty="0">
              <a:solidFill>
                <a:schemeClr val="tx1"/>
              </a:solidFill>
            </a:endParaRPr>
          </a:p>
        </p:txBody>
      </p:sp>
      <p:sp>
        <p:nvSpPr>
          <p:cNvPr id="22" name="Rectangle 21">
            <a:extLst>
              <a:ext uri="{FF2B5EF4-FFF2-40B4-BE49-F238E27FC236}">
                <a16:creationId xmlns:a16="http://schemas.microsoft.com/office/drawing/2014/main" id="{D154BACA-8366-4BBA-B7F0-6B0D57E19D4A}"/>
              </a:ext>
            </a:extLst>
          </p:cNvPr>
          <p:cNvSpPr/>
          <p:nvPr/>
        </p:nvSpPr>
        <p:spPr>
          <a:xfrm>
            <a:off x="-2" y="1450722"/>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rPr>
              <a:t>Plant and animal organisation</a:t>
            </a:r>
          </a:p>
        </p:txBody>
      </p:sp>
      <p:sp>
        <p:nvSpPr>
          <p:cNvPr id="13" name="TextBox 12">
            <a:extLst>
              <a:ext uri="{FF2B5EF4-FFF2-40B4-BE49-F238E27FC236}">
                <a16:creationId xmlns:a16="http://schemas.microsoft.com/office/drawing/2014/main" id="{7F0D3C9B-BDE8-4239-B4F8-D4D6CD23618A}"/>
              </a:ext>
            </a:extLst>
          </p:cNvPr>
          <p:cNvSpPr txBox="1"/>
          <p:nvPr/>
        </p:nvSpPr>
        <p:spPr>
          <a:xfrm>
            <a:off x="0" y="1768067"/>
            <a:ext cx="6781800" cy="769441"/>
          </a:xfrm>
          <a:prstGeom prst="rect">
            <a:avLst/>
          </a:prstGeom>
          <a:noFill/>
        </p:spPr>
        <p:txBody>
          <a:bodyPr wrap="square" rtlCol="0">
            <a:spAutoFit/>
          </a:bodyPr>
          <a:lstStyle/>
          <a:p>
            <a:r>
              <a:rPr lang="en-GB" sz="1100" dirty="0"/>
              <a:t>Plant and animals are eukaryotes and so have levels of organisation. Tissues are groups of cells performing the same job </a:t>
            </a:r>
            <a:r>
              <a:rPr lang="en-GB" sz="1100" dirty="0" err="1"/>
              <a:t>e.g</a:t>
            </a:r>
            <a:r>
              <a:rPr lang="en-GB" sz="1100" dirty="0"/>
              <a:t> nerve cells form nerve tissue. Organs are groups of tissues performing he same job e.g. the heart is an organ made up of muscular and nerve tissue working together. Organ systems are groups of organs working together to perform the same job e.g. the heart, lungs and blood vessels form the circulatory system </a:t>
            </a:r>
          </a:p>
        </p:txBody>
      </p:sp>
      <p:sp>
        <p:nvSpPr>
          <p:cNvPr id="9" name="TextBox 8">
            <a:extLst>
              <a:ext uri="{FF2B5EF4-FFF2-40B4-BE49-F238E27FC236}">
                <a16:creationId xmlns:a16="http://schemas.microsoft.com/office/drawing/2014/main" id="{94AC77B0-5A18-48D6-8129-388AD75BA706}"/>
              </a:ext>
            </a:extLst>
          </p:cNvPr>
          <p:cNvSpPr txBox="1"/>
          <p:nvPr/>
        </p:nvSpPr>
        <p:spPr>
          <a:xfrm>
            <a:off x="155349" y="776023"/>
            <a:ext cx="2068155" cy="430887"/>
          </a:xfrm>
          <a:prstGeom prst="rect">
            <a:avLst/>
          </a:prstGeom>
          <a:noFill/>
        </p:spPr>
        <p:txBody>
          <a:bodyPr wrap="square" rtlCol="0">
            <a:spAutoFit/>
          </a:bodyPr>
          <a:lstStyle/>
          <a:p>
            <a:r>
              <a:rPr lang="en-GB" sz="1100" dirty="0"/>
              <a:t>-lipase</a:t>
            </a:r>
          </a:p>
          <a:p>
            <a:r>
              <a:rPr lang="en-GB" sz="1100" dirty="0"/>
              <a:t>-protease</a:t>
            </a:r>
          </a:p>
        </p:txBody>
      </p:sp>
      <p:sp>
        <p:nvSpPr>
          <p:cNvPr id="25" name="TextBox 24">
            <a:extLst>
              <a:ext uri="{FF2B5EF4-FFF2-40B4-BE49-F238E27FC236}">
                <a16:creationId xmlns:a16="http://schemas.microsoft.com/office/drawing/2014/main" id="{C2A9C48A-0491-48A5-A791-54ED19D34BAB}"/>
              </a:ext>
            </a:extLst>
          </p:cNvPr>
          <p:cNvSpPr txBox="1"/>
          <p:nvPr/>
        </p:nvSpPr>
        <p:spPr>
          <a:xfrm>
            <a:off x="1189426" y="771832"/>
            <a:ext cx="2068155" cy="430887"/>
          </a:xfrm>
          <a:prstGeom prst="rect">
            <a:avLst/>
          </a:prstGeom>
          <a:noFill/>
        </p:spPr>
        <p:txBody>
          <a:bodyPr wrap="square" rtlCol="0">
            <a:spAutoFit/>
          </a:bodyPr>
          <a:lstStyle/>
          <a:p>
            <a:r>
              <a:rPr lang="en-GB" sz="1100" dirty="0"/>
              <a:t>-bile</a:t>
            </a:r>
          </a:p>
          <a:p>
            <a:r>
              <a:rPr lang="en-GB" sz="1100" dirty="0"/>
              <a:t>-amylase</a:t>
            </a:r>
          </a:p>
        </p:txBody>
      </p:sp>
      <p:sp>
        <p:nvSpPr>
          <p:cNvPr id="26" name="TextBox 25">
            <a:extLst>
              <a:ext uri="{FF2B5EF4-FFF2-40B4-BE49-F238E27FC236}">
                <a16:creationId xmlns:a16="http://schemas.microsoft.com/office/drawing/2014/main" id="{09E56E14-95F8-47EB-9797-ABD6B8833407}"/>
              </a:ext>
            </a:extLst>
          </p:cNvPr>
          <p:cNvSpPr txBox="1"/>
          <p:nvPr/>
        </p:nvSpPr>
        <p:spPr>
          <a:xfrm>
            <a:off x="3361283" y="753400"/>
            <a:ext cx="2068155" cy="430887"/>
          </a:xfrm>
          <a:prstGeom prst="rect">
            <a:avLst/>
          </a:prstGeom>
          <a:noFill/>
        </p:spPr>
        <p:txBody>
          <a:bodyPr wrap="square" rtlCol="0">
            <a:spAutoFit/>
          </a:bodyPr>
          <a:lstStyle/>
          <a:p>
            <a:r>
              <a:rPr lang="en-GB" sz="1100" dirty="0"/>
              <a:t>-atria</a:t>
            </a:r>
          </a:p>
          <a:p>
            <a:r>
              <a:rPr lang="en-GB" sz="1100" dirty="0"/>
              <a:t>-ventricles</a:t>
            </a:r>
          </a:p>
        </p:txBody>
      </p:sp>
      <p:sp>
        <p:nvSpPr>
          <p:cNvPr id="27" name="TextBox 26">
            <a:extLst>
              <a:ext uri="{FF2B5EF4-FFF2-40B4-BE49-F238E27FC236}">
                <a16:creationId xmlns:a16="http://schemas.microsoft.com/office/drawing/2014/main" id="{259D7DAF-E4ED-4582-819F-3AF7BFB9B03F}"/>
              </a:ext>
            </a:extLst>
          </p:cNvPr>
          <p:cNvSpPr txBox="1"/>
          <p:nvPr/>
        </p:nvSpPr>
        <p:spPr>
          <a:xfrm>
            <a:off x="4945194" y="753400"/>
            <a:ext cx="2068155" cy="430887"/>
          </a:xfrm>
          <a:prstGeom prst="rect">
            <a:avLst/>
          </a:prstGeom>
          <a:noFill/>
        </p:spPr>
        <p:txBody>
          <a:bodyPr wrap="square" rtlCol="0">
            <a:spAutoFit/>
          </a:bodyPr>
          <a:lstStyle/>
          <a:p>
            <a:r>
              <a:rPr lang="en-GB" sz="1100" dirty="0"/>
              <a:t>-valves</a:t>
            </a:r>
          </a:p>
          <a:p>
            <a:r>
              <a:rPr lang="en-GB" sz="1100" dirty="0"/>
              <a:t>-alveoli</a:t>
            </a:r>
          </a:p>
        </p:txBody>
      </p:sp>
      <p:pic>
        <p:nvPicPr>
          <p:cNvPr id="17" name="Picture 16">
            <a:extLst>
              <a:ext uri="{FF2B5EF4-FFF2-40B4-BE49-F238E27FC236}">
                <a16:creationId xmlns:a16="http://schemas.microsoft.com/office/drawing/2014/main" id="{54DF0EE4-6BC3-4AA1-9B70-22F0A633C0E1}"/>
              </a:ext>
            </a:extLst>
          </p:cNvPr>
          <p:cNvPicPr>
            <a:picLocks noChangeAspect="1"/>
          </p:cNvPicPr>
          <p:nvPr/>
        </p:nvPicPr>
        <p:blipFill>
          <a:blip r:embed="rId2"/>
          <a:stretch>
            <a:fillRect/>
          </a:stretch>
        </p:blipFill>
        <p:spPr>
          <a:xfrm>
            <a:off x="282451" y="6188917"/>
            <a:ext cx="1774949" cy="1760239"/>
          </a:xfrm>
          <a:prstGeom prst="rect">
            <a:avLst/>
          </a:prstGeom>
        </p:spPr>
      </p:pic>
      <p:sp>
        <p:nvSpPr>
          <p:cNvPr id="24" name="TextBox 23">
            <a:extLst>
              <a:ext uri="{FF2B5EF4-FFF2-40B4-BE49-F238E27FC236}">
                <a16:creationId xmlns:a16="http://schemas.microsoft.com/office/drawing/2014/main" id="{9D2A280C-4F43-41D7-A84F-9FDBCA65870C}"/>
              </a:ext>
            </a:extLst>
          </p:cNvPr>
          <p:cNvSpPr txBox="1"/>
          <p:nvPr/>
        </p:nvSpPr>
        <p:spPr>
          <a:xfrm>
            <a:off x="1310109" y="6337168"/>
            <a:ext cx="1547391" cy="276999"/>
          </a:xfrm>
          <a:prstGeom prst="rect">
            <a:avLst/>
          </a:prstGeom>
          <a:solidFill>
            <a:schemeClr val="bg1"/>
          </a:solidFill>
        </p:spPr>
        <p:txBody>
          <a:bodyPr wrap="square" rtlCol="0">
            <a:spAutoFit/>
          </a:bodyPr>
          <a:lstStyle/>
          <a:p>
            <a:r>
              <a:rPr lang="en-GB" sz="1200" dirty="0"/>
              <a:t>Label organs A-D</a:t>
            </a:r>
          </a:p>
        </p:txBody>
      </p:sp>
      <p:pic>
        <p:nvPicPr>
          <p:cNvPr id="18" name="Picture 17">
            <a:extLst>
              <a:ext uri="{FF2B5EF4-FFF2-40B4-BE49-F238E27FC236}">
                <a16:creationId xmlns:a16="http://schemas.microsoft.com/office/drawing/2014/main" id="{98194AB7-956E-42B1-9D51-2A0481283323}"/>
              </a:ext>
            </a:extLst>
          </p:cNvPr>
          <p:cNvPicPr>
            <a:picLocks noChangeAspect="1"/>
          </p:cNvPicPr>
          <p:nvPr/>
        </p:nvPicPr>
        <p:blipFill>
          <a:blip r:embed="rId3"/>
          <a:stretch>
            <a:fillRect/>
          </a:stretch>
        </p:blipFill>
        <p:spPr>
          <a:xfrm>
            <a:off x="155349" y="7900990"/>
            <a:ext cx="2855451" cy="1760239"/>
          </a:xfrm>
          <a:prstGeom prst="rect">
            <a:avLst/>
          </a:prstGeom>
        </p:spPr>
      </p:pic>
      <p:pic>
        <p:nvPicPr>
          <p:cNvPr id="21" name="Picture 20">
            <a:extLst>
              <a:ext uri="{FF2B5EF4-FFF2-40B4-BE49-F238E27FC236}">
                <a16:creationId xmlns:a16="http://schemas.microsoft.com/office/drawing/2014/main" id="{9DEB60A9-859F-4DDA-A52C-3397E7DEDFF9}"/>
              </a:ext>
            </a:extLst>
          </p:cNvPr>
          <p:cNvPicPr>
            <a:picLocks noChangeAspect="1"/>
          </p:cNvPicPr>
          <p:nvPr/>
        </p:nvPicPr>
        <p:blipFill>
          <a:blip r:embed="rId4"/>
          <a:stretch>
            <a:fillRect/>
          </a:stretch>
        </p:blipFill>
        <p:spPr>
          <a:xfrm>
            <a:off x="2809848" y="5970624"/>
            <a:ext cx="3971952" cy="3717082"/>
          </a:xfrm>
          <a:prstGeom prst="rect">
            <a:avLst/>
          </a:prstGeom>
        </p:spPr>
      </p:pic>
      <p:pic>
        <p:nvPicPr>
          <p:cNvPr id="32" name="Picture 31" descr="A picture containing table, holding&#10;&#10;Description automatically generated">
            <a:extLst>
              <a:ext uri="{FF2B5EF4-FFF2-40B4-BE49-F238E27FC236}">
                <a16:creationId xmlns:a16="http://schemas.microsoft.com/office/drawing/2014/main" id="{369F5A1A-14A3-4AC2-A182-0F449FDB251A}"/>
              </a:ext>
            </a:extLst>
          </p:cNvPr>
          <p:cNvPicPr>
            <a:picLocks noChangeAspect="1"/>
          </p:cNvPicPr>
          <p:nvPr/>
        </p:nvPicPr>
        <p:blipFill rotWithShape="1">
          <a:blip r:embed="rId5">
            <a:extLst>
              <a:ext uri="{28A0092B-C50C-407E-A947-70E740481C1C}">
                <a14:useLocalDpi xmlns:a14="http://schemas.microsoft.com/office/drawing/2010/main" val="0"/>
              </a:ext>
            </a:extLst>
          </a:blip>
          <a:srcRect l="46782" r="121" b="782"/>
          <a:stretch/>
        </p:blipFill>
        <p:spPr>
          <a:xfrm>
            <a:off x="154577" y="2539592"/>
            <a:ext cx="2588948" cy="3268564"/>
          </a:xfrm>
          <a:prstGeom prst="rect">
            <a:avLst/>
          </a:prstGeom>
        </p:spPr>
      </p:pic>
      <p:pic>
        <p:nvPicPr>
          <p:cNvPr id="36" name="Picture 35" descr="A close up of an animal&#10;&#10;Description automatically generated">
            <a:extLst>
              <a:ext uri="{FF2B5EF4-FFF2-40B4-BE49-F238E27FC236}">
                <a16:creationId xmlns:a16="http://schemas.microsoft.com/office/drawing/2014/main" id="{F9382625-0BD4-4CE6-B1BB-815580EE081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09848" y="2440483"/>
            <a:ext cx="4048149" cy="1922131"/>
          </a:xfrm>
          <a:prstGeom prst="rect">
            <a:avLst/>
          </a:prstGeom>
        </p:spPr>
      </p:pic>
      <p:pic>
        <p:nvPicPr>
          <p:cNvPr id="34" name="Picture 33" descr="A picture containing text, map&#10;&#10;Description automatically generated">
            <a:extLst>
              <a:ext uri="{FF2B5EF4-FFF2-40B4-BE49-F238E27FC236}">
                <a16:creationId xmlns:a16="http://schemas.microsoft.com/office/drawing/2014/main" id="{6C06EB58-C51C-4A37-B766-A0348930574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06980" y="4216685"/>
            <a:ext cx="1724925" cy="1591471"/>
          </a:xfrm>
          <a:prstGeom prst="rect">
            <a:avLst/>
          </a:prstGeom>
        </p:spPr>
      </p:pic>
      <p:pic>
        <p:nvPicPr>
          <p:cNvPr id="28" name="Picture 27" descr="A screenshot of text&#10;&#10;Description automatically generated">
            <a:extLst>
              <a:ext uri="{FF2B5EF4-FFF2-40B4-BE49-F238E27FC236}">
                <a16:creationId xmlns:a16="http://schemas.microsoft.com/office/drawing/2014/main" id="{5CA673C3-BFF9-48D9-AFB1-F665AC9C998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95360" y="4225667"/>
            <a:ext cx="2257425" cy="1693069"/>
          </a:xfrm>
          <a:prstGeom prst="rect">
            <a:avLst/>
          </a:prstGeom>
        </p:spPr>
      </p:pic>
    </p:spTree>
    <p:extLst>
      <p:ext uri="{BB962C8B-B14F-4D97-AF65-F5344CB8AC3E}">
        <p14:creationId xmlns:p14="http://schemas.microsoft.com/office/powerpoint/2010/main" val="33288822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7D56910-61FD-4A9E-B6BA-35ED2C890C11}"/>
              </a:ext>
            </a:extLst>
          </p:cNvPr>
          <p:cNvSpPr/>
          <p:nvPr/>
        </p:nvSpPr>
        <p:spPr>
          <a:xfrm>
            <a:off x="1" y="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rPr>
              <a:t>Enzymes and food test required </a:t>
            </a:r>
            <a:r>
              <a:rPr lang="en-GB" sz="1100" b="1" dirty="0" err="1">
                <a:solidFill>
                  <a:schemeClr val="tx1"/>
                </a:solidFill>
              </a:rPr>
              <a:t>practicals</a:t>
            </a:r>
            <a:endParaRPr lang="en-GB" sz="1100" b="1" dirty="0">
              <a:solidFill>
                <a:schemeClr val="tx1"/>
              </a:solidFill>
            </a:endParaRPr>
          </a:p>
        </p:txBody>
      </p:sp>
      <p:sp>
        <p:nvSpPr>
          <p:cNvPr id="13" name="TextBox 12">
            <a:extLst>
              <a:ext uri="{FF2B5EF4-FFF2-40B4-BE49-F238E27FC236}">
                <a16:creationId xmlns:a16="http://schemas.microsoft.com/office/drawing/2014/main" id="{B7CC8A30-970B-4A87-8009-F460828D2347}"/>
              </a:ext>
            </a:extLst>
          </p:cNvPr>
          <p:cNvSpPr txBox="1"/>
          <p:nvPr/>
        </p:nvSpPr>
        <p:spPr>
          <a:xfrm>
            <a:off x="129787" y="339415"/>
            <a:ext cx="1937138" cy="3554819"/>
          </a:xfrm>
          <a:prstGeom prst="rect">
            <a:avLst/>
          </a:prstGeom>
          <a:solidFill>
            <a:schemeClr val="bg1"/>
          </a:solidFill>
        </p:spPr>
        <p:txBody>
          <a:bodyPr wrap="square" rtlCol="0">
            <a:spAutoFit/>
          </a:bodyPr>
          <a:lstStyle/>
          <a:p>
            <a:r>
              <a:rPr lang="en-GB" sz="900" b="1" dirty="0"/>
              <a:t>Enzymes</a:t>
            </a:r>
            <a:r>
              <a:rPr lang="en-GB" sz="900" dirty="0"/>
              <a:t> are chemicals that </a:t>
            </a:r>
            <a:r>
              <a:rPr lang="en-GB" sz="900" b="1" dirty="0"/>
              <a:t>speed up the rate of reactions in organisms</a:t>
            </a:r>
            <a:r>
              <a:rPr lang="en-GB" sz="900" dirty="0"/>
              <a:t>. They are also known as </a:t>
            </a:r>
            <a:r>
              <a:rPr lang="en-GB" sz="900" b="1" dirty="0"/>
              <a:t>biological catalysts</a:t>
            </a:r>
            <a:r>
              <a:rPr lang="en-GB" sz="900" dirty="0"/>
              <a:t>. They speed up reactions by </a:t>
            </a:r>
            <a:r>
              <a:rPr lang="en-GB" sz="900" b="1" dirty="0"/>
              <a:t>lowering the activation energy of reactions</a:t>
            </a:r>
            <a:r>
              <a:rPr lang="en-GB" sz="900" dirty="0"/>
              <a:t>. Activation energy is the </a:t>
            </a:r>
            <a:r>
              <a:rPr lang="en-GB" sz="900" b="1" dirty="0"/>
              <a:t>smallest amount of energy needed for reactions to happen</a:t>
            </a:r>
            <a:r>
              <a:rPr lang="en-GB" sz="900" dirty="0"/>
              <a:t>.</a:t>
            </a:r>
          </a:p>
          <a:p>
            <a:r>
              <a:rPr lang="en-GB" sz="900" dirty="0"/>
              <a:t>There are 4 main enzymes in the digestive system as shown in the table.</a:t>
            </a:r>
          </a:p>
          <a:p>
            <a:endParaRPr lang="en-GB" sz="900" dirty="0"/>
          </a:p>
          <a:p>
            <a:r>
              <a:rPr lang="en-GB" sz="900" dirty="0"/>
              <a:t>Enzymes have very specific shapes and  the molecule they are breaking down or making is called the </a:t>
            </a:r>
            <a:r>
              <a:rPr lang="en-GB" sz="900" b="1" dirty="0"/>
              <a:t>substrate.</a:t>
            </a:r>
          </a:p>
          <a:p>
            <a:endParaRPr lang="en-GB" sz="900" dirty="0"/>
          </a:p>
          <a:p>
            <a:r>
              <a:rPr lang="en-GB" sz="900" dirty="0"/>
              <a:t>Enzymes work in very </a:t>
            </a:r>
            <a:r>
              <a:rPr lang="en-GB" sz="900" b="1" dirty="0"/>
              <a:t>specific temperature and </a:t>
            </a:r>
            <a:r>
              <a:rPr lang="en-GB" sz="900" b="1" dirty="0" err="1"/>
              <a:t>pH.</a:t>
            </a:r>
            <a:r>
              <a:rPr lang="en-GB" sz="900" dirty="0"/>
              <a:t> They </a:t>
            </a:r>
            <a:r>
              <a:rPr lang="en-GB" sz="900" b="1" dirty="0"/>
              <a:t>denature</a:t>
            </a:r>
            <a:r>
              <a:rPr lang="en-GB" sz="900" dirty="0"/>
              <a:t> if they are exposed to very high temperatures or the wrong pH</a:t>
            </a:r>
          </a:p>
          <a:p>
            <a:r>
              <a:rPr lang="en-GB" sz="900" dirty="0"/>
              <a:t>Other important organs for digestion are:</a:t>
            </a:r>
          </a:p>
          <a:p>
            <a:endParaRPr lang="en-GB" sz="900" dirty="0"/>
          </a:p>
          <a:p>
            <a:endParaRPr lang="en-GB" sz="900" dirty="0"/>
          </a:p>
        </p:txBody>
      </p:sp>
      <p:pic>
        <p:nvPicPr>
          <p:cNvPr id="2" name="Picture 1">
            <a:extLst>
              <a:ext uri="{FF2B5EF4-FFF2-40B4-BE49-F238E27FC236}">
                <a16:creationId xmlns:a16="http://schemas.microsoft.com/office/drawing/2014/main" id="{28A0DD20-AB76-4C80-A2DB-C8AE63491702}"/>
              </a:ext>
            </a:extLst>
          </p:cNvPr>
          <p:cNvPicPr>
            <a:picLocks noChangeAspect="1"/>
          </p:cNvPicPr>
          <p:nvPr/>
        </p:nvPicPr>
        <p:blipFill>
          <a:blip r:embed="rId2"/>
          <a:stretch>
            <a:fillRect/>
          </a:stretch>
        </p:blipFill>
        <p:spPr>
          <a:xfrm>
            <a:off x="1978818" y="339415"/>
            <a:ext cx="2831309" cy="1422933"/>
          </a:xfrm>
          <a:prstGeom prst="rect">
            <a:avLst/>
          </a:prstGeom>
        </p:spPr>
      </p:pic>
      <p:pic>
        <p:nvPicPr>
          <p:cNvPr id="10" name="Picture 9" descr="A picture containing drawing&#10;&#10;Description automatically generated">
            <a:extLst>
              <a:ext uri="{FF2B5EF4-FFF2-40B4-BE49-F238E27FC236}">
                <a16:creationId xmlns:a16="http://schemas.microsoft.com/office/drawing/2014/main" id="{0FF43DA2-9C06-4C0D-927A-417591E2D0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8818" y="2071759"/>
            <a:ext cx="1477677" cy="1084258"/>
          </a:xfrm>
          <a:prstGeom prst="rect">
            <a:avLst/>
          </a:prstGeom>
        </p:spPr>
      </p:pic>
      <p:pic>
        <p:nvPicPr>
          <p:cNvPr id="1026" name="Picture 2" descr="Image result for enzyme and temperature">
            <a:hlinkClick r:id="rId4"/>
            <a:extLst>
              <a:ext uri="{FF2B5EF4-FFF2-40B4-BE49-F238E27FC236}">
                <a16:creationId xmlns:a16="http://schemas.microsoft.com/office/drawing/2014/main" id="{9FAC381A-8B80-4658-BF68-7A3D34F2285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10127" y="339415"/>
            <a:ext cx="20574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FD574272-2873-4C7D-B109-F13B3B70DFDB}"/>
              </a:ext>
            </a:extLst>
          </p:cNvPr>
          <p:cNvPicPr>
            <a:picLocks noChangeAspect="1"/>
          </p:cNvPicPr>
          <p:nvPr/>
        </p:nvPicPr>
        <p:blipFill rotWithShape="1">
          <a:blip r:embed="rId6"/>
          <a:srcRect b="49578"/>
          <a:stretch/>
        </p:blipFill>
        <p:spPr>
          <a:xfrm>
            <a:off x="3429000" y="4786569"/>
            <a:ext cx="3438527" cy="1467210"/>
          </a:xfrm>
          <a:prstGeom prst="rect">
            <a:avLst/>
          </a:prstGeom>
        </p:spPr>
      </p:pic>
      <p:pic>
        <p:nvPicPr>
          <p:cNvPr id="25" name="Picture 24">
            <a:extLst>
              <a:ext uri="{FF2B5EF4-FFF2-40B4-BE49-F238E27FC236}">
                <a16:creationId xmlns:a16="http://schemas.microsoft.com/office/drawing/2014/main" id="{55847ED1-38E6-4025-B244-520B1EE06113}"/>
              </a:ext>
            </a:extLst>
          </p:cNvPr>
          <p:cNvPicPr>
            <a:picLocks noChangeAspect="1"/>
          </p:cNvPicPr>
          <p:nvPr/>
        </p:nvPicPr>
        <p:blipFill>
          <a:blip r:embed="rId7"/>
          <a:stretch>
            <a:fillRect/>
          </a:stretch>
        </p:blipFill>
        <p:spPr>
          <a:xfrm>
            <a:off x="3463528" y="6231572"/>
            <a:ext cx="3300413" cy="1601587"/>
          </a:xfrm>
          <a:prstGeom prst="rect">
            <a:avLst/>
          </a:prstGeom>
        </p:spPr>
      </p:pic>
      <p:pic>
        <p:nvPicPr>
          <p:cNvPr id="26" name="Picture 25">
            <a:extLst>
              <a:ext uri="{FF2B5EF4-FFF2-40B4-BE49-F238E27FC236}">
                <a16:creationId xmlns:a16="http://schemas.microsoft.com/office/drawing/2014/main" id="{D58EAC72-A3AE-4030-BE2E-A678F71BEFEA}"/>
              </a:ext>
            </a:extLst>
          </p:cNvPr>
          <p:cNvPicPr>
            <a:picLocks noChangeAspect="1"/>
          </p:cNvPicPr>
          <p:nvPr/>
        </p:nvPicPr>
        <p:blipFill>
          <a:blip r:embed="rId8"/>
          <a:stretch>
            <a:fillRect/>
          </a:stretch>
        </p:blipFill>
        <p:spPr>
          <a:xfrm>
            <a:off x="49992" y="5095980"/>
            <a:ext cx="3459971" cy="3025602"/>
          </a:xfrm>
          <a:prstGeom prst="rect">
            <a:avLst/>
          </a:prstGeom>
        </p:spPr>
      </p:pic>
      <p:sp>
        <p:nvSpPr>
          <p:cNvPr id="27" name="TextBox 26">
            <a:extLst>
              <a:ext uri="{FF2B5EF4-FFF2-40B4-BE49-F238E27FC236}">
                <a16:creationId xmlns:a16="http://schemas.microsoft.com/office/drawing/2014/main" id="{EDE5DDB3-85BE-4052-9BCB-F0648553E73E}"/>
              </a:ext>
            </a:extLst>
          </p:cNvPr>
          <p:cNvSpPr txBox="1"/>
          <p:nvPr/>
        </p:nvSpPr>
        <p:spPr>
          <a:xfrm>
            <a:off x="209550" y="8146585"/>
            <a:ext cx="3300413" cy="1754326"/>
          </a:xfrm>
          <a:prstGeom prst="rect">
            <a:avLst/>
          </a:prstGeom>
          <a:noFill/>
        </p:spPr>
        <p:txBody>
          <a:bodyPr wrap="square" rtlCol="0">
            <a:spAutoFit/>
          </a:bodyPr>
          <a:lstStyle/>
          <a:p>
            <a:pPr marL="342900" indent="-342900">
              <a:buAutoNum type="alphaLcParenR"/>
            </a:pPr>
            <a:r>
              <a:rPr lang="en-GB" sz="1200" dirty="0"/>
              <a:t>What pH is best for lactase to work?---------</a:t>
            </a:r>
          </a:p>
          <a:p>
            <a:pPr marL="342900" indent="-342900">
              <a:buAutoNum type="alphaLcParenR"/>
            </a:pPr>
            <a:r>
              <a:rPr lang="en-GB" sz="1200" dirty="0"/>
              <a:t>What temperature is best for lactase to work? -----------------------</a:t>
            </a:r>
          </a:p>
          <a:p>
            <a:pPr marL="342900" indent="-342900">
              <a:buAutoNum type="alphaLcParenR"/>
            </a:pPr>
            <a:r>
              <a:rPr lang="en-GB" sz="1200" dirty="0"/>
              <a:t>Explain why there was no digestion happening at 50 degrees. You must refer to  temperature in your answer</a:t>
            </a:r>
          </a:p>
          <a:p>
            <a:r>
              <a:rPr lang="en-GB" sz="1200" dirty="0"/>
              <a:t>---------------------------------------------------------------------------------------------------------------------------------------------------------------------------------------------------------</a:t>
            </a:r>
          </a:p>
        </p:txBody>
      </p:sp>
      <p:pic>
        <p:nvPicPr>
          <p:cNvPr id="28" name="Picture 27">
            <a:extLst>
              <a:ext uri="{FF2B5EF4-FFF2-40B4-BE49-F238E27FC236}">
                <a16:creationId xmlns:a16="http://schemas.microsoft.com/office/drawing/2014/main" id="{FC10C16D-0E4A-47D0-91B4-639D89C63F02}"/>
              </a:ext>
            </a:extLst>
          </p:cNvPr>
          <p:cNvPicPr>
            <a:picLocks noChangeAspect="1"/>
          </p:cNvPicPr>
          <p:nvPr/>
        </p:nvPicPr>
        <p:blipFill>
          <a:blip r:embed="rId9"/>
          <a:stretch>
            <a:fillRect/>
          </a:stretch>
        </p:blipFill>
        <p:spPr>
          <a:xfrm>
            <a:off x="3429000" y="7869941"/>
            <a:ext cx="3352227" cy="1868885"/>
          </a:xfrm>
          <a:prstGeom prst="rect">
            <a:avLst/>
          </a:prstGeom>
        </p:spPr>
      </p:pic>
      <p:graphicFrame>
        <p:nvGraphicFramePr>
          <p:cNvPr id="1025" name="Table 1026">
            <a:extLst>
              <a:ext uri="{FF2B5EF4-FFF2-40B4-BE49-F238E27FC236}">
                <a16:creationId xmlns:a16="http://schemas.microsoft.com/office/drawing/2014/main" id="{E82435D7-4EAC-4F1E-A952-2DBE4413EE67}"/>
              </a:ext>
            </a:extLst>
          </p:cNvPr>
          <p:cNvGraphicFramePr>
            <a:graphicFrameLocks noGrp="1"/>
          </p:cNvGraphicFramePr>
          <p:nvPr>
            <p:extLst>
              <p:ext uri="{D42A27DB-BD31-4B8C-83A1-F6EECF244321}">
                <p14:modId xmlns:p14="http://schemas.microsoft.com/office/powerpoint/2010/main" val="1002313874"/>
              </p:ext>
            </p:extLst>
          </p:nvPr>
        </p:nvGraphicFramePr>
        <p:xfrm>
          <a:off x="49992" y="3562217"/>
          <a:ext cx="3344480" cy="1545044"/>
        </p:xfrm>
        <a:graphic>
          <a:graphicData uri="http://schemas.openxmlformats.org/drawingml/2006/table">
            <a:tbl>
              <a:tblPr firstRow="1" bandRow="1">
                <a:tableStyleId>{5C22544A-7EE6-4342-B048-85BDC9FD1C3A}</a:tableStyleId>
              </a:tblPr>
              <a:tblGrid>
                <a:gridCol w="826348">
                  <a:extLst>
                    <a:ext uri="{9D8B030D-6E8A-4147-A177-3AD203B41FA5}">
                      <a16:colId xmlns:a16="http://schemas.microsoft.com/office/drawing/2014/main" val="2573211882"/>
                    </a:ext>
                  </a:extLst>
                </a:gridCol>
                <a:gridCol w="2518132">
                  <a:extLst>
                    <a:ext uri="{9D8B030D-6E8A-4147-A177-3AD203B41FA5}">
                      <a16:colId xmlns:a16="http://schemas.microsoft.com/office/drawing/2014/main" val="105198750"/>
                    </a:ext>
                  </a:extLst>
                </a:gridCol>
              </a:tblGrid>
              <a:tr h="333464">
                <a:tc>
                  <a:txBody>
                    <a:bodyPr/>
                    <a:lstStyle/>
                    <a:p>
                      <a:r>
                        <a:rPr lang="en-GB" dirty="0"/>
                        <a:t>Organ</a:t>
                      </a:r>
                    </a:p>
                  </a:txBody>
                  <a:tcPr/>
                </a:tc>
                <a:tc>
                  <a:txBody>
                    <a:bodyPr/>
                    <a:lstStyle/>
                    <a:p>
                      <a:r>
                        <a:rPr lang="en-GB" dirty="0"/>
                        <a:t>Function</a:t>
                      </a:r>
                    </a:p>
                  </a:txBody>
                  <a:tcPr/>
                </a:tc>
                <a:extLst>
                  <a:ext uri="{0D108BD9-81ED-4DB2-BD59-A6C34878D82A}">
                    <a16:rowId xmlns:a16="http://schemas.microsoft.com/office/drawing/2014/main" val="901444696"/>
                  </a:ext>
                </a:extLst>
              </a:tr>
              <a:tr h="637237">
                <a:tc>
                  <a:txBody>
                    <a:bodyPr/>
                    <a:lstStyle/>
                    <a:p>
                      <a:r>
                        <a:rPr lang="en-GB" dirty="0"/>
                        <a:t>Liver</a:t>
                      </a:r>
                    </a:p>
                  </a:txBody>
                  <a:tcPr/>
                </a:tc>
                <a:tc>
                  <a:txBody>
                    <a:bodyPr/>
                    <a:lstStyle/>
                    <a:p>
                      <a:r>
                        <a:rPr lang="en-GB" dirty="0"/>
                        <a:t>Makes bile. Bile neutralises stomach acid and breaks down fats into lipid so lipase can work</a:t>
                      </a:r>
                    </a:p>
                  </a:txBody>
                  <a:tcPr/>
                </a:tc>
                <a:extLst>
                  <a:ext uri="{0D108BD9-81ED-4DB2-BD59-A6C34878D82A}">
                    <a16:rowId xmlns:a16="http://schemas.microsoft.com/office/drawing/2014/main" val="1181870692"/>
                  </a:ext>
                </a:extLst>
              </a:tr>
              <a:tr h="452233">
                <a:tc>
                  <a:txBody>
                    <a:bodyPr/>
                    <a:lstStyle/>
                    <a:p>
                      <a:r>
                        <a:rPr lang="en-GB" dirty="0"/>
                        <a:t>Pancreas</a:t>
                      </a:r>
                    </a:p>
                  </a:txBody>
                  <a:tcPr/>
                </a:tc>
                <a:tc>
                  <a:txBody>
                    <a:bodyPr/>
                    <a:lstStyle/>
                    <a:p>
                      <a:r>
                        <a:rPr lang="en-GB" dirty="0"/>
                        <a:t>Gland that releases all enzymes needed for digestion</a:t>
                      </a:r>
                    </a:p>
                  </a:txBody>
                  <a:tcPr/>
                </a:tc>
                <a:extLst>
                  <a:ext uri="{0D108BD9-81ED-4DB2-BD59-A6C34878D82A}">
                    <a16:rowId xmlns:a16="http://schemas.microsoft.com/office/drawing/2014/main" val="1230399636"/>
                  </a:ext>
                </a:extLst>
              </a:tr>
            </a:tbl>
          </a:graphicData>
        </a:graphic>
      </p:graphicFrame>
      <p:pic>
        <p:nvPicPr>
          <p:cNvPr id="1028" name="Picture 1027">
            <a:extLst>
              <a:ext uri="{FF2B5EF4-FFF2-40B4-BE49-F238E27FC236}">
                <a16:creationId xmlns:a16="http://schemas.microsoft.com/office/drawing/2014/main" id="{79BB1DE8-8688-4F8B-9B76-06F79899DB44}"/>
              </a:ext>
            </a:extLst>
          </p:cNvPr>
          <p:cNvPicPr>
            <a:picLocks noChangeAspect="1"/>
          </p:cNvPicPr>
          <p:nvPr/>
        </p:nvPicPr>
        <p:blipFill>
          <a:blip r:embed="rId10"/>
          <a:stretch>
            <a:fillRect/>
          </a:stretch>
        </p:blipFill>
        <p:spPr>
          <a:xfrm>
            <a:off x="3419473" y="1652805"/>
            <a:ext cx="3438527" cy="2414370"/>
          </a:xfrm>
          <a:prstGeom prst="rect">
            <a:avLst/>
          </a:prstGeom>
        </p:spPr>
      </p:pic>
      <p:sp>
        <p:nvSpPr>
          <p:cNvPr id="37" name="TextBox 36">
            <a:extLst>
              <a:ext uri="{FF2B5EF4-FFF2-40B4-BE49-F238E27FC236}">
                <a16:creationId xmlns:a16="http://schemas.microsoft.com/office/drawing/2014/main" id="{C5B3F1C4-EEC8-42B7-833F-AE671E6D63C7}"/>
              </a:ext>
            </a:extLst>
          </p:cNvPr>
          <p:cNvSpPr txBox="1"/>
          <p:nvPr/>
        </p:nvSpPr>
        <p:spPr>
          <a:xfrm>
            <a:off x="3419473" y="4105005"/>
            <a:ext cx="3300413" cy="707886"/>
          </a:xfrm>
          <a:prstGeom prst="rect">
            <a:avLst/>
          </a:prstGeom>
          <a:noFill/>
        </p:spPr>
        <p:txBody>
          <a:bodyPr wrap="square" rtlCol="0">
            <a:spAutoFit/>
          </a:bodyPr>
          <a:lstStyle/>
          <a:p>
            <a:r>
              <a:rPr lang="en-GB" sz="800" dirty="0"/>
              <a:t>1. a) Explain how you would find out if a food sample had glucose or protein it. You name the chemicals used and results if food group is present</a:t>
            </a:r>
          </a:p>
          <a:p>
            <a:r>
              <a:rPr lang="en-GB" sz="800" dirty="0"/>
              <a:t>----------------------------------------------------------------------------------------------------------------------------------------------------------------------------------------------------</a:t>
            </a:r>
          </a:p>
        </p:txBody>
      </p:sp>
    </p:spTree>
    <p:extLst>
      <p:ext uri="{BB962C8B-B14F-4D97-AF65-F5344CB8AC3E}">
        <p14:creationId xmlns:p14="http://schemas.microsoft.com/office/powerpoint/2010/main" val="37712768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72A2AD2-80F4-4D6A-9EB1-CE34731F0754}"/>
              </a:ext>
            </a:extLst>
          </p:cNvPr>
          <p:cNvSpPr/>
          <p:nvPr/>
        </p:nvSpPr>
        <p:spPr>
          <a:xfrm>
            <a:off x="0" y="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rPr>
              <a:t>The heart and blood vessels</a:t>
            </a:r>
          </a:p>
        </p:txBody>
      </p:sp>
      <p:sp>
        <p:nvSpPr>
          <p:cNvPr id="2" name="Rectangle 1">
            <a:extLst>
              <a:ext uri="{FF2B5EF4-FFF2-40B4-BE49-F238E27FC236}">
                <a16:creationId xmlns:a16="http://schemas.microsoft.com/office/drawing/2014/main" id="{8486298E-8952-4E9A-9162-5DB23E53BD49}"/>
              </a:ext>
            </a:extLst>
          </p:cNvPr>
          <p:cNvSpPr/>
          <p:nvPr/>
        </p:nvSpPr>
        <p:spPr>
          <a:xfrm>
            <a:off x="0" y="317345"/>
            <a:ext cx="1874468" cy="2292935"/>
          </a:xfrm>
          <a:prstGeom prst="rect">
            <a:avLst/>
          </a:prstGeom>
        </p:spPr>
        <p:txBody>
          <a:bodyPr wrap="square">
            <a:spAutoFit/>
          </a:bodyPr>
          <a:lstStyle/>
          <a:p>
            <a:r>
              <a:rPr lang="en-GB" sz="1100" b="1" dirty="0"/>
              <a:t>The heart is made up of 4 chambers:</a:t>
            </a:r>
          </a:p>
          <a:p>
            <a:r>
              <a:rPr lang="en-GB" sz="1100" b="1" dirty="0"/>
              <a:t>Left and right atria </a:t>
            </a:r>
          </a:p>
          <a:p>
            <a:r>
              <a:rPr lang="en-GB" sz="1100" b="1" dirty="0"/>
              <a:t>Left and right ventricles</a:t>
            </a:r>
          </a:p>
          <a:p>
            <a:endParaRPr lang="en-GB" sz="1100" dirty="0"/>
          </a:p>
          <a:p>
            <a:endParaRPr lang="en-GB" sz="1100" dirty="0"/>
          </a:p>
          <a:p>
            <a:endParaRPr lang="en-GB" sz="1100" dirty="0"/>
          </a:p>
          <a:p>
            <a:endParaRPr lang="en-GB" sz="1100" dirty="0"/>
          </a:p>
          <a:p>
            <a:endParaRPr lang="en-GB" sz="1100" dirty="0"/>
          </a:p>
          <a:p>
            <a:endParaRPr lang="en-GB" sz="1100" dirty="0"/>
          </a:p>
          <a:p>
            <a:endParaRPr lang="en-GB" sz="1100" dirty="0"/>
          </a:p>
          <a:p>
            <a:endParaRPr lang="en-GB" sz="1100" dirty="0"/>
          </a:p>
          <a:p>
            <a:endParaRPr lang="en-GB" sz="1100" dirty="0"/>
          </a:p>
        </p:txBody>
      </p:sp>
      <p:sp>
        <p:nvSpPr>
          <p:cNvPr id="9" name="TextBox 8">
            <a:extLst>
              <a:ext uri="{FF2B5EF4-FFF2-40B4-BE49-F238E27FC236}">
                <a16:creationId xmlns:a16="http://schemas.microsoft.com/office/drawing/2014/main" id="{761A5E13-945B-4756-A35E-F65624236887}"/>
              </a:ext>
            </a:extLst>
          </p:cNvPr>
          <p:cNvSpPr txBox="1"/>
          <p:nvPr/>
        </p:nvSpPr>
        <p:spPr>
          <a:xfrm>
            <a:off x="3333748" y="317345"/>
            <a:ext cx="3333751" cy="2400657"/>
          </a:xfrm>
          <a:prstGeom prst="rect">
            <a:avLst/>
          </a:prstGeom>
          <a:noFill/>
        </p:spPr>
        <p:txBody>
          <a:bodyPr wrap="square" rtlCol="0">
            <a:spAutoFit/>
          </a:bodyPr>
          <a:lstStyle/>
          <a:p>
            <a:r>
              <a:rPr lang="en-GB" sz="800" b="1" dirty="0"/>
              <a:t>Valve inside the heart help build up pressure and prevent backflow of blood</a:t>
            </a:r>
          </a:p>
          <a:p>
            <a:r>
              <a:rPr lang="en-GB" sz="800" b="1" dirty="0"/>
              <a:t>Journey of blood:</a:t>
            </a:r>
            <a:endParaRPr lang="en-GB" sz="800" dirty="0"/>
          </a:p>
          <a:p>
            <a:pPr marL="228600" indent="-228600">
              <a:buFont typeface="+mj-lt"/>
              <a:buAutoNum type="arabicPeriod"/>
            </a:pPr>
            <a:r>
              <a:rPr lang="en-GB" sz="800" dirty="0"/>
              <a:t>Blood from the body enters the </a:t>
            </a:r>
            <a:r>
              <a:rPr lang="en-GB" sz="800" b="1" dirty="0"/>
              <a:t>RIGHT ATRIUM from the VENA CAVA</a:t>
            </a:r>
            <a:r>
              <a:rPr lang="en-GB" sz="800" dirty="0"/>
              <a:t>. This blood has lots of </a:t>
            </a:r>
            <a:r>
              <a:rPr lang="en-GB" sz="800" b="1" dirty="0"/>
              <a:t>carbon dioxide </a:t>
            </a:r>
          </a:p>
          <a:p>
            <a:pPr marL="228600" indent="-228600">
              <a:buFont typeface="+mj-lt"/>
              <a:buAutoNum type="arabicPeriod"/>
            </a:pPr>
            <a:r>
              <a:rPr lang="en-GB" sz="800" dirty="0"/>
              <a:t>Then blood is then pushed into the </a:t>
            </a:r>
            <a:r>
              <a:rPr lang="en-GB" sz="800" b="1" dirty="0"/>
              <a:t>RIGHT VENTRICLES </a:t>
            </a:r>
            <a:r>
              <a:rPr lang="en-GB" sz="800" dirty="0"/>
              <a:t>through </a:t>
            </a:r>
            <a:r>
              <a:rPr lang="en-GB" sz="800" b="1" dirty="0"/>
              <a:t>valves</a:t>
            </a:r>
            <a:r>
              <a:rPr lang="en-GB" sz="800" dirty="0"/>
              <a:t>. When the right ventricle is full, blood is forced out into </a:t>
            </a:r>
            <a:r>
              <a:rPr lang="en-GB" sz="800" b="1" dirty="0"/>
              <a:t>the PULMONARY ARTERY towards the lungs.</a:t>
            </a:r>
          </a:p>
          <a:p>
            <a:pPr marL="228600" indent="-228600">
              <a:buFont typeface="+mj-lt"/>
              <a:buAutoNum type="arabicPeriod"/>
            </a:pPr>
            <a:r>
              <a:rPr lang="en-GB" sz="800" dirty="0"/>
              <a:t>Once at the lungs</a:t>
            </a:r>
            <a:r>
              <a:rPr lang="en-GB" sz="800" b="1" dirty="0"/>
              <a:t>, carbon dioxide diffuses out f the blood and oxygen diffuses in. </a:t>
            </a:r>
            <a:r>
              <a:rPr lang="en-GB" sz="800" dirty="0"/>
              <a:t>This blood then leaves the lungs via the</a:t>
            </a:r>
            <a:r>
              <a:rPr lang="en-GB" sz="800" b="1" dirty="0"/>
              <a:t> PULMONARY VEIN </a:t>
            </a:r>
            <a:r>
              <a:rPr lang="en-GB" sz="800" dirty="0"/>
              <a:t>back to the heart</a:t>
            </a:r>
          </a:p>
          <a:p>
            <a:pPr marL="228600" indent="-228600">
              <a:buFont typeface="+mj-lt"/>
              <a:buAutoNum type="arabicPeriod"/>
            </a:pPr>
            <a:r>
              <a:rPr lang="en-GB" sz="800" dirty="0"/>
              <a:t>The blood enters the heart through the</a:t>
            </a:r>
            <a:r>
              <a:rPr lang="en-GB" sz="800" b="1" dirty="0"/>
              <a:t> LEFT ATRIUM </a:t>
            </a:r>
            <a:r>
              <a:rPr lang="en-GB" sz="800" dirty="0"/>
              <a:t>and then passes into the</a:t>
            </a:r>
            <a:r>
              <a:rPr lang="en-GB" sz="800" b="1" dirty="0"/>
              <a:t> LEFT VENTRICLE </a:t>
            </a:r>
            <a:r>
              <a:rPr lang="en-GB" sz="800" dirty="0"/>
              <a:t>through the </a:t>
            </a:r>
            <a:r>
              <a:rPr lang="en-GB" sz="800" b="1" dirty="0"/>
              <a:t>valves</a:t>
            </a:r>
            <a:r>
              <a:rPr lang="en-GB" sz="800" dirty="0"/>
              <a:t>. When the left ventricle is full, pressure builds up and blood is pushed out of the heart and into the </a:t>
            </a:r>
            <a:r>
              <a:rPr lang="en-GB" sz="800" b="1" dirty="0"/>
              <a:t>AORTA. </a:t>
            </a:r>
            <a:r>
              <a:rPr lang="en-GB" sz="800" dirty="0"/>
              <a:t>The </a:t>
            </a:r>
            <a:r>
              <a:rPr lang="en-GB" sz="800" b="1" dirty="0"/>
              <a:t>AORTA </a:t>
            </a:r>
            <a:r>
              <a:rPr lang="en-GB" sz="800" dirty="0"/>
              <a:t>carries the blood to the rest of the </a:t>
            </a:r>
            <a:r>
              <a:rPr lang="en-GB" sz="800" b="1" dirty="0"/>
              <a:t>body to deliver the oxygen to tissues and organs that need it for respiration. THE CYCLE STARTS AGAIN</a:t>
            </a:r>
          </a:p>
          <a:p>
            <a:endParaRPr lang="en-GB" sz="1400" dirty="0"/>
          </a:p>
        </p:txBody>
      </p:sp>
      <p:sp>
        <p:nvSpPr>
          <p:cNvPr id="14" name="TextBox 13">
            <a:extLst>
              <a:ext uri="{FF2B5EF4-FFF2-40B4-BE49-F238E27FC236}">
                <a16:creationId xmlns:a16="http://schemas.microsoft.com/office/drawing/2014/main" id="{F79500D5-1407-4717-9F21-7BD1158A3F1C}"/>
              </a:ext>
            </a:extLst>
          </p:cNvPr>
          <p:cNvSpPr txBox="1"/>
          <p:nvPr/>
        </p:nvSpPr>
        <p:spPr>
          <a:xfrm>
            <a:off x="1844246" y="302094"/>
            <a:ext cx="1584753" cy="1077218"/>
          </a:xfrm>
          <a:prstGeom prst="rect">
            <a:avLst/>
          </a:prstGeom>
          <a:noFill/>
        </p:spPr>
        <p:txBody>
          <a:bodyPr wrap="square" rtlCol="0">
            <a:spAutoFit/>
          </a:bodyPr>
          <a:lstStyle/>
          <a:p>
            <a:r>
              <a:rPr lang="en-GB" sz="1000" b="1" dirty="0"/>
              <a:t>Blood goes through the heart twice so we call this a double circulation.</a:t>
            </a:r>
          </a:p>
          <a:p>
            <a:endParaRPr lang="en-GB" sz="1000" b="1" dirty="0"/>
          </a:p>
          <a:p>
            <a:endParaRPr lang="en-GB" sz="1000" b="1" dirty="0"/>
          </a:p>
          <a:p>
            <a:endParaRPr lang="en-GB" sz="1400" dirty="0"/>
          </a:p>
        </p:txBody>
      </p:sp>
      <p:pic>
        <p:nvPicPr>
          <p:cNvPr id="5" name="Picture 4" descr="A close up of a logo&#10;&#10;Description automatically generated">
            <a:extLst>
              <a:ext uri="{FF2B5EF4-FFF2-40B4-BE49-F238E27FC236}">
                <a16:creationId xmlns:a16="http://schemas.microsoft.com/office/drawing/2014/main" id="{854DA189-DDB2-45A6-8C6D-AADEBF7F13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49" y="1023903"/>
            <a:ext cx="3333750" cy="2623567"/>
          </a:xfrm>
          <a:prstGeom prst="rect">
            <a:avLst/>
          </a:prstGeom>
        </p:spPr>
      </p:pic>
      <p:sp>
        <p:nvSpPr>
          <p:cNvPr id="22" name="TextBox 21">
            <a:extLst>
              <a:ext uri="{FF2B5EF4-FFF2-40B4-BE49-F238E27FC236}">
                <a16:creationId xmlns:a16="http://schemas.microsoft.com/office/drawing/2014/main" id="{BEB73F63-EF88-4358-AD25-F751C3CD1676}"/>
              </a:ext>
            </a:extLst>
          </p:cNvPr>
          <p:cNvSpPr txBox="1"/>
          <p:nvPr/>
        </p:nvSpPr>
        <p:spPr>
          <a:xfrm>
            <a:off x="205611" y="3420292"/>
            <a:ext cx="1566039" cy="2308324"/>
          </a:xfrm>
          <a:prstGeom prst="rect">
            <a:avLst/>
          </a:prstGeom>
          <a:noFill/>
        </p:spPr>
        <p:txBody>
          <a:bodyPr wrap="square" rtlCol="0">
            <a:spAutoFit/>
          </a:bodyPr>
          <a:lstStyle/>
          <a:p>
            <a:r>
              <a:rPr lang="en-GB" sz="900" b="1" dirty="0"/>
              <a:t>Blood vessels:</a:t>
            </a:r>
          </a:p>
          <a:p>
            <a:r>
              <a:rPr lang="en-GB" sz="900" dirty="0"/>
              <a:t>There 3 types of blood vessels</a:t>
            </a:r>
          </a:p>
          <a:p>
            <a:pPr marL="228600" indent="-228600">
              <a:buFont typeface="+mj-lt"/>
              <a:buAutoNum type="arabicPeriod"/>
            </a:pPr>
            <a:r>
              <a:rPr lang="en-GB" sz="900" b="1" dirty="0"/>
              <a:t>Arteries</a:t>
            </a:r>
            <a:r>
              <a:rPr lang="en-GB" sz="900" dirty="0"/>
              <a:t>: Carry blood </a:t>
            </a:r>
            <a:r>
              <a:rPr lang="en-GB" sz="900" b="1" dirty="0"/>
              <a:t>AWAY</a:t>
            </a:r>
            <a:r>
              <a:rPr lang="en-GB" sz="900" dirty="0"/>
              <a:t> from the heart to the lungs/body</a:t>
            </a:r>
          </a:p>
          <a:p>
            <a:pPr marL="228600" indent="-228600">
              <a:buFont typeface="+mj-lt"/>
              <a:buAutoNum type="arabicPeriod"/>
            </a:pPr>
            <a:r>
              <a:rPr lang="en-GB" sz="900" b="1" dirty="0"/>
              <a:t>Veins</a:t>
            </a:r>
            <a:r>
              <a:rPr lang="en-GB" sz="900" dirty="0"/>
              <a:t>: carry blood </a:t>
            </a:r>
            <a:r>
              <a:rPr lang="en-GB" sz="900" b="1" dirty="0"/>
              <a:t>IN </a:t>
            </a:r>
            <a:r>
              <a:rPr lang="en-GB" sz="900" dirty="0"/>
              <a:t>to the heart from the lungs or body</a:t>
            </a:r>
          </a:p>
          <a:p>
            <a:pPr marL="228600" indent="-228600">
              <a:buFont typeface="+mj-lt"/>
              <a:buAutoNum type="arabicPeriod"/>
            </a:pPr>
            <a:r>
              <a:rPr lang="en-GB" sz="900" b="1" dirty="0"/>
              <a:t>Capillaries: </a:t>
            </a:r>
            <a:r>
              <a:rPr lang="en-GB" sz="900" dirty="0"/>
              <a:t>are found in organs and this is where diffusion of substances occurs</a:t>
            </a:r>
          </a:p>
          <a:p>
            <a:r>
              <a:rPr lang="en-GB" sz="900" b="1" dirty="0"/>
              <a:t>Valves</a:t>
            </a:r>
            <a:r>
              <a:rPr lang="en-GB" sz="900" dirty="0"/>
              <a:t>: Found in veins and the heart.  They stop blood from flowing backwards. </a:t>
            </a:r>
          </a:p>
        </p:txBody>
      </p:sp>
      <p:pic>
        <p:nvPicPr>
          <p:cNvPr id="7" name="Picture 6" descr="A screenshot of a cell phone&#10;&#10;Description automatically generated">
            <a:extLst>
              <a:ext uri="{FF2B5EF4-FFF2-40B4-BE49-F238E27FC236}">
                <a16:creationId xmlns:a16="http://schemas.microsoft.com/office/drawing/2014/main" id="{BCEA47D1-E261-4829-B047-368EC0E4F5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6400" y="3465071"/>
            <a:ext cx="1874468" cy="1363657"/>
          </a:xfrm>
          <a:prstGeom prst="rect">
            <a:avLst/>
          </a:prstGeom>
        </p:spPr>
      </p:pic>
      <p:pic>
        <p:nvPicPr>
          <p:cNvPr id="13" name="Picture 12" descr="A picture containing different, row, group, black&#10;&#10;Description automatically generated">
            <a:extLst>
              <a:ext uri="{FF2B5EF4-FFF2-40B4-BE49-F238E27FC236}">
                <a16:creationId xmlns:a16="http://schemas.microsoft.com/office/drawing/2014/main" id="{420B0EA4-CA65-4D40-9522-729CC82228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86761" y="4855290"/>
            <a:ext cx="1130796" cy="958915"/>
          </a:xfrm>
          <a:prstGeom prst="rect">
            <a:avLst/>
          </a:prstGeom>
        </p:spPr>
      </p:pic>
      <p:pic>
        <p:nvPicPr>
          <p:cNvPr id="23" name="Picture 22">
            <a:extLst>
              <a:ext uri="{FF2B5EF4-FFF2-40B4-BE49-F238E27FC236}">
                <a16:creationId xmlns:a16="http://schemas.microsoft.com/office/drawing/2014/main" id="{D8592947-D8BB-4504-B510-2B8F295D5935}"/>
              </a:ext>
            </a:extLst>
          </p:cNvPr>
          <p:cNvPicPr>
            <a:picLocks noChangeAspect="1"/>
          </p:cNvPicPr>
          <p:nvPr/>
        </p:nvPicPr>
        <p:blipFill rotWithShape="1">
          <a:blip r:embed="rId5"/>
          <a:srcRect r="30380"/>
          <a:stretch/>
        </p:blipFill>
        <p:spPr>
          <a:xfrm>
            <a:off x="47625" y="5862915"/>
            <a:ext cx="3286124" cy="3352067"/>
          </a:xfrm>
          <a:prstGeom prst="rect">
            <a:avLst/>
          </a:prstGeom>
        </p:spPr>
      </p:pic>
      <p:pic>
        <p:nvPicPr>
          <p:cNvPr id="24" name="Picture 23">
            <a:extLst>
              <a:ext uri="{FF2B5EF4-FFF2-40B4-BE49-F238E27FC236}">
                <a16:creationId xmlns:a16="http://schemas.microsoft.com/office/drawing/2014/main" id="{6BCCCA2D-117A-4853-942B-E2A059022EE2}"/>
              </a:ext>
            </a:extLst>
          </p:cNvPr>
          <p:cNvPicPr>
            <a:picLocks noChangeAspect="1"/>
          </p:cNvPicPr>
          <p:nvPr/>
        </p:nvPicPr>
        <p:blipFill>
          <a:blip r:embed="rId6"/>
          <a:stretch>
            <a:fillRect/>
          </a:stretch>
        </p:blipFill>
        <p:spPr>
          <a:xfrm>
            <a:off x="47624" y="9214982"/>
            <a:ext cx="3381375" cy="662613"/>
          </a:xfrm>
          <a:prstGeom prst="rect">
            <a:avLst/>
          </a:prstGeom>
        </p:spPr>
      </p:pic>
      <p:pic>
        <p:nvPicPr>
          <p:cNvPr id="25" name="Picture 24">
            <a:extLst>
              <a:ext uri="{FF2B5EF4-FFF2-40B4-BE49-F238E27FC236}">
                <a16:creationId xmlns:a16="http://schemas.microsoft.com/office/drawing/2014/main" id="{313A9E39-594B-474D-96DF-3FF9A7271644}"/>
              </a:ext>
            </a:extLst>
          </p:cNvPr>
          <p:cNvPicPr>
            <a:picLocks noChangeAspect="1"/>
          </p:cNvPicPr>
          <p:nvPr/>
        </p:nvPicPr>
        <p:blipFill>
          <a:blip r:embed="rId7"/>
          <a:stretch>
            <a:fillRect/>
          </a:stretch>
        </p:blipFill>
        <p:spPr>
          <a:xfrm>
            <a:off x="3210902" y="4828728"/>
            <a:ext cx="3647098" cy="2084935"/>
          </a:xfrm>
          <a:prstGeom prst="rect">
            <a:avLst/>
          </a:prstGeom>
        </p:spPr>
      </p:pic>
      <p:pic>
        <p:nvPicPr>
          <p:cNvPr id="26" name="Picture 25">
            <a:extLst>
              <a:ext uri="{FF2B5EF4-FFF2-40B4-BE49-F238E27FC236}">
                <a16:creationId xmlns:a16="http://schemas.microsoft.com/office/drawing/2014/main" id="{F0163E86-EE17-4092-A1E7-1914170BA932}"/>
              </a:ext>
            </a:extLst>
          </p:cNvPr>
          <p:cNvPicPr>
            <a:picLocks noChangeAspect="1"/>
          </p:cNvPicPr>
          <p:nvPr/>
        </p:nvPicPr>
        <p:blipFill>
          <a:blip r:embed="rId8"/>
          <a:stretch>
            <a:fillRect/>
          </a:stretch>
        </p:blipFill>
        <p:spPr>
          <a:xfrm>
            <a:off x="3481641" y="6913663"/>
            <a:ext cx="3328735" cy="2700672"/>
          </a:xfrm>
          <a:prstGeom prst="rect">
            <a:avLst/>
          </a:prstGeom>
        </p:spPr>
      </p:pic>
      <p:pic>
        <p:nvPicPr>
          <p:cNvPr id="30" name="Picture 29" descr="A picture containing bottle&#10;&#10;Description automatically generated">
            <a:extLst>
              <a:ext uri="{FF2B5EF4-FFF2-40B4-BE49-F238E27FC236}">
                <a16:creationId xmlns:a16="http://schemas.microsoft.com/office/drawing/2014/main" id="{31C378D3-005A-4002-BC20-5FAB7DAA4BE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588164" y="2448749"/>
            <a:ext cx="3064225" cy="2248088"/>
          </a:xfrm>
          <a:prstGeom prst="rect">
            <a:avLst/>
          </a:prstGeom>
        </p:spPr>
      </p:pic>
    </p:spTree>
    <p:extLst>
      <p:ext uri="{BB962C8B-B14F-4D97-AF65-F5344CB8AC3E}">
        <p14:creationId xmlns:p14="http://schemas.microsoft.com/office/powerpoint/2010/main" val="13384883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9AA6ECB4-4D4D-4665-B838-CB0305732CD9}"/>
              </a:ext>
            </a:extLst>
          </p:cNvPr>
          <p:cNvSpPr/>
          <p:nvPr/>
        </p:nvSpPr>
        <p:spPr>
          <a:xfrm>
            <a:off x="1" y="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a:solidFill>
                  <a:schemeClr val="tx1"/>
                </a:solidFill>
              </a:rPr>
              <a:t>Breathing system , risk factors and cardiovascular disease</a:t>
            </a:r>
          </a:p>
        </p:txBody>
      </p:sp>
      <p:sp>
        <p:nvSpPr>
          <p:cNvPr id="17" name="Rectangle 16">
            <a:extLst>
              <a:ext uri="{FF2B5EF4-FFF2-40B4-BE49-F238E27FC236}">
                <a16:creationId xmlns:a16="http://schemas.microsoft.com/office/drawing/2014/main" id="{E72CA20E-301B-43A9-BFA9-D2DC49463478}"/>
              </a:ext>
            </a:extLst>
          </p:cNvPr>
          <p:cNvSpPr/>
          <p:nvPr/>
        </p:nvSpPr>
        <p:spPr>
          <a:xfrm>
            <a:off x="0" y="0"/>
            <a:ext cx="6858000" cy="988254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E5AD1F87-CF22-45B3-9385-036129E0C6C0}"/>
              </a:ext>
            </a:extLst>
          </p:cNvPr>
          <p:cNvSpPr txBox="1"/>
          <p:nvPr/>
        </p:nvSpPr>
        <p:spPr>
          <a:xfrm>
            <a:off x="30644" y="297052"/>
            <a:ext cx="3350266" cy="1107996"/>
          </a:xfrm>
          <a:prstGeom prst="rect">
            <a:avLst/>
          </a:prstGeom>
          <a:noFill/>
        </p:spPr>
        <p:txBody>
          <a:bodyPr wrap="square" rtlCol="0">
            <a:spAutoFit/>
          </a:bodyPr>
          <a:lstStyle/>
          <a:p>
            <a:r>
              <a:rPr lang="en-GB" sz="1100" dirty="0"/>
              <a:t>The breathing system is made up of organs that are well adapted for gas exchange. We</a:t>
            </a:r>
            <a:r>
              <a:rPr lang="en-GB" sz="1100" b="1" dirty="0"/>
              <a:t> inhale </a:t>
            </a:r>
            <a:r>
              <a:rPr lang="en-GB" sz="1100" dirty="0"/>
              <a:t>air that has a </a:t>
            </a:r>
            <a:r>
              <a:rPr lang="en-GB" sz="1100" b="1" dirty="0"/>
              <a:t>higher percentage oxygen </a:t>
            </a:r>
            <a:r>
              <a:rPr lang="en-GB" sz="1100" dirty="0"/>
              <a:t>and </a:t>
            </a:r>
            <a:r>
              <a:rPr lang="en-GB" sz="1100" b="1" dirty="0"/>
              <a:t>exhale</a:t>
            </a:r>
            <a:r>
              <a:rPr lang="en-GB" sz="1100" dirty="0"/>
              <a:t> air that has a </a:t>
            </a:r>
            <a:r>
              <a:rPr lang="en-GB" sz="1100" b="1" dirty="0"/>
              <a:t>higher percentage of carbon dioxide. </a:t>
            </a:r>
          </a:p>
          <a:p>
            <a:endParaRPr lang="en-GB" sz="1100" b="1" dirty="0"/>
          </a:p>
          <a:p>
            <a:endParaRPr lang="en-GB" sz="1100" dirty="0"/>
          </a:p>
        </p:txBody>
      </p:sp>
      <p:pic>
        <p:nvPicPr>
          <p:cNvPr id="4" name="Picture 3" descr="A close up of text on a white background&#10;&#10;Description automatically generated">
            <a:extLst>
              <a:ext uri="{FF2B5EF4-FFF2-40B4-BE49-F238E27FC236}">
                <a16:creationId xmlns:a16="http://schemas.microsoft.com/office/drawing/2014/main" id="{60CD14D4-AADE-4AB3-928A-52DC3AB345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762" y="1123117"/>
            <a:ext cx="1612576" cy="1433401"/>
          </a:xfrm>
          <a:prstGeom prst="rect">
            <a:avLst/>
          </a:prstGeom>
        </p:spPr>
      </p:pic>
      <p:pic>
        <p:nvPicPr>
          <p:cNvPr id="9" name="Picture 8" descr="A close up of a map&#10;&#10;Description automatically generated">
            <a:extLst>
              <a:ext uri="{FF2B5EF4-FFF2-40B4-BE49-F238E27FC236}">
                <a16:creationId xmlns:a16="http://schemas.microsoft.com/office/drawing/2014/main" id="{945E07C6-54FE-4BB6-B62C-0920F99984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4338" y="1172405"/>
            <a:ext cx="1892787" cy="1467611"/>
          </a:xfrm>
          <a:prstGeom prst="rect">
            <a:avLst/>
          </a:prstGeom>
        </p:spPr>
      </p:pic>
      <p:sp>
        <p:nvSpPr>
          <p:cNvPr id="12" name="TextBox 11">
            <a:extLst>
              <a:ext uri="{FF2B5EF4-FFF2-40B4-BE49-F238E27FC236}">
                <a16:creationId xmlns:a16="http://schemas.microsoft.com/office/drawing/2014/main" id="{F7C5B315-98D5-4229-AA11-BB4C78B6CDCE}"/>
              </a:ext>
            </a:extLst>
          </p:cNvPr>
          <p:cNvSpPr txBox="1"/>
          <p:nvPr/>
        </p:nvSpPr>
        <p:spPr>
          <a:xfrm>
            <a:off x="1951830" y="2463545"/>
            <a:ext cx="1458906" cy="261610"/>
          </a:xfrm>
          <a:prstGeom prst="rect">
            <a:avLst/>
          </a:prstGeom>
          <a:solidFill>
            <a:schemeClr val="bg1"/>
          </a:solidFill>
        </p:spPr>
        <p:txBody>
          <a:bodyPr wrap="square" rtlCol="0">
            <a:spAutoFit/>
          </a:bodyPr>
          <a:lstStyle/>
          <a:p>
            <a:r>
              <a:rPr lang="en-GB" sz="1100" b="1" dirty="0"/>
              <a:t>Inhaling vs exhaling</a:t>
            </a:r>
          </a:p>
        </p:txBody>
      </p:sp>
      <p:sp>
        <p:nvSpPr>
          <p:cNvPr id="18" name="TextBox 17">
            <a:extLst>
              <a:ext uri="{FF2B5EF4-FFF2-40B4-BE49-F238E27FC236}">
                <a16:creationId xmlns:a16="http://schemas.microsoft.com/office/drawing/2014/main" id="{A79BCD60-3F5A-4F90-A959-ECFCBB0B5803}"/>
              </a:ext>
            </a:extLst>
          </p:cNvPr>
          <p:cNvSpPr txBox="1"/>
          <p:nvPr/>
        </p:nvSpPr>
        <p:spPr>
          <a:xfrm>
            <a:off x="55569" y="2477293"/>
            <a:ext cx="1896260" cy="246221"/>
          </a:xfrm>
          <a:prstGeom prst="rect">
            <a:avLst/>
          </a:prstGeom>
          <a:solidFill>
            <a:schemeClr val="bg1"/>
          </a:solidFill>
        </p:spPr>
        <p:txBody>
          <a:bodyPr wrap="square" rtlCol="0">
            <a:spAutoFit/>
          </a:bodyPr>
          <a:lstStyle/>
          <a:p>
            <a:r>
              <a:rPr lang="en-GB" sz="1000" b="1" dirty="0"/>
              <a:t>Parts of the breathing system</a:t>
            </a:r>
          </a:p>
        </p:txBody>
      </p:sp>
      <p:pic>
        <p:nvPicPr>
          <p:cNvPr id="14" name="Picture 13" descr="A screenshot of a cell phone&#10;&#10;Description automatically generated">
            <a:extLst>
              <a:ext uri="{FF2B5EF4-FFF2-40B4-BE49-F238E27FC236}">
                <a16:creationId xmlns:a16="http://schemas.microsoft.com/office/drawing/2014/main" id="{ED7536F7-E923-45D1-AFFA-9BEC4B9AB851}"/>
              </a:ext>
            </a:extLst>
          </p:cNvPr>
          <p:cNvPicPr>
            <a:picLocks noChangeAspect="1"/>
          </p:cNvPicPr>
          <p:nvPr/>
        </p:nvPicPr>
        <p:blipFill rotWithShape="1">
          <a:blip r:embed="rId4">
            <a:extLst>
              <a:ext uri="{28A0092B-C50C-407E-A947-70E740481C1C}">
                <a14:useLocalDpi xmlns:a14="http://schemas.microsoft.com/office/drawing/2010/main" val="0"/>
              </a:ext>
            </a:extLst>
          </a:blip>
          <a:srcRect b="8844"/>
          <a:stretch/>
        </p:blipFill>
        <p:spPr>
          <a:xfrm>
            <a:off x="-1" y="2696188"/>
            <a:ext cx="3476625" cy="2379340"/>
          </a:xfrm>
          <a:prstGeom prst="rect">
            <a:avLst/>
          </a:prstGeom>
        </p:spPr>
      </p:pic>
      <p:sp>
        <p:nvSpPr>
          <p:cNvPr id="26" name="TextBox 25">
            <a:extLst>
              <a:ext uri="{FF2B5EF4-FFF2-40B4-BE49-F238E27FC236}">
                <a16:creationId xmlns:a16="http://schemas.microsoft.com/office/drawing/2014/main" id="{90609888-8F76-4202-AB34-2EF404FA67AB}"/>
              </a:ext>
            </a:extLst>
          </p:cNvPr>
          <p:cNvSpPr txBox="1"/>
          <p:nvPr/>
        </p:nvSpPr>
        <p:spPr>
          <a:xfrm>
            <a:off x="161762" y="4962688"/>
            <a:ext cx="3292319" cy="3785652"/>
          </a:xfrm>
          <a:prstGeom prst="rect">
            <a:avLst/>
          </a:prstGeom>
          <a:noFill/>
        </p:spPr>
        <p:txBody>
          <a:bodyPr wrap="square" rtlCol="0">
            <a:spAutoFit/>
          </a:bodyPr>
          <a:lstStyle/>
          <a:p>
            <a:r>
              <a:rPr lang="en-GB" sz="1000" b="1" u="sng" dirty="0"/>
              <a:t>Cardiovascular Diseases and Coronary Heart Disease </a:t>
            </a:r>
          </a:p>
          <a:p>
            <a:r>
              <a:rPr lang="en-GB" sz="1000" b="1" dirty="0"/>
              <a:t>Cardiovascular diseases </a:t>
            </a:r>
            <a:r>
              <a:rPr lang="en-GB" sz="1000" dirty="0"/>
              <a:t>are diseases that affect blood vessels in the circulatory system</a:t>
            </a:r>
            <a:r>
              <a:rPr lang="en-GB" sz="1000" b="1" dirty="0"/>
              <a:t>. These can be:</a:t>
            </a:r>
          </a:p>
          <a:p>
            <a:pPr marL="228600" indent="-228600">
              <a:buFont typeface="+mj-lt"/>
              <a:buAutoNum type="arabicPeriod"/>
            </a:pPr>
            <a:r>
              <a:rPr lang="en-GB" sz="1000" b="1" dirty="0"/>
              <a:t>Build up of cholesterol in arteries</a:t>
            </a:r>
          </a:p>
          <a:p>
            <a:pPr marL="228600" indent="-228600">
              <a:buFont typeface="+mj-lt"/>
              <a:buAutoNum type="arabicPeriod"/>
            </a:pPr>
            <a:r>
              <a:rPr lang="en-GB" sz="1000" b="1" dirty="0"/>
              <a:t>Faulty valves</a:t>
            </a:r>
          </a:p>
          <a:p>
            <a:r>
              <a:rPr lang="en-GB" sz="1000" dirty="0"/>
              <a:t>Build up of</a:t>
            </a:r>
            <a:r>
              <a:rPr lang="en-GB" sz="1000" b="1" dirty="0"/>
              <a:t> cholesterol </a:t>
            </a:r>
            <a:r>
              <a:rPr lang="en-GB" sz="1000" dirty="0"/>
              <a:t>causes </a:t>
            </a:r>
            <a:r>
              <a:rPr lang="en-GB" sz="1000" b="1" dirty="0"/>
              <a:t>arteries to get blocked </a:t>
            </a:r>
            <a:r>
              <a:rPr lang="en-GB" sz="1000" dirty="0"/>
              <a:t>and the </a:t>
            </a:r>
            <a:r>
              <a:rPr lang="en-GB" sz="1000" b="1" dirty="0"/>
              <a:t>blood pressure to increase. </a:t>
            </a:r>
            <a:r>
              <a:rPr lang="en-GB" sz="1000" dirty="0"/>
              <a:t>This can lead to the artery tearing and </a:t>
            </a:r>
            <a:r>
              <a:rPr lang="en-GB" sz="1000" b="1" dirty="0"/>
              <a:t>blood clots </a:t>
            </a:r>
            <a:r>
              <a:rPr lang="en-GB" sz="1000" dirty="0"/>
              <a:t>forming. Blood clots can then travel to other parts f the body such as the brain and lead to </a:t>
            </a:r>
            <a:r>
              <a:rPr lang="en-GB" sz="1000" b="1" dirty="0"/>
              <a:t>strokes.</a:t>
            </a:r>
          </a:p>
          <a:p>
            <a:r>
              <a:rPr lang="en-GB" sz="1000" b="1" dirty="0"/>
              <a:t>Faulty valves </a:t>
            </a:r>
            <a:r>
              <a:rPr lang="en-GB" sz="1000" dirty="0"/>
              <a:t>can mean than </a:t>
            </a:r>
            <a:r>
              <a:rPr lang="en-GB" sz="1000" b="1" dirty="0"/>
              <a:t>back flow </a:t>
            </a:r>
            <a:r>
              <a:rPr lang="en-GB" sz="1000" dirty="0"/>
              <a:t>occurs in veins which would affect </a:t>
            </a:r>
            <a:r>
              <a:rPr lang="en-GB" sz="1000" b="1" dirty="0"/>
              <a:t>circulation</a:t>
            </a:r>
            <a:endParaRPr lang="en-GB" sz="1000" dirty="0"/>
          </a:p>
          <a:p>
            <a:r>
              <a:rPr lang="en-GB" sz="1000" b="1" u="sng" dirty="0"/>
              <a:t>Coronary Heart disease (CHD)</a:t>
            </a:r>
          </a:p>
          <a:p>
            <a:r>
              <a:rPr lang="en-GB" sz="1000" dirty="0"/>
              <a:t>CHD affects the </a:t>
            </a:r>
            <a:r>
              <a:rPr lang="en-GB" sz="1000" b="1" dirty="0"/>
              <a:t>coronary arteries </a:t>
            </a:r>
            <a:r>
              <a:rPr lang="en-GB" sz="1000" dirty="0"/>
              <a:t>that supply the heart with blood rich in </a:t>
            </a:r>
            <a:r>
              <a:rPr lang="en-GB" sz="1000" b="1" dirty="0"/>
              <a:t>oxygen and nutrients</a:t>
            </a:r>
            <a:r>
              <a:rPr lang="en-GB" sz="1000" dirty="0"/>
              <a:t>. If these arteries are blocked that section of the heart cannot get the nutrients and oxygen needed for </a:t>
            </a:r>
            <a:r>
              <a:rPr lang="en-GB" sz="1000" b="1" dirty="0"/>
              <a:t>respiration</a:t>
            </a:r>
            <a:r>
              <a:rPr lang="en-GB" sz="1000" dirty="0"/>
              <a:t> and s it will stop working. This is a </a:t>
            </a:r>
            <a:r>
              <a:rPr lang="en-GB" sz="1000" b="1" dirty="0"/>
              <a:t>heart attack</a:t>
            </a:r>
          </a:p>
          <a:p>
            <a:r>
              <a:rPr lang="en-GB" sz="1000" b="1" u="sng" dirty="0"/>
              <a:t>Risk factors</a:t>
            </a:r>
          </a:p>
          <a:p>
            <a:r>
              <a:rPr lang="en-GB" sz="1000" dirty="0"/>
              <a:t>Risk factors are things that increase the chances of you developing CVD/CHD. These include: </a:t>
            </a:r>
          </a:p>
          <a:p>
            <a:r>
              <a:rPr lang="en-GB" sz="1000" b="1" dirty="0"/>
              <a:t>Smoking, obesity, alcohol, High salt diet etc</a:t>
            </a:r>
          </a:p>
          <a:p>
            <a:r>
              <a:rPr lang="en-GB" sz="1000" b="1" dirty="0"/>
              <a:t>If the heart or valves are damaged sometimes a transplant is needed, Stents can also be used to unclog arteries</a:t>
            </a:r>
          </a:p>
        </p:txBody>
      </p:sp>
      <p:pic>
        <p:nvPicPr>
          <p:cNvPr id="21" name="Picture 20" descr="A close up of a flag&#10;&#10;Description automatically generated">
            <a:extLst>
              <a:ext uri="{FF2B5EF4-FFF2-40B4-BE49-F238E27FC236}">
                <a16:creationId xmlns:a16="http://schemas.microsoft.com/office/drawing/2014/main" id="{AACF2E2E-AFA8-4F50-8E0E-76749EC036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3811" y="8782883"/>
            <a:ext cx="1687109" cy="938455"/>
          </a:xfrm>
          <a:prstGeom prst="rect">
            <a:avLst/>
          </a:prstGeom>
        </p:spPr>
      </p:pic>
      <p:pic>
        <p:nvPicPr>
          <p:cNvPr id="24" name="Picture 23">
            <a:extLst>
              <a:ext uri="{FF2B5EF4-FFF2-40B4-BE49-F238E27FC236}">
                <a16:creationId xmlns:a16="http://schemas.microsoft.com/office/drawing/2014/main" id="{ACFEAFD7-6109-4792-86E7-C3909F3D6BE8}"/>
              </a:ext>
            </a:extLst>
          </p:cNvPr>
          <p:cNvPicPr>
            <a:picLocks noChangeAspect="1"/>
          </p:cNvPicPr>
          <p:nvPr/>
        </p:nvPicPr>
        <p:blipFill>
          <a:blip r:embed="rId6"/>
          <a:stretch>
            <a:fillRect/>
          </a:stretch>
        </p:blipFill>
        <p:spPr>
          <a:xfrm>
            <a:off x="3410736" y="6790333"/>
            <a:ext cx="3315390" cy="2992024"/>
          </a:xfrm>
          <a:prstGeom prst="rect">
            <a:avLst/>
          </a:prstGeom>
        </p:spPr>
      </p:pic>
      <p:pic>
        <p:nvPicPr>
          <p:cNvPr id="25" name="Picture 24">
            <a:extLst>
              <a:ext uri="{FF2B5EF4-FFF2-40B4-BE49-F238E27FC236}">
                <a16:creationId xmlns:a16="http://schemas.microsoft.com/office/drawing/2014/main" id="{B0F569F9-C5FB-41A2-848C-EDE3B7249386}"/>
              </a:ext>
            </a:extLst>
          </p:cNvPr>
          <p:cNvPicPr>
            <a:picLocks noChangeAspect="1"/>
          </p:cNvPicPr>
          <p:nvPr/>
        </p:nvPicPr>
        <p:blipFill>
          <a:blip r:embed="rId7"/>
          <a:stretch>
            <a:fillRect/>
          </a:stretch>
        </p:blipFill>
        <p:spPr>
          <a:xfrm>
            <a:off x="3973107" y="3159538"/>
            <a:ext cx="2723131" cy="2029040"/>
          </a:xfrm>
          <a:prstGeom prst="rect">
            <a:avLst/>
          </a:prstGeom>
        </p:spPr>
      </p:pic>
      <p:pic>
        <p:nvPicPr>
          <p:cNvPr id="30" name="Picture 29" descr="A picture containing food&#10;&#10;Description automatically generated">
            <a:extLst>
              <a:ext uri="{FF2B5EF4-FFF2-40B4-BE49-F238E27FC236}">
                <a16:creationId xmlns:a16="http://schemas.microsoft.com/office/drawing/2014/main" id="{6FE9DA7C-46AF-4639-8E04-64D680F566F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76624" y="5020328"/>
            <a:ext cx="3212859" cy="1775867"/>
          </a:xfrm>
          <a:prstGeom prst="rect">
            <a:avLst/>
          </a:prstGeom>
        </p:spPr>
      </p:pic>
      <p:pic>
        <p:nvPicPr>
          <p:cNvPr id="23" name="Picture 22">
            <a:extLst>
              <a:ext uri="{FF2B5EF4-FFF2-40B4-BE49-F238E27FC236}">
                <a16:creationId xmlns:a16="http://schemas.microsoft.com/office/drawing/2014/main" id="{19A507CE-1340-43E9-A573-54F8831E7962}"/>
              </a:ext>
            </a:extLst>
          </p:cNvPr>
          <p:cNvPicPr>
            <a:picLocks noChangeAspect="1"/>
          </p:cNvPicPr>
          <p:nvPr/>
        </p:nvPicPr>
        <p:blipFill rotWithShape="1">
          <a:blip r:embed="rId9"/>
          <a:srcRect b="34626"/>
          <a:stretch/>
        </p:blipFill>
        <p:spPr>
          <a:xfrm>
            <a:off x="2022794" y="8748339"/>
            <a:ext cx="2812412" cy="1084113"/>
          </a:xfrm>
          <a:prstGeom prst="rect">
            <a:avLst/>
          </a:prstGeom>
        </p:spPr>
      </p:pic>
      <p:sp>
        <p:nvSpPr>
          <p:cNvPr id="34" name="Rectangle 33">
            <a:extLst>
              <a:ext uri="{FF2B5EF4-FFF2-40B4-BE49-F238E27FC236}">
                <a16:creationId xmlns:a16="http://schemas.microsoft.com/office/drawing/2014/main" id="{55670785-7587-4CF6-8F84-F0D71B6BB548}"/>
              </a:ext>
            </a:extLst>
          </p:cNvPr>
          <p:cNvSpPr/>
          <p:nvPr/>
        </p:nvSpPr>
        <p:spPr>
          <a:xfrm>
            <a:off x="3730344" y="386595"/>
            <a:ext cx="2723131" cy="2446824"/>
          </a:xfrm>
          <a:prstGeom prst="rect">
            <a:avLst/>
          </a:prstGeom>
          <a:ln w="38100">
            <a:solidFill>
              <a:srgbClr val="FFFF00"/>
            </a:solidFill>
          </a:ln>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900" b="1" dirty="0"/>
              <a:t>Describe how each of the following increases gas exchange:</a:t>
            </a:r>
          </a:p>
          <a:p>
            <a:pPr marL="171450" indent="-171450">
              <a:buFont typeface="Arial" panose="020B0604020202020204" pitchFamily="34" charset="0"/>
              <a:buChar char="•"/>
            </a:pPr>
            <a:r>
              <a:rPr lang="en-GB" sz="900" dirty="0"/>
              <a:t>Good ventilation?</a:t>
            </a:r>
          </a:p>
          <a:p>
            <a:r>
              <a:rPr lang="en-GB" sz="900" b="1" dirty="0"/>
              <a:t>________________________________________________________________________________________</a:t>
            </a:r>
          </a:p>
          <a:p>
            <a:pPr marL="171450" indent="-171450">
              <a:buFont typeface="Arial" panose="020B0604020202020204" pitchFamily="34" charset="0"/>
              <a:buChar char="•"/>
            </a:pPr>
            <a:r>
              <a:rPr lang="en-GB" sz="900" dirty="0"/>
              <a:t>Good circulation?</a:t>
            </a:r>
          </a:p>
          <a:p>
            <a:r>
              <a:rPr lang="en-GB" sz="900" b="1" dirty="0"/>
              <a:t>________________________________________________________________________________________</a:t>
            </a:r>
          </a:p>
          <a:p>
            <a:pPr marL="171450" indent="-171450">
              <a:buFont typeface="Arial" panose="020B0604020202020204" pitchFamily="34" charset="0"/>
              <a:buChar char="•"/>
            </a:pPr>
            <a:r>
              <a:rPr lang="en-GB" sz="900" dirty="0"/>
              <a:t>A large surface area?</a:t>
            </a:r>
          </a:p>
          <a:p>
            <a:r>
              <a:rPr lang="en-GB" sz="900" b="1" dirty="0"/>
              <a:t>________________________________________________________________________________________</a:t>
            </a:r>
          </a:p>
          <a:p>
            <a:pPr marL="171450" indent="-171450">
              <a:buFont typeface="Arial" panose="020B0604020202020204" pitchFamily="34" charset="0"/>
              <a:buChar char="•"/>
            </a:pPr>
            <a:r>
              <a:rPr lang="en-GB" sz="900" dirty="0"/>
              <a:t>Moist surface?</a:t>
            </a:r>
          </a:p>
          <a:p>
            <a:r>
              <a:rPr lang="en-GB" sz="900" b="1" dirty="0"/>
              <a:t>_____________________________________________________________________________________</a:t>
            </a:r>
          </a:p>
          <a:p>
            <a:pPr marL="171450" indent="-171450">
              <a:buFont typeface="Arial" panose="020B0604020202020204" pitchFamily="34" charset="0"/>
              <a:buChar char="•"/>
            </a:pPr>
            <a:r>
              <a:rPr lang="en-GB" sz="900" dirty="0"/>
              <a:t>Short diffusion distance?</a:t>
            </a:r>
          </a:p>
          <a:p>
            <a:r>
              <a:rPr lang="en-GB" sz="900" b="1" dirty="0"/>
              <a:t>________________________________________________________________________________________</a:t>
            </a:r>
          </a:p>
        </p:txBody>
      </p:sp>
      <p:pic>
        <p:nvPicPr>
          <p:cNvPr id="32" name="Picture 31" descr="A picture containing drawing&#10;&#10;Description automatically generated">
            <a:extLst>
              <a:ext uri="{FF2B5EF4-FFF2-40B4-BE49-F238E27FC236}">
                <a16:creationId xmlns:a16="http://schemas.microsoft.com/office/drawing/2014/main" id="{23E3A074-4E61-4A8F-815D-F2883ECE983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99998" y="8608294"/>
            <a:ext cx="1467082" cy="1064353"/>
          </a:xfrm>
          <a:prstGeom prst="rect">
            <a:avLst/>
          </a:prstGeom>
        </p:spPr>
      </p:pic>
      <p:sp>
        <p:nvSpPr>
          <p:cNvPr id="33" name="TextBox 32">
            <a:extLst>
              <a:ext uri="{FF2B5EF4-FFF2-40B4-BE49-F238E27FC236}">
                <a16:creationId xmlns:a16="http://schemas.microsoft.com/office/drawing/2014/main" id="{141776E6-0CAE-4450-AB81-8EF36BD4BC7B}"/>
              </a:ext>
            </a:extLst>
          </p:cNvPr>
          <p:cNvSpPr txBox="1"/>
          <p:nvPr/>
        </p:nvSpPr>
        <p:spPr>
          <a:xfrm flipH="1">
            <a:off x="4967079" y="8566200"/>
            <a:ext cx="1890919" cy="1323439"/>
          </a:xfrm>
          <a:prstGeom prst="rect">
            <a:avLst/>
          </a:prstGeom>
          <a:solidFill>
            <a:schemeClr val="bg1"/>
          </a:solidFill>
        </p:spPr>
        <p:txBody>
          <a:bodyPr wrap="square" rtlCol="0">
            <a:spAutoFit/>
          </a:bodyPr>
          <a:lstStyle/>
          <a:p>
            <a:r>
              <a:rPr lang="en-GB" sz="1000" b="1" dirty="0"/>
              <a:t>Name parts C and D</a:t>
            </a:r>
          </a:p>
          <a:p>
            <a:endParaRPr lang="en-GB" sz="1000" b="1" dirty="0"/>
          </a:p>
          <a:p>
            <a:endParaRPr lang="en-GB" sz="1000" b="1" dirty="0"/>
          </a:p>
          <a:p>
            <a:r>
              <a:rPr lang="en-GB" sz="1000" b="1" dirty="0"/>
              <a:t>Using letter A and B explain what happens during gas exchange</a:t>
            </a:r>
          </a:p>
          <a:p>
            <a:endParaRPr lang="en-GB" sz="1000" b="1" dirty="0"/>
          </a:p>
          <a:p>
            <a:endParaRPr lang="en-GB" sz="1000" b="1" dirty="0"/>
          </a:p>
        </p:txBody>
      </p:sp>
    </p:spTree>
    <p:extLst>
      <p:ext uri="{BB962C8B-B14F-4D97-AF65-F5344CB8AC3E}">
        <p14:creationId xmlns:p14="http://schemas.microsoft.com/office/powerpoint/2010/main" val="269044287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E1ADD9299FF224E805FFC717DBF259B" ma:contentTypeVersion="10" ma:contentTypeDescription="Create a new document." ma:contentTypeScope="" ma:versionID="6baf2711013a4b6b8eef08019fb950b9">
  <xsd:schema xmlns:xsd="http://www.w3.org/2001/XMLSchema" xmlns:xs="http://www.w3.org/2001/XMLSchema" xmlns:p="http://schemas.microsoft.com/office/2006/metadata/properties" xmlns:ns2="0a78171b-79ba-49c9-a65d-fc675f22b952" xmlns:ns3="467167e7-d602-4563-97eb-8b3d33f833cc" targetNamespace="http://schemas.microsoft.com/office/2006/metadata/properties" ma:root="true" ma:fieldsID="b237f085ae12bfec21230da24ea3d901" ns2:_="" ns3:_="">
    <xsd:import namespace="0a78171b-79ba-49c9-a65d-fc675f22b952"/>
    <xsd:import namespace="467167e7-d602-4563-97eb-8b3d33f833cc"/>
    <xsd:element name="properties">
      <xsd:complexType>
        <xsd:sequence>
          <xsd:element name="documentManagement">
            <xsd:complexType>
              <xsd:all>
                <xsd:element ref="ns2:SharedWithUsers"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78171b-79ba-49c9-a65d-fc675f22b95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0" nillable="true" ma:displayName="Last Shared By User" ma:description="" ma:internalName="LastSharedByUser" ma:readOnly="true">
      <xsd:simpleType>
        <xsd:restriction base="dms:Note">
          <xsd:maxLength value="255"/>
        </xsd:restriction>
      </xsd:simpleType>
    </xsd:element>
    <xsd:element name="LastSharedByTime" ma:index="11"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467167e7-d602-4563-97eb-8b3d33f833cc" elementFormDefault="qualified">
    <xsd:import namespace="http://schemas.microsoft.com/office/2006/documentManagement/types"/>
    <xsd:import namespace="http://schemas.microsoft.com/office/infopath/2007/PartnerControls"/>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AutoTags" ma:index="15" nillable="true" ma:displayName="MediaServiceAutoTags" ma:description="" ma:internalName="MediaServiceAutoTags" ma:readOnly="true">
      <xsd:simpleType>
        <xsd:restriction base="dms:Text"/>
      </xsd:simpleType>
    </xsd:element>
    <xsd:element name="MediaServiceLocation" ma:index="16" nillable="true" ma:displayName="MediaServiceLocation" ma:description="" ma:internalName="MediaServiceLocation"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BE23B49-8C5C-4160-A529-DB75729D2B22}">
  <ds:schemaRefs>
    <ds:schemaRef ds:uri="http://schemas.microsoft.com/office/2006/metadata/properties"/>
    <ds:schemaRef ds:uri="http://www.w3.org/2000/xmlns/"/>
  </ds:schemaRefs>
</ds:datastoreItem>
</file>

<file path=customXml/itemProps2.xml><?xml version="1.0" encoding="utf-8"?>
<ds:datastoreItem xmlns:ds="http://schemas.openxmlformats.org/officeDocument/2006/customXml" ds:itemID="{D780403E-56B5-4634-8004-BBD021EBC11C}">
  <ds:schemaRefs>
    <ds:schemaRef ds:uri="http://schemas.microsoft.com/office/2006/metadata/contentType"/>
    <ds:schemaRef ds:uri="http://schemas.microsoft.com/office/2006/metadata/properties/metaAttributes"/>
    <ds:schemaRef ds:uri="http://www.w3.org/2000/xmlns/"/>
    <ds:schemaRef ds:uri="http://www.w3.org/2001/XMLSchema"/>
    <ds:schemaRef ds:uri="0a78171b-79ba-49c9-a65d-fc675f22b952"/>
    <ds:schemaRef ds:uri="467167e7-d602-4563-97eb-8b3d33f833cc"/>
  </ds:schemaRefs>
</ds:datastoreItem>
</file>

<file path=customXml/itemProps3.xml><?xml version="1.0" encoding="utf-8"?>
<ds:datastoreItem xmlns:ds="http://schemas.openxmlformats.org/officeDocument/2006/customXml" ds:itemID="{BF20DC53-0B39-411E-8BBA-EB9B389E869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4452</TotalTime>
  <Words>2867</Words>
  <Application>Microsoft Office PowerPoint</Application>
  <PresentationFormat>A4 Paper (210x297 mm)</PresentationFormat>
  <Paragraphs>349</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Edmunds (HAB)</dc:creator>
  <cp:lastModifiedBy>Peter EDMUNDS (HAB)</cp:lastModifiedBy>
  <cp:revision>177</cp:revision>
  <cp:lastPrinted>2019-11-02T21:01:11Z</cp:lastPrinted>
  <dcterms:created xsi:type="dcterms:W3CDTF">2018-03-06T21:04:47Z</dcterms:created>
  <dcterms:modified xsi:type="dcterms:W3CDTF">2019-11-02T22:05:21Z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0x010100CE1ADD9299FF224E805FFC717DBF259B</vt:lpwstr>
  </property>
</Properties>
</file>