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62" r:id="rId6"/>
    <p:sldId id="261" r:id="rId7"/>
    <p:sldId id="263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90" d="100"/>
          <a:sy n="90" d="100"/>
        </p:scale>
        <p:origin x="314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86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112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039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66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319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155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04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3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591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31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C92E1-EBC9-4C8D-AEA2-49D190546156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DCF70-6DC3-40DA-AE07-E23582F95D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43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://www.google.co.uk/url?sa=i&amp;rct=j&amp;q=&amp;esrc=s&amp;source=images&amp;cd=&amp;cad=rja&amp;uact=8&amp;ved=0ahUKEwjNi-CzwafNAhUnBsAKHQEsA_wQjRwIBw&amp;url=http://www.slideshare.net/jbishopgcms/gravity-4940766&amp;bvm=bv.124272578,d.ZGg&amp;psig=AFQjCNErSbaWPf4P0Aa5OSDMDODt_TOMbw&amp;ust=1465993454821588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Forces revision</a:t>
            </a:r>
          </a:p>
          <a:p>
            <a:pPr algn="ctr"/>
            <a:r>
              <a:rPr lang="en-GB" sz="1100" dirty="0"/>
              <a:t>Keywords: Contact, newton, scalar, vector, mass, weight, gravitational field strength, work done, spring constant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Scalars and vectors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7A92E-9FA9-472F-9AEA-FF9BB8DC5E4E}"/>
              </a:ext>
            </a:extLst>
          </p:cNvPr>
          <p:cNvSpPr/>
          <p:nvPr/>
        </p:nvSpPr>
        <p:spPr>
          <a:xfrm>
            <a:off x="0" y="1768067"/>
            <a:ext cx="342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Scalar</a:t>
            </a:r>
            <a:r>
              <a:rPr lang="en-GB" altLang="en-US" sz="1200" dirty="0">
                <a:latin typeface="Calibri" panose="020F0502020204030204" pitchFamily="34" charset="0"/>
              </a:rPr>
              <a:t> quantities have size (“magnitude”) only and no direction. An example of a scalar quantity is mass. </a:t>
            </a:r>
          </a:p>
          <a:p>
            <a:pPr>
              <a:spcBef>
                <a:spcPct val="50000"/>
              </a:spcBef>
            </a:pPr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Scalar</a:t>
            </a:r>
            <a:r>
              <a:rPr lang="en-GB" altLang="en-US" sz="1200" dirty="0">
                <a:latin typeface="Calibri" panose="020F0502020204030204" pitchFamily="34" charset="0"/>
              </a:rPr>
              <a:t> quantities can be added up normally </a:t>
            </a:r>
          </a:p>
          <a:p>
            <a:pPr>
              <a:spcBef>
                <a:spcPct val="50000"/>
              </a:spcBef>
            </a:pPr>
            <a:r>
              <a:rPr lang="en-GB" altLang="en-US" sz="1200" dirty="0">
                <a:solidFill>
                  <a:srgbClr val="FF0000"/>
                </a:solidFill>
                <a:latin typeface="Calibri" panose="020F0502020204030204" pitchFamily="34" charset="0"/>
              </a:rPr>
              <a:t>Example: 36 kg  + 14 Kg  =  50 kg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CDFA53-F35F-49EC-A80E-9212643E4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442" y="1450722"/>
            <a:ext cx="3579558" cy="14806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9E9D6A-19C3-48A3-9267-BF08E065CCD0}"/>
              </a:ext>
            </a:extLst>
          </p:cNvPr>
          <p:cNvSpPr/>
          <p:nvPr/>
        </p:nvSpPr>
        <p:spPr>
          <a:xfrm>
            <a:off x="3273647" y="2998359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Vectors</a:t>
            </a:r>
            <a:r>
              <a:rPr lang="en-GB" altLang="en-US" sz="1200" dirty="0">
                <a:latin typeface="Calibri" panose="020F0502020204030204" pitchFamily="34" charset="0"/>
              </a:rPr>
              <a:t>  have both size and direction. </a:t>
            </a:r>
            <a:r>
              <a:rPr lang="en-GB" sz="1200" dirty="0"/>
              <a:t>A vector quantity may be represented by an arrow. The length of the arrow represents the magnitude, and the direction of the arrow the direction of the vector quantity.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54ED3F-3503-4A97-9939-C85719F97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8359"/>
            <a:ext cx="3042444" cy="9329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339A75-F6BD-4CDB-8508-AB6E1FF49DA9}"/>
              </a:ext>
            </a:extLst>
          </p:cNvPr>
          <p:cNvSpPr txBox="1"/>
          <p:nvPr/>
        </p:nvSpPr>
        <p:spPr>
          <a:xfrm>
            <a:off x="155350" y="729330"/>
            <a:ext cx="298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200" dirty="0"/>
              <a:t>What is a force?</a:t>
            </a:r>
          </a:p>
          <a:p>
            <a:pPr marL="342900" indent="-342900">
              <a:buAutoNum type="arabicPeriod"/>
            </a:pPr>
            <a:r>
              <a:rPr lang="en-GB" sz="1200" dirty="0"/>
              <a:t>What are the units of a force?</a:t>
            </a:r>
          </a:p>
          <a:p>
            <a:pPr marL="342900" indent="-342900">
              <a:buAutoNum type="arabicPeriod"/>
            </a:pPr>
            <a:r>
              <a:rPr lang="en-GB" sz="1200" dirty="0"/>
              <a:t>What do we use to measure a force?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09A7D7-B2AD-4265-A4ED-2C5431BE0528}"/>
              </a:ext>
            </a:extLst>
          </p:cNvPr>
          <p:cNvSpPr txBox="1"/>
          <p:nvPr/>
        </p:nvSpPr>
        <p:spPr>
          <a:xfrm>
            <a:off x="3273647" y="568733"/>
            <a:ext cx="3338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GB" sz="1200" dirty="0"/>
              <a:t>What is a contact force? Give two examples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 startAt="5"/>
            </a:pPr>
            <a:r>
              <a:rPr lang="en-GB" sz="1200" dirty="0"/>
              <a:t>What is a non-contact force? Give two examples.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65A70D-E52F-41E1-9914-88D49E429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559" y="4367946"/>
            <a:ext cx="3658441" cy="29145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D9D92A-673D-44C5-8F57-26294B36A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4124278"/>
            <a:ext cx="3252961" cy="37008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87DF56-70CE-45E5-8503-CE616F882A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0599"/>
          <a:stretch/>
        </p:blipFill>
        <p:spPr>
          <a:xfrm>
            <a:off x="3408111" y="8240709"/>
            <a:ext cx="3320219" cy="13174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99E788-CE09-4A58-9439-4064EF02B3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9484"/>
          <a:stretch/>
        </p:blipFill>
        <p:spPr>
          <a:xfrm>
            <a:off x="73670" y="7892870"/>
            <a:ext cx="3303251" cy="201313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96C17-9E0F-43B1-BE2B-995EA05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"/>
    </mc:Choice>
    <mc:Fallback xmlns="">
      <p:transition spd="slow" advTm="90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Resultant forces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B76161-700F-45A0-A182-06D447B67159}"/>
              </a:ext>
            </a:extLst>
          </p:cNvPr>
          <p:cNvSpPr/>
          <p:nvPr/>
        </p:nvSpPr>
        <p:spPr>
          <a:xfrm>
            <a:off x="1" y="333781"/>
            <a:ext cx="489121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forces acting on any object can be shown using a </a:t>
            </a:r>
            <a:r>
              <a:rPr lang="en-GB" sz="1200" b="1" dirty="0">
                <a:solidFill>
                  <a:srgbClr val="286DA6"/>
                </a:solidFill>
              </a:rPr>
              <a:t>force diagram</a:t>
            </a:r>
            <a:r>
              <a:rPr lang="en-GB" sz="1200" dirty="0">
                <a:solidFill>
                  <a:srgbClr val="010066"/>
                </a:solidFill>
              </a:rPr>
              <a:t>. A force diagram uses labelled arrows to show all the forces acting on the object.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</a:t>
            </a:r>
            <a:r>
              <a:rPr lang="en-GB" sz="1200" b="1" dirty="0">
                <a:solidFill>
                  <a:srgbClr val="010066"/>
                </a:solidFill>
              </a:rPr>
              <a:t>direction</a:t>
            </a:r>
            <a:r>
              <a:rPr lang="en-GB" sz="1200" dirty="0">
                <a:solidFill>
                  <a:srgbClr val="010066"/>
                </a:solidFill>
              </a:rPr>
              <a:t> of each arrow shows the </a:t>
            </a:r>
            <a:r>
              <a:rPr lang="en-GB" sz="1200" b="1" dirty="0">
                <a:solidFill>
                  <a:srgbClr val="010066"/>
                </a:solidFill>
              </a:rPr>
              <a:t>direction</a:t>
            </a:r>
            <a:r>
              <a:rPr lang="en-GB" sz="1200" dirty="0">
                <a:solidFill>
                  <a:srgbClr val="010066"/>
                </a:solidFill>
              </a:rPr>
              <a:t> of each force.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</a:t>
            </a:r>
            <a:r>
              <a:rPr lang="en-GB" sz="1200" b="1" dirty="0">
                <a:solidFill>
                  <a:srgbClr val="010066"/>
                </a:solidFill>
              </a:rPr>
              <a:t>length</a:t>
            </a:r>
            <a:r>
              <a:rPr lang="en-GB" sz="1200" dirty="0">
                <a:solidFill>
                  <a:srgbClr val="010066"/>
                </a:solidFill>
              </a:rPr>
              <a:t> of each arrow is proportional to the </a:t>
            </a:r>
            <a:r>
              <a:rPr lang="en-GB" sz="1200" b="1" dirty="0">
                <a:solidFill>
                  <a:srgbClr val="010066"/>
                </a:solidFill>
              </a:rPr>
              <a:t>size</a:t>
            </a:r>
            <a:r>
              <a:rPr lang="en-GB" sz="1200" dirty="0">
                <a:solidFill>
                  <a:srgbClr val="010066"/>
                </a:solidFill>
              </a:rPr>
              <a:t> of the force.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GB" dirty="0">
              <a:solidFill>
                <a:srgbClr val="010066"/>
              </a:solidFill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GB" dirty="0">
              <a:solidFill>
                <a:srgbClr val="010066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F8D1B6-D43D-4C5E-8750-D8D6F14A7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212" y="488175"/>
            <a:ext cx="1966787" cy="2209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547ABD-6D31-4678-A09A-BDB0817121E8}"/>
              </a:ext>
            </a:extLst>
          </p:cNvPr>
          <p:cNvSpPr/>
          <p:nvPr/>
        </p:nvSpPr>
        <p:spPr>
          <a:xfrm>
            <a:off x="3429000" y="2697975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1200" dirty="0">
                <a:ea typeface="ＭＳ Ｐゴシック" charset="0"/>
              </a:rPr>
              <a:t>The motion of the object will depend on the </a:t>
            </a:r>
            <a:r>
              <a:rPr lang="en-GB" sz="1200" b="1" dirty="0">
                <a:solidFill>
                  <a:srgbClr val="286DA6"/>
                </a:solidFill>
                <a:ea typeface="ＭＳ Ｐゴシック" charset="0"/>
              </a:rPr>
              <a:t>resultant force</a:t>
            </a:r>
            <a:r>
              <a:rPr lang="en-GB" sz="1200" dirty="0">
                <a:ea typeface="ＭＳ Ｐゴシック" charset="0"/>
              </a:rPr>
              <a:t>. This is calculated by adding all the forces together, taking their direction into account. </a:t>
            </a:r>
            <a:r>
              <a:rPr lang="en-US" sz="1200" dirty="0"/>
              <a:t>When more than one force acts on an object, the forces COMBINE to form a </a:t>
            </a:r>
            <a:r>
              <a:rPr lang="en-US" sz="1200" b="1" dirty="0">
                <a:solidFill>
                  <a:srgbClr val="FF0000"/>
                </a:solidFill>
              </a:rPr>
              <a:t>RESULTANT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FORCE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794EA4-505B-44B8-9355-1B6BAD3EC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11" y="1323706"/>
            <a:ext cx="2473378" cy="10518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73E440-AA92-4A34-A7B8-48F0D87C9D6D}"/>
              </a:ext>
            </a:extLst>
          </p:cNvPr>
          <p:cNvSpPr/>
          <p:nvPr/>
        </p:nvSpPr>
        <p:spPr>
          <a:xfrm>
            <a:off x="308478" y="2402134"/>
            <a:ext cx="28120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Resultant force on the crate = 50 N – 30 N </a:t>
            </a:r>
            <a:r>
              <a:rPr lang="en-GB" sz="1200" dirty="0">
                <a:latin typeface="Arial" charset="0"/>
                <a:ea typeface="ＭＳ Ｐゴシック" charset="0"/>
              </a:rPr>
              <a:t>= </a:t>
            </a:r>
            <a:r>
              <a:rPr lang="en-GB" sz="1200" b="1" dirty="0">
                <a:solidFill>
                  <a:srgbClr val="286DA6"/>
                </a:solidFill>
                <a:latin typeface="Arial" charset="0"/>
                <a:ea typeface="ＭＳ Ｐゴシック" charset="0"/>
              </a:rPr>
              <a:t>20 N to the left</a:t>
            </a:r>
          </a:p>
          <a:p>
            <a:endParaRPr lang="en-GB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E05E10-043D-48C2-A2A0-93D6412BF5AE}"/>
              </a:ext>
            </a:extLst>
          </p:cNvPr>
          <p:cNvSpPr/>
          <p:nvPr/>
        </p:nvSpPr>
        <p:spPr>
          <a:xfrm>
            <a:off x="-20720" y="3287004"/>
            <a:ext cx="3429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If more than one force is on an object, you can simplify the diagram by drawing just the </a:t>
            </a:r>
            <a:r>
              <a:rPr lang="en-GB" sz="1200" b="1" dirty="0"/>
              <a:t>resultant force</a:t>
            </a:r>
            <a:r>
              <a:rPr lang="en-GB" sz="1200" dirty="0"/>
              <a:t>. </a:t>
            </a:r>
          </a:p>
          <a:p>
            <a:endParaRPr lang="en-GB" sz="1200" dirty="0"/>
          </a:p>
          <a:p>
            <a:r>
              <a:rPr lang="en-GB" sz="1200" dirty="0"/>
              <a:t>This is a single force that has the same effect as the other forces put together.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D0C0A3D-EBC5-4608-87B8-FFB8650DC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20" y="4820202"/>
            <a:ext cx="3565636" cy="40547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A5BB1D-5DF2-4DCB-A361-0692B4E81E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915" y="4350009"/>
            <a:ext cx="3313084" cy="471373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9C5299-E889-43E2-BBC9-B3EDE3D9C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9"/>
    </mc:Choice>
    <mc:Fallback xmlns="">
      <p:transition spd="slow" advTm="100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22C537-1E27-4EBB-A7C1-A114474D6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435" y="9123293"/>
            <a:ext cx="3107267" cy="5059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Mass, Weight and Gravity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FBEE75-F877-419B-AE05-A4B2FF9119C5}"/>
              </a:ext>
            </a:extLst>
          </p:cNvPr>
          <p:cNvSpPr/>
          <p:nvPr/>
        </p:nvSpPr>
        <p:spPr>
          <a:xfrm>
            <a:off x="0" y="351740"/>
            <a:ext cx="438150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All objects have a force that attracts them towards each other. This force is due to </a:t>
            </a:r>
            <a:r>
              <a:rPr lang="en-GB" sz="1200" b="1" dirty="0"/>
              <a:t>gravity.</a:t>
            </a:r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Even you attract other objects to you because of gravity, but you have too little mass for the force to be very strong. </a:t>
            </a:r>
          </a:p>
          <a:p>
            <a:endParaRPr lang="en-GB" sz="1200" dirty="0"/>
          </a:p>
          <a:p>
            <a:r>
              <a:rPr lang="en-GB" sz="1200" dirty="0"/>
              <a:t>The strength of gravity at the surface of a planet is determined by its mass. g is a measurement of the gravitational field strength</a:t>
            </a:r>
          </a:p>
          <a:p>
            <a:endParaRPr lang="en-GB" sz="1200" dirty="0"/>
          </a:p>
          <a:p>
            <a:r>
              <a:rPr lang="en-GB" sz="1200" dirty="0"/>
              <a:t>The gravitational field strength on the surface of the earth is </a:t>
            </a:r>
            <a:r>
              <a:rPr lang="en-GB" sz="1200" b="1" dirty="0"/>
              <a:t>9.8 N/kg.</a:t>
            </a:r>
          </a:p>
          <a:p>
            <a:endParaRPr lang="en-GB" sz="1200" b="1" dirty="0"/>
          </a:p>
          <a:p>
            <a:r>
              <a:rPr lang="en-GB" sz="1200" dirty="0"/>
              <a:t>The mass of an object is the amount of matter it contains. </a:t>
            </a:r>
          </a:p>
          <a:p>
            <a:endParaRPr lang="en-GB" sz="1200" dirty="0"/>
          </a:p>
          <a:p>
            <a:r>
              <a:rPr lang="en-GB" sz="1200" dirty="0"/>
              <a:t>The mass of an object stays the same wherever it is, but its weight can change depending on the gravitational field strength. </a:t>
            </a:r>
          </a:p>
          <a:p>
            <a:endParaRPr lang="en-GB" sz="1200" dirty="0"/>
          </a:p>
          <a:p>
            <a:pPr>
              <a:spcAft>
                <a:spcPts val="600"/>
              </a:spcAft>
            </a:pPr>
            <a:r>
              <a:rPr lang="en-GB" sz="1200" dirty="0"/>
              <a:t>Weight is the force caused by gravity. The weight of 	            an object can be calculated using the formula: </a:t>
            </a:r>
          </a:p>
          <a:p>
            <a:pPr>
              <a:spcAft>
                <a:spcPts val="600"/>
              </a:spcAft>
            </a:pPr>
            <a:r>
              <a:rPr lang="en-GB" sz="1200" b="1" dirty="0"/>
              <a:t>weight = mass  x  gravitational field strength.</a:t>
            </a:r>
          </a:p>
          <a:p>
            <a:pPr>
              <a:spcAft>
                <a:spcPts val="600"/>
              </a:spcAft>
            </a:pPr>
            <a:r>
              <a:rPr lang="en-GB" sz="1200" b="1" dirty="0"/>
              <a:t> </a:t>
            </a:r>
            <a:r>
              <a:rPr lang="en-GB" sz="1200" b="1" dirty="0">
                <a:solidFill>
                  <a:srgbClr val="C00000"/>
                </a:solidFill>
              </a:rPr>
              <a:t>[ W = m x g ] </a:t>
            </a:r>
          </a:p>
          <a:p>
            <a:endParaRPr lang="en-GB" dirty="0"/>
          </a:p>
          <a:p>
            <a:endParaRPr lang="en-GB" b="1" dirty="0"/>
          </a:p>
        </p:txBody>
      </p:sp>
      <p:pic>
        <p:nvPicPr>
          <p:cNvPr id="12" name="irc_mi" descr="http://image.slidesharecdn.com/gravity-100810205111-phpapp02/95/gravity-3-728.jpg?cb=1281473531">
            <a:hlinkClick r:id="rId3"/>
            <a:extLst>
              <a:ext uri="{FF2B5EF4-FFF2-40B4-BE49-F238E27FC236}">
                <a16:creationId xmlns:a16="http://schemas.microsoft.com/office/drawing/2014/main" id="{F10A80BB-0E31-4438-B8C2-6154BF72E396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17892" r="10981" b="6402"/>
          <a:stretch/>
        </p:blipFill>
        <p:spPr bwMode="auto">
          <a:xfrm>
            <a:off x="4322233" y="847051"/>
            <a:ext cx="2535766" cy="21844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1B3D36-9797-4DDF-AAFC-22F89A005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56" y="0"/>
            <a:ext cx="1942843" cy="81265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B76338-78E4-473F-B642-CB40281B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1A26A5-DD55-4C0B-9557-38ECC50A7B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5919"/>
          <a:stretch/>
        </p:blipFill>
        <p:spPr>
          <a:xfrm>
            <a:off x="59267" y="4377267"/>
            <a:ext cx="3859537" cy="16037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DD9206-983A-4E04-A521-5320126F4B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6147"/>
          <a:stretch/>
        </p:blipFill>
        <p:spPr>
          <a:xfrm>
            <a:off x="0" y="5981010"/>
            <a:ext cx="3859537" cy="2534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9465FF-6CBF-465A-8F2B-9525495EDE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67" y="8302257"/>
            <a:ext cx="3242733" cy="16037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C94EC7-39D7-465E-9246-BB0A42D2E6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/>
        </p:blipFill>
        <p:spPr>
          <a:xfrm>
            <a:off x="3382435" y="3394749"/>
            <a:ext cx="3328553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"/>
    </mc:Choice>
    <mc:Fallback xmlns="">
      <p:transition spd="slow" advTm="89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Work done and elasticity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E86A37-C29A-4F1A-829A-A4CCA2A9D614}"/>
              </a:ext>
            </a:extLst>
          </p:cNvPr>
          <p:cNvSpPr/>
          <p:nvPr/>
        </p:nvSpPr>
        <p:spPr>
          <a:xfrm>
            <a:off x="50800" y="317344"/>
            <a:ext cx="63034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200" b="1" dirty="0">
                <a:ea typeface="ＭＳ Ｐゴシック" charset="0"/>
              </a:rPr>
              <a:t>work done  =  energy transferred</a:t>
            </a:r>
          </a:p>
          <a:p>
            <a:pPr eaLnBrk="0" hangingPunct="0">
              <a:defRPr/>
            </a:pPr>
            <a:endParaRPr lang="en-US" sz="1200" b="1" dirty="0">
              <a:ea typeface="ＭＳ Ｐゴシック" charset="0"/>
            </a:endParaRPr>
          </a:p>
          <a:p>
            <a:pPr eaLnBrk="0" hangingPunct="0">
              <a:defRPr/>
            </a:pPr>
            <a:r>
              <a:rPr lang="en-GB" altLang="en-US" sz="1200" dirty="0"/>
              <a:t>This means the units for work are the same as the units for energy – </a:t>
            </a:r>
            <a:r>
              <a:rPr lang="en-GB" altLang="en-US" sz="1200" b="1" dirty="0"/>
              <a:t>joules</a:t>
            </a:r>
            <a:r>
              <a:rPr lang="en-GB" altLang="en-US" sz="1200" dirty="0"/>
              <a:t>.</a:t>
            </a:r>
          </a:p>
          <a:p>
            <a:pPr eaLnBrk="0" hangingPunct="0">
              <a:defRPr/>
            </a:pPr>
            <a:endParaRPr lang="en-GB" altLang="en-US" sz="1200" dirty="0"/>
          </a:p>
          <a:p>
            <a:pPr eaLnBrk="0" hangingPunct="0">
              <a:defRPr/>
            </a:pPr>
            <a:r>
              <a:rPr lang="en-GB" sz="1200" b="1" dirty="0">
                <a:ea typeface="ＭＳ Ｐゴシック" charset="0"/>
              </a:rPr>
              <a:t>work done  =  force  x  distance moved (W = F x s)</a:t>
            </a:r>
          </a:p>
          <a:p>
            <a:pPr eaLnBrk="0" hangingPunct="0">
              <a:defRPr/>
            </a:pPr>
            <a:endParaRPr lang="en-GB" sz="1200" b="1" dirty="0">
              <a:ea typeface="ＭＳ Ｐゴシック" charset="0"/>
            </a:endParaRPr>
          </a:p>
          <a:p>
            <a:pPr eaLnBrk="0" hangingPunct="0">
              <a:defRPr/>
            </a:pPr>
            <a:r>
              <a:rPr lang="en-GB" sz="1200" dirty="0">
                <a:ea typeface="ＭＳ Ｐゴシック" charset="0"/>
              </a:rPr>
              <a:t>Force is measured in </a:t>
            </a:r>
            <a:r>
              <a:rPr lang="en-GB" sz="1200" b="1" dirty="0">
                <a:ea typeface="ＭＳ Ｐゴシック" charset="0"/>
              </a:rPr>
              <a:t>newtons </a:t>
            </a:r>
            <a:r>
              <a:rPr lang="en-GB" sz="1200" dirty="0">
                <a:ea typeface="ＭＳ Ｐゴシック" charset="0"/>
              </a:rPr>
              <a:t>(</a:t>
            </a:r>
            <a:r>
              <a:rPr lang="en-GB" sz="1200" b="1" dirty="0">
                <a:ea typeface="ＭＳ Ｐゴシック" charset="0"/>
              </a:rPr>
              <a:t>N</a:t>
            </a:r>
            <a:r>
              <a:rPr lang="en-GB" sz="1200" dirty="0">
                <a:ea typeface="ＭＳ Ｐゴシック" charset="0"/>
              </a:rPr>
              <a:t>).</a:t>
            </a:r>
          </a:p>
          <a:p>
            <a:pPr eaLnBrk="0" hangingPunct="0">
              <a:defRPr/>
            </a:pPr>
            <a:r>
              <a:rPr lang="en-GB" sz="1200" dirty="0"/>
              <a:t>Distance moved is measured in </a:t>
            </a:r>
            <a:r>
              <a:rPr lang="en-GB" sz="1200" b="1" dirty="0"/>
              <a:t>metres </a:t>
            </a:r>
            <a:r>
              <a:rPr lang="en-GB" sz="1200" dirty="0"/>
              <a:t>(</a:t>
            </a:r>
            <a:r>
              <a:rPr lang="en-GB" sz="1200" b="1" dirty="0"/>
              <a:t>m</a:t>
            </a:r>
            <a:r>
              <a:rPr lang="en-GB" sz="1200" dirty="0"/>
              <a:t>).</a:t>
            </a:r>
          </a:p>
          <a:p>
            <a:pPr algn="ctr" eaLnBrk="0" hangingPunct="0">
              <a:defRPr/>
            </a:pPr>
            <a:endParaRPr lang="en-GB" altLang="en-US" dirty="0">
              <a:solidFill>
                <a:srgbClr val="000066"/>
              </a:solidFill>
            </a:endParaRPr>
          </a:p>
          <a:p>
            <a:pPr algn="ctr" eaLnBrk="0" hangingPunct="0">
              <a:defRPr/>
            </a:pPr>
            <a:endParaRPr lang="en-US" b="1" dirty="0">
              <a:latin typeface="Arial" charset="0"/>
              <a:ea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180D60-95D7-499A-A24D-EA956B4DEDBD}"/>
              </a:ext>
            </a:extLst>
          </p:cNvPr>
          <p:cNvSpPr/>
          <p:nvPr/>
        </p:nvSpPr>
        <p:spPr>
          <a:xfrm>
            <a:off x="50799" y="1904559"/>
            <a:ext cx="290829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dirty="0"/>
              <a:t>Hooke’s law says that the amount a spring stretches is proportional to the amount of force applied to it. </a:t>
            </a:r>
          </a:p>
          <a:p>
            <a:pPr>
              <a:buNone/>
            </a:pPr>
            <a:endParaRPr lang="en-GB" sz="1200" dirty="0"/>
          </a:p>
          <a:p>
            <a:pPr>
              <a:buNone/>
            </a:pPr>
            <a:r>
              <a:rPr lang="en-GB" sz="1200" b="1" dirty="0"/>
              <a:t>F = k</a:t>
            </a:r>
            <a:r>
              <a:rPr lang="el-GR" sz="1200" b="1" dirty="0">
                <a:latin typeface="Times New Roman"/>
                <a:cs typeface="Times New Roman"/>
              </a:rPr>
              <a:t> ×</a:t>
            </a:r>
            <a:r>
              <a:rPr lang="en-GB" sz="1200" b="1" dirty="0">
                <a:latin typeface="Times New Roman"/>
                <a:cs typeface="Times New Roman"/>
              </a:rPr>
              <a:t> e</a:t>
            </a:r>
            <a:r>
              <a:rPr lang="en-GB" sz="1200" b="1" dirty="0"/>
              <a:t> </a:t>
            </a:r>
          </a:p>
          <a:p>
            <a:pPr>
              <a:buNone/>
            </a:pPr>
            <a:r>
              <a:rPr lang="en-GB" sz="1200" dirty="0"/>
              <a:t>Where: </a:t>
            </a:r>
          </a:p>
          <a:p>
            <a:r>
              <a:rPr lang="en-GB" sz="1200" dirty="0"/>
              <a:t>F is the applied force (in newtons, N), </a:t>
            </a:r>
          </a:p>
          <a:p>
            <a:r>
              <a:rPr lang="en-GB" sz="1200" dirty="0"/>
              <a:t>e is the extension (in metres, m) and </a:t>
            </a:r>
          </a:p>
          <a:p>
            <a:r>
              <a:rPr lang="en-GB" sz="1200" dirty="0"/>
              <a:t>k is the spring constant (in N/m).</a:t>
            </a:r>
          </a:p>
          <a:p>
            <a:endParaRPr lang="en-GB" sz="1200" dirty="0"/>
          </a:p>
          <a:p>
            <a:r>
              <a:rPr lang="en-GB" sz="1200" dirty="0"/>
              <a:t>The spring constant measures how difficult it is to compress or stretch a spring. </a:t>
            </a:r>
          </a:p>
          <a:p>
            <a:r>
              <a:rPr lang="en-GB" sz="1200" dirty="0"/>
              <a:t>The larger the spring constant the more difficult is to compress or stretch. </a:t>
            </a:r>
          </a:p>
          <a:p>
            <a:endParaRPr lang="en-GB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63E703E-13FF-4B23-8A3D-0C9725467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3682" y="1469339"/>
            <a:ext cx="3634316" cy="154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31C724EE-9647-4822-A9AA-1E5B11CF31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7"/>
          <a:stretch/>
        </p:blipFill>
        <p:spPr>
          <a:xfrm>
            <a:off x="3012940" y="3017649"/>
            <a:ext cx="1401246" cy="9374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B020C6-BFC8-407F-92A2-2DF4CD83C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879" y="2920930"/>
            <a:ext cx="688199" cy="10341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3D86A1-D685-42F8-B4DF-E0FF81B1399C}"/>
              </a:ext>
            </a:extLst>
          </p:cNvPr>
          <p:cNvSpPr/>
          <p:nvPr/>
        </p:nvSpPr>
        <p:spPr>
          <a:xfrm>
            <a:off x="2959097" y="4143198"/>
            <a:ext cx="3848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b="1" dirty="0"/>
              <a:t>E</a:t>
            </a:r>
            <a:r>
              <a:rPr lang="en-GB" sz="1200" b="1" baseline="-25000" dirty="0"/>
              <a:t>e</a:t>
            </a:r>
            <a:r>
              <a:rPr lang="en-GB" sz="1200" b="1" dirty="0"/>
              <a:t> = ½ x k x e</a:t>
            </a:r>
            <a:r>
              <a:rPr lang="en-GB" sz="1200" b="1" baseline="30000" dirty="0"/>
              <a:t>2</a:t>
            </a:r>
            <a:endParaRPr lang="en-GB" sz="1200" dirty="0"/>
          </a:p>
          <a:p>
            <a:r>
              <a:rPr lang="en-GB" sz="1200" dirty="0"/>
              <a:t>EPE (J) = 0.5 × spring constant (N/m) × extension</a:t>
            </a:r>
            <a:r>
              <a:rPr lang="en-GB" sz="1200" baseline="30000" dirty="0"/>
              <a:t>2</a:t>
            </a:r>
            <a:r>
              <a:rPr lang="en-GB" sz="1200" dirty="0"/>
              <a:t> (m)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81A925-858E-47D0-80F1-3D179DEDF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04863"/>
            <a:ext cx="3675753" cy="5186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5D9000-AF03-4521-9457-BB07A2257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559" y="4670671"/>
            <a:ext cx="3179441" cy="443536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066E9-8600-429C-A690-90922C819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3"/>
    </mc:Choice>
    <mc:Fallback xmlns="">
      <p:transition spd="slow" advTm="933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1" ma:contentTypeDescription="Create a new document." ma:contentTypeScope="" ma:versionID="a2ce6181f07f1b4f5e41e49a6fc4ecf2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0a3e23548a5bbf3639d18448a4b7abfc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0366C6-F875-4014-9BF8-04DCD70935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04CD19-2846-4728-88F4-A93A830F5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64AA64-2DCA-479C-A8BD-E9AAD82C289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651</Words>
  <Application>Microsoft Office PowerPoint</Application>
  <PresentationFormat>A4 Paper (210x297 mm)</PresentationFormat>
  <Paragraphs>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</dc:creator>
  <cp:lastModifiedBy>Peter</cp:lastModifiedBy>
  <cp:revision>1</cp:revision>
  <dcterms:created xsi:type="dcterms:W3CDTF">2020-01-16T10:50:41Z</dcterms:created>
  <dcterms:modified xsi:type="dcterms:W3CDTF">2020-01-16T10:53:58Z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