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67" r:id="rId6"/>
    <p:sldId id="268" r:id="rId7"/>
    <p:sldId id="269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1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0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21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8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14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01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89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75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07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741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52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1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5A74-C06E-405A-9464-A604F44A80A7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303D3-6F5B-4923-A0F8-9DE6EB2A5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68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and motion revision</a:t>
            </a:r>
          </a:p>
          <a:p>
            <a:pPr algn="ctr"/>
            <a:r>
              <a:rPr lang="en-GB" sz="1100" dirty="0"/>
              <a:t>Keywords: Speed, velocity, acceleration, Newton, thinking distance, braking distance, stopping distance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Speed, velocity, acceleration and momentum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3BBC4-516A-4ED0-98BB-EEF8AF6A45DB}"/>
              </a:ext>
            </a:extLst>
          </p:cNvPr>
          <p:cNvSpPr/>
          <p:nvPr/>
        </p:nvSpPr>
        <p:spPr>
          <a:xfrm>
            <a:off x="95370" y="1813679"/>
            <a:ext cx="315453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Speed is a </a:t>
            </a:r>
            <a:r>
              <a:rPr lang="en-GB" sz="1200" b="1" dirty="0">
                <a:solidFill>
                  <a:srgbClr val="C00000"/>
                </a:solidFill>
              </a:rPr>
              <a:t>scalar</a:t>
            </a:r>
            <a:r>
              <a:rPr lang="en-GB" sz="1200" dirty="0"/>
              <a:t>, while velocity is a </a:t>
            </a:r>
            <a:r>
              <a:rPr lang="en-GB" sz="1200" b="1" dirty="0">
                <a:solidFill>
                  <a:srgbClr val="C00000"/>
                </a:solidFill>
              </a:rPr>
              <a:t>vector</a:t>
            </a:r>
            <a:r>
              <a:rPr lang="en-GB" sz="1200" dirty="0"/>
              <a:t>. They both can be calculated using the equation </a:t>
            </a:r>
            <a:r>
              <a:rPr lang="en-GB" sz="1200" b="1" dirty="0">
                <a:solidFill>
                  <a:srgbClr val="C00000"/>
                </a:solidFill>
              </a:rPr>
              <a:t>v = s ÷ t</a:t>
            </a:r>
          </a:p>
          <a:p>
            <a:endParaRPr lang="en-GB" sz="1200" b="1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dirty="0"/>
              <a:t> is the velocity or speed (in m/s)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s</a:t>
            </a:r>
            <a:r>
              <a:rPr lang="en-GB" sz="1200" dirty="0"/>
              <a:t> is the distance (in m)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t</a:t>
            </a:r>
            <a:r>
              <a:rPr lang="en-GB" sz="1200" dirty="0"/>
              <a:t> is the time (is s)</a:t>
            </a:r>
          </a:p>
          <a:p>
            <a:endParaRPr lang="en-GB" sz="1200" dirty="0"/>
          </a:p>
          <a:p>
            <a:r>
              <a:rPr lang="en-GB" sz="1200" dirty="0"/>
              <a:t>The average person </a:t>
            </a:r>
            <a:r>
              <a:rPr lang="en-GB" sz="1200" b="1" dirty="0">
                <a:solidFill>
                  <a:srgbClr val="C00000"/>
                </a:solidFill>
              </a:rPr>
              <a:t>walks</a:t>
            </a:r>
            <a:r>
              <a:rPr lang="en-GB" sz="1200" dirty="0"/>
              <a:t> at a speed of 1.5 m/s, </a:t>
            </a:r>
            <a:r>
              <a:rPr lang="en-GB" sz="1200" b="1" dirty="0">
                <a:solidFill>
                  <a:srgbClr val="C00000"/>
                </a:solidFill>
              </a:rPr>
              <a:t>runs</a:t>
            </a:r>
            <a:r>
              <a:rPr lang="en-GB" sz="1200" dirty="0"/>
              <a:t> at a speed of 3 m/s and </a:t>
            </a:r>
            <a:r>
              <a:rPr lang="en-GB" sz="1200" b="1" dirty="0">
                <a:solidFill>
                  <a:srgbClr val="C00000"/>
                </a:solidFill>
              </a:rPr>
              <a:t>cycles</a:t>
            </a:r>
            <a:r>
              <a:rPr lang="en-GB" sz="1200" dirty="0"/>
              <a:t> at a speed of 6 m/s. The speed of </a:t>
            </a:r>
            <a:r>
              <a:rPr lang="en-GB" sz="1200" b="1" dirty="0">
                <a:solidFill>
                  <a:srgbClr val="C00000"/>
                </a:solidFill>
              </a:rPr>
              <a:t>sound</a:t>
            </a:r>
            <a:r>
              <a:rPr lang="en-GB" sz="1200" dirty="0"/>
              <a:t> in air is 330 m/s. </a:t>
            </a:r>
          </a:p>
          <a:p>
            <a:endParaRPr lang="en-GB" altLang="en-US" sz="1200" baseline="30000" dirty="0"/>
          </a:p>
          <a:p>
            <a:r>
              <a:rPr lang="en-GB" sz="1200" dirty="0"/>
              <a:t>Momentum = mass × velocity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p = m × v</a:t>
            </a:r>
            <a:endParaRPr lang="en-GB" sz="1200" dirty="0"/>
          </a:p>
          <a:p>
            <a:r>
              <a:rPr lang="en-GB" sz="1200" dirty="0"/>
              <a:t>Where p is momentum in kg m/s</a:t>
            </a:r>
          </a:p>
          <a:p>
            <a:r>
              <a:rPr lang="en-GB" sz="1200" dirty="0"/>
              <a:t>             m is mass in kg</a:t>
            </a:r>
          </a:p>
          <a:p>
            <a:r>
              <a:rPr lang="en-GB" sz="1200" dirty="0"/>
              <a:t>             v is velocity in m/s</a:t>
            </a:r>
          </a:p>
          <a:p>
            <a:endParaRPr lang="en-GB" sz="1200" dirty="0"/>
          </a:p>
          <a:p>
            <a:r>
              <a:rPr lang="en-GB" sz="1200" dirty="0"/>
              <a:t>Momentum is always </a:t>
            </a:r>
            <a:r>
              <a:rPr lang="en-GB" sz="1200" b="1" dirty="0"/>
              <a:t>conserved</a:t>
            </a:r>
            <a:r>
              <a:rPr lang="en-GB" sz="1200" dirty="0"/>
              <a:t>. This means if two objects collide then the momentum before is equal to the momentum after.</a:t>
            </a:r>
          </a:p>
          <a:p>
            <a:endParaRPr lang="en-GB" altLang="en-US" sz="1200" dirty="0"/>
          </a:p>
          <a:p>
            <a:endParaRPr lang="en-GB" altLang="en-US" dirty="0">
              <a:latin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7F805A-0ADD-42E1-9F2D-63D6B987BAAF}"/>
              </a:ext>
            </a:extLst>
          </p:cNvPr>
          <p:cNvSpPr/>
          <p:nvPr/>
        </p:nvSpPr>
        <p:spPr>
          <a:xfrm>
            <a:off x="3514179" y="1521574"/>
            <a:ext cx="3429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altLang="en-US" sz="1200" dirty="0"/>
              <a:t>Acceleration is a vector and is the rate of change of velocity.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= Change in velocity ÷ Time taken 	(</a:t>
            </a:r>
            <a:r>
              <a:rPr lang="en-GB" altLang="en-US" sz="1200" b="1" dirty="0">
                <a:solidFill>
                  <a:srgbClr val="FF0000"/>
                </a:solidFill>
              </a:rPr>
              <a:t>a = </a:t>
            </a:r>
            <a:r>
              <a:rPr lang="el-GR" altLang="en-US" sz="1200" b="1" dirty="0">
                <a:solidFill>
                  <a:srgbClr val="FF0000"/>
                </a:solidFill>
              </a:rPr>
              <a:t>Δ</a:t>
            </a:r>
            <a:r>
              <a:rPr lang="en-GB" altLang="en-US" sz="1200" b="1" dirty="0">
                <a:solidFill>
                  <a:srgbClr val="FF0000"/>
                </a:solidFill>
              </a:rPr>
              <a:t>v ÷ t</a:t>
            </a:r>
            <a:r>
              <a:rPr lang="en-GB" altLang="en-US" sz="1200" dirty="0"/>
              <a:t>)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has units of m/s</a:t>
            </a:r>
            <a:r>
              <a:rPr lang="en-GB" altLang="en-US" sz="1200" baseline="30000" dirty="0"/>
              <a:t>2</a:t>
            </a:r>
          </a:p>
          <a:p>
            <a:endParaRPr lang="en-GB" altLang="en-US" sz="1200" baseline="30000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- u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= 2 × a × s</a:t>
            </a:r>
          </a:p>
          <a:p>
            <a:r>
              <a:rPr lang="en-GB" sz="1200" dirty="0"/>
              <a:t>where v = final velocity (in m/s)</a:t>
            </a:r>
          </a:p>
          <a:p>
            <a:r>
              <a:rPr lang="en-GB" sz="1200" dirty="0"/>
              <a:t>            u = initial velocity (in m/s)</a:t>
            </a:r>
          </a:p>
          <a:p>
            <a:r>
              <a:rPr lang="en-GB" sz="1200" dirty="0"/>
              <a:t>            a = acceleration (in m/s</a:t>
            </a:r>
            <a:r>
              <a:rPr lang="en-GB" sz="1200" baseline="30000" dirty="0"/>
              <a:t>2</a:t>
            </a:r>
            <a:r>
              <a:rPr lang="en-GB" sz="1200" dirty="0"/>
              <a:t>)</a:t>
            </a:r>
          </a:p>
          <a:p>
            <a:r>
              <a:rPr lang="en-GB" sz="1200" dirty="0"/>
              <a:t>            s = distance (in m)</a:t>
            </a:r>
          </a:p>
          <a:p>
            <a:endParaRPr lang="en-GB" altLang="en-US" sz="1200" baseline="30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999D14-2A57-4538-98C1-5ADCB409AC26}"/>
              </a:ext>
            </a:extLst>
          </p:cNvPr>
          <p:cNvSpPr txBox="1"/>
          <p:nvPr/>
        </p:nvSpPr>
        <p:spPr>
          <a:xfrm>
            <a:off x="95370" y="754117"/>
            <a:ext cx="668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200" dirty="0"/>
              <a:t>Usain Bolt’s 100m world record is run in a time of 9.58s. Calculate his average speed during the race. </a:t>
            </a:r>
          </a:p>
          <a:p>
            <a:pPr marL="228600" indent="-228600">
              <a:buAutoNum type="arabicPeriod"/>
            </a:pPr>
            <a:endParaRPr lang="en-GB" sz="1200" dirty="0"/>
          </a:p>
          <a:p>
            <a:pPr marL="228600" indent="-228600">
              <a:buAutoNum type="arabicPeriod"/>
            </a:pPr>
            <a:r>
              <a:rPr lang="en-GB" sz="1200" dirty="0"/>
              <a:t>Calculate his average kinetic energy during </a:t>
            </a:r>
            <a:r>
              <a:rPr lang="en-GB" sz="1200"/>
              <a:t>this race (his mass is 94 kg).  </a:t>
            </a:r>
            <a:endParaRPr lang="en-GB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8783EF-CDBE-4E20-8F01-5178131D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87F64-ED86-4FEE-B238-8CB41C51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938" y="4301382"/>
            <a:ext cx="3645059" cy="5334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B2A61E-E436-4ABB-B8EC-873C70D2A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0" y="5881592"/>
            <a:ext cx="3057588" cy="389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"/>
    </mc:Choice>
    <mc:Fallback xmlns="">
      <p:transition spd="slow" advTm="87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Distance-time and velocity-time graphs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CFA315-9B76-4F2C-AB6A-CF916E768147}"/>
              </a:ext>
            </a:extLst>
          </p:cNvPr>
          <p:cNvSpPr/>
          <p:nvPr/>
        </p:nvSpPr>
        <p:spPr>
          <a:xfrm>
            <a:off x="0" y="369903"/>
            <a:ext cx="3429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distance-time</a:t>
            </a:r>
            <a:r>
              <a:rPr lang="en-GB" altLang="en-US" sz="1200" dirty="0"/>
              <a:t> graph can be used to see when an object is </a:t>
            </a:r>
            <a:r>
              <a:rPr lang="en-GB" altLang="en-US" sz="1200" b="1" dirty="0"/>
              <a:t>stationary</a:t>
            </a:r>
            <a:r>
              <a:rPr lang="en-GB" altLang="en-US" sz="1200" dirty="0"/>
              <a:t> or travelling at a </a:t>
            </a:r>
            <a:r>
              <a:rPr lang="en-GB" altLang="en-US" sz="1200" b="1" dirty="0"/>
              <a:t>constant speed</a:t>
            </a:r>
            <a:r>
              <a:rPr lang="en-GB" altLang="en-US" sz="1200" dirty="0"/>
              <a:t>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steeper the </a:t>
            </a:r>
            <a:r>
              <a:rPr lang="en-GB" altLang="en-US" sz="1200" b="1" dirty="0"/>
              <a:t>slope</a:t>
            </a:r>
            <a:r>
              <a:rPr lang="en-GB" altLang="en-US" sz="1200" dirty="0"/>
              <a:t>, the faster the speed.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</a:t>
            </a:r>
            <a:r>
              <a:rPr lang="en-GB" altLang="en-US" sz="1200" b="1" dirty="0"/>
              <a:t>speed</a:t>
            </a:r>
            <a:r>
              <a:rPr lang="en-GB" altLang="en-US" sz="1200" dirty="0"/>
              <a:t> of the car can be calculated by looking at the </a:t>
            </a:r>
            <a:r>
              <a:rPr lang="en-GB" altLang="en-US" sz="1200" b="1" dirty="0"/>
              <a:t>gradient</a:t>
            </a:r>
            <a:r>
              <a:rPr lang="en-GB" altLang="en-US" sz="1200" dirty="0"/>
              <a:t> of the distance-time graph. (i.e. change in y divided by change in x)</a:t>
            </a:r>
          </a:p>
          <a:p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F04B1-3B67-4C91-BB26-DE2BBC97C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722" y="1"/>
            <a:ext cx="3320277" cy="28019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2C10A-9D59-44E2-ABD9-7D2F3F46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0" y="2208507"/>
            <a:ext cx="3164461" cy="260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BCE37-892F-41BC-9E35-E62C75AB7CB1}"/>
              </a:ext>
            </a:extLst>
          </p:cNvPr>
          <p:cNvSpPr/>
          <p:nvPr/>
        </p:nvSpPr>
        <p:spPr>
          <a:xfrm>
            <a:off x="3347461" y="2837522"/>
            <a:ext cx="3429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velocity-time </a:t>
            </a:r>
            <a:r>
              <a:rPr lang="en-GB" altLang="en-US" sz="1200" dirty="0"/>
              <a:t>graph shows how the velocity of an object changes.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Up 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Acceleration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Horizontal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>
                <a:solidFill>
                  <a:schemeClr val="hlink"/>
                </a:solidFill>
              </a:rPr>
              <a:t>Constant speed</a:t>
            </a:r>
            <a:endParaRPr lang="en-GB" altLang="en-US" sz="12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Down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Deceleration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Gradient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chemeClr val="hlink"/>
                </a:solidFill>
              </a:rPr>
              <a:t>acceleration</a:t>
            </a:r>
            <a:r>
              <a:rPr lang="en-GB" altLang="en-US" sz="1200" dirty="0"/>
              <a:t> of the 			object.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rgbClr val="003399"/>
                </a:solidFill>
              </a:rPr>
              <a:t>Area under </a:t>
            </a:r>
            <a:r>
              <a:rPr lang="en-GB" altLang="en-US" sz="1200" b="1" dirty="0">
                <a:solidFill>
                  <a:srgbClr val="003399"/>
                </a:solidFill>
              </a:rPr>
              <a:t>graph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rgbClr val="FF0000"/>
                </a:solidFill>
              </a:rPr>
              <a:t>distance</a:t>
            </a:r>
            <a:r>
              <a:rPr lang="en-GB" altLang="en-US" sz="1200" dirty="0"/>
              <a:t> travelled 				by the object. </a:t>
            </a:r>
          </a:p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CE38A-EC91-4AAC-91D5-03743A05B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E2A7EA-5CFC-43B0-93B7-90FCFB79B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0" y="4851472"/>
            <a:ext cx="3482109" cy="5054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A0EF7-DBFC-40E1-89C0-2DEE414B5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462" y="5185636"/>
            <a:ext cx="3510538" cy="419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"/>
    </mc:Choice>
    <mc:Fallback xmlns="">
      <p:transition spd="slow" advTm="89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Newton’s laws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563D45-C3D2-4B4B-8615-1271A163826F}"/>
              </a:ext>
            </a:extLst>
          </p:cNvPr>
          <p:cNvSpPr/>
          <p:nvPr/>
        </p:nvSpPr>
        <p:spPr>
          <a:xfrm>
            <a:off x="0" y="317345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b="1" dirty="0"/>
              <a:t>Newton’s First Law:</a:t>
            </a:r>
          </a:p>
          <a:p>
            <a:r>
              <a:rPr lang="en-GB" sz="1200" dirty="0"/>
              <a:t>If the resultant force acting on an object is zero and: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stationary, the object remains stationary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moving, the object continues to move at the same speed and in the same direction. So the object continues to move at the same velocity.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r>
              <a:rPr lang="en-GB" sz="1200" dirty="0"/>
              <a:t>So, when a vehicle travels at a steady speed the resistive forces balance the driving force.</a:t>
            </a:r>
          </a:p>
          <a:p>
            <a:endParaRPr lang="en-GB" sz="1200" dirty="0"/>
          </a:p>
          <a:p>
            <a:r>
              <a:rPr lang="en-GB" sz="1200" dirty="0"/>
              <a:t>So, the velocity (speed and/or direction) of an object will only change if a resultant force is acting on the object.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10866-5071-4583-B01A-5901750BF9C7}"/>
              </a:ext>
            </a:extLst>
          </p:cNvPr>
          <p:cNvSpPr/>
          <p:nvPr/>
        </p:nvSpPr>
        <p:spPr>
          <a:xfrm>
            <a:off x="3709289" y="317345"/>
            <a:ext cx="31487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Newton’s Second Law:</a:t>
            </a:r>
          </a:p>
          <a:p>
            <a:r>
              <a:rPr lang="en-GB" sz="1200" dirty="0"/>
              <a:t>The acceleration of an object is proportional to the resultant force acting on the object, and inversely proportional to the mass of the</a:t>
            </a:r>
          </a:p>
          <a:p>
            <a:r>
              <a:rPr lang="en-GB" sz="1200" dirty="0"/>
              <a:t>object.</a:t>
            </a:r>
          </a:p>
          <a:p>
            <a:endParaRPr lang="en-GB" sz="1200" dirty="0"/>
          </a:p>
          <a:p>
            <a:r>
              <a:rPr lang="en-GB" altLang="en-US" sz="1200" dirty="0"/>
              <a:t>Force = mass x acceleration</a:t>
            </a:r>
          </a:p>
          <a:p>
            <a:r>
              <a:rPr lang="en-GB" altLang="en-US" sz="1200" b="1" dirty="0">
                <a:solidFill>
                  <a:srgbClr val="0000FF"/>
                </a:solidFill>
              </a:rPr>
              <a:t>F = m × a</a:t>
            </a:r>
          </a:p>
          <a:p>
            <a:endParaRPr lang="en-GB" altLang="en-US" sz="1200" b="1" dirty="0"/>
          </a:p>
          <a:p>
            <a:r>
              <a:rPr lang="en-GB" sz="1200" b="1" dirty="0"/>
              <a:t>Newton’s Third Law:</a:t>
            </a:r>
          </a:p>
          <a:p>
            <a:r>
              <a:rPr lang="en-GB" sz="1200" dirty="0"/>
              <a:t>Whenever two objects interact, the forces they exert on each other are</a:t>
            </a:r>
          </a:p>
          <a:p>
            <a:r>
              <a:rPr lang="en-GB" sz="1200" dirty="0"/>
              <a:t>equal and opposite.</a:t>
            </a:r>
            <a:endParaRPr lang="en-GB" altLang="en-US" sz="1200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FD135-25C1-471D-8400-0DB2AD8F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71" y="3497012"/>
            <a:ext cx="3618876" cy="3160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0EFF3-E9C2-4283-8EE0-E10D9732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79944"/>
            <a:ext cx="3557708" cy="241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2B2D05-3E02-4683-919B-9F75BCD1A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805" y="2850775"/>
            <a:ext cx="3250195" cy="3660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57A9E9-FFE3-4B61-837B-B7E6D0C6E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610" y="6511420"/>
            <a:ext cx="3071390" cy="26381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9DACD-CD31-4B16-A754-D569CAE8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"/>
    </mc:Choice>
    <mc:Fallback xmlns="">
      <p:transition spd="slow" advTm="85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Forces and braking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54A26-57F9-4927-ABCF-9B9BEE1ADF25}"/>
              </a:ext>
            </a:extLst>
          </p:cNvPr>
          <p:cNvSpPr/>
          <p:nvPr/>
        </p:nvSpPr>
        <p:spPr>
          <a:xfrm>
            <a:off x="0" y="317344"/>
            <a:ext cx="3429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The </a:t>
            </a:r>
            <a:r>
              <a:rPr lang="en-GB" sz="1200" b="1" dirty="0"/>
              <a:t>stopping distance </a:t>
            </a:r>
            <a:r>
              <a:rPr lang="en-GB" sz="1200" dirty="0"/>
              <a:t>of a car is the minimum distance that a car can safely stop in. It is made up of the </a:t>
            </a:r>
            <a:r>
              <a:rPr lang="en-GB" sz="1200" b="1" dirty="0"/>
              <a:t>thinking distance </a:t>
            </a:r>
            <a:r>
              <a:rPr lang="en-GB" sz="1200" dirty="0"/>
              <a:t>and the </a:t>
            </a:r>
            <a:r>
              <a:rPr lang="en-GB" sz="1200" b="1" dirty="0"/>
              <a:t>braking distance.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Stopping distance = thinking distance + braking distance</a:t>
            </a:r>
          </a:p>
          <a:p>
            <a:endParaRPr lang="en-GB" sz="1200" dirty="0"/>
          </a:p>
          <a:p>
            <a:r>
              <a:rPr lang="en-GB" sz="1200" b="1" dirty="0"/>
              <a:t>The thinking distance is the distance travelled by the vehicle in the time it takes for the driver to react</a:t>
            </a:r>
          </a:p>
          <a:p>
            <a:endParaRPr lang="en-GB" sz="1200" dirty="0"/>
          </a:p>
          <a:p>
            <a:r>
              <a:rPr lang="en-GB" sz="1200" b="1" dirty="0"/>
              <a:t>The breaking distance is the distance travelled by the vehicle during the time the braking force acts</a:t>
            </a:r>
          </a:p>
          <a:p>
            <a:endParaRPr lang="en-GB" sz="1200" b="1" dirty="0"/>
          </a:p>
          <a:p>
            <a:r>
              <a:rPr lang="en-GB" sz="1200" dirty="0"/>
              <a:t>Reaction times vary from person to person. Typical values range from 0.2s to 0.9s.</a:t>
            </a:r>
            <a:endParaRPr lang="en-GB" sz="1200" b="1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230D0-AD00-4987-841E-A615B8AC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97" y="1"/>
            <a:ext cx="3317700" cy="1648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A7917F-B7ED-45AE-830F-D4F08016760E}"/>
              </a:ext>
            </a:extLst>
          </p:cNvPr>
          <p:cNvSpPr/>
          <p:nvPr/>
        </p:nvSpPr>
        <p:spPr>
          <a:xfrm>
            <a:off x="24743" y="3545959"/>
            <a:ext cx="3537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force is applied to the brakes of a vehicle, work done by the </a:t>
            </a:r>
            <a:r>
              <a:rPr lang="en-GB" sz="1200" b="1" dirty="0"/>
              <a:t>friction force </a:t>
            </a:r>
            <a:r>
              <a:rPr lang="en-GB" sz="1200" dirty="0"/>
              <a:t>between the brakes and the wheel reduces the kinetic energy of the vehicle and the temperature of the brakes increases.</a:t>
            </a:r>
          </a:p>
          <a:p>
            <a:endParaRPr lang="en-GB" sz="1200" dirty="0"/>
          </a:p>
          <a:p>
            <a:r>
              <a:rPr lang="en-GB" sz="1200" dirty="0"/>
              <a:t>The greater the speed of a vehicle the greater the braking force needed to stop the vehicle in a certain distance.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B5A5E-E778-4338-9207-AB479533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96" y="1873753"/>
            <a:ext cx="3344301" cy="1648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D5FF62-FF22-4CD3-A0ED-D8E372F1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" y="5307603"/>
            <a:ext cx="3681204" cy="4405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002275-0ABE-4060-A550-361639338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743" y="3601436"/>
            <a:ext cx="3404254" cy="32029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0AD421-B55A-48F5-9DF5-0369BB043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292" y="6859880"/>
            <a:ext cx="3241650" cy="270674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D0463F-E657-4099-97C3-099F7A70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0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"/>
    </mc:Choice>
    <mc:Fallback xmlns="">
      <p:transition spd="slow" advTm="65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1" ma:contentTypeDescription="Create a new document." ma:contentTypeScope="" ma:versionID="a2ce6181f07f1b4f5e41e49a6fc4ecf2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0a3e23548a5bbf3639d18448a4b7abfc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5D368B-8046-4826-BF1C-77B8971738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42D395-24FF-4AA2-8E2F-E299089A18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B475A8-7D68-426E-937F-340B58815E1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755</Words>
  <Application>Microsoft Office PowerPoint</Application>
  <PresentationFormat>A4 Paper (210x297 mm)</PresentationFormat>
  <Paragraphs>92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</cp:lastModifiedBy>
  <cp:revision>1</cp:revision>
  <dcterms:created xsi:type="dcterms:W3CDTF">2020-01-16T10:54:35Z</dcterms:created>
  <dcterms:modified xsi:type="dcterms:W3CDTF">2020-01-16T10:55:14Z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