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6" r:id="rId5"/>
    <p:sldId id="277" r:id="rId6"/>
    <p:sldId id="278" r:id="rId7"/>
    <p:sldId id="279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1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75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99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16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45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03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478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6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656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59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83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9CD4F-1EC7-4281-B4F4-F97CC419DB20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43E9F-1312-4CCB-AEE3-8E74A58091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50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942D01-F132-40A7-8CA3-5A55DAFD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6"/>
          <a:stretch/>
        </p:blipFill>
        <p:spPr>
          <a:xfrm>
            <a:off x="108996" y="4399897"/>
            <a:ext cx="3924524" cy="523898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Magnetism revision</a:t>
            </a:r>
          </a:p>
          <a:p>
            <a:pPr algn="ctr"/>
            <a:r>
              <a:rPr lang="en-GB" sz="1100" dirty="0"/>
              <a:t>Keywords: Non-contact, permanent, induced, poles, field, attract, repel, compass, electromagnet, solenoid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100" dirty="0"/>
              <a:t>What are the units of a force?</a:t>
            </a:r>
          </a:p>
          <a:p>
            <a:pPr marL="228600" indent="-228600">
              <a:buAutoNum type="arabicPeriod"/>
            </a:pPr>
            <a:r>
              <a:rPr lang="en-GB" sz="1100" dirty="0"/>
              <a:t>What do we use to measure a force?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3332767" y="765987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3. What is a contact force?</a:t>
            </a:r>
          </a:p>
          <a:p>
            <a:r>
              <a:rPr lang="en-GB" sz="1100" dirty="0"/>
              <a:t>4. What is a non-contact force?</a:t>
            </a:r>
          </a:p>
          <a:p>
            <a:r>
              <a:rPr lang="en-GB" sz="1100" dirty="0"/>
              <a:t>5. Is force a scalar or a vector? 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43067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Bar magnets have a north and a south pole. </a:t>
            </a:r>
            <a:r>
              <a:rPr lang="en-GB" sz="1400" b="1" i="1" dirty="0">
                <a:solidFill>
                  <a:srgbClr val="C00000"/>
                </a:solidFill>
              </a:rPr>
              <a:t>Like poles repel, unlike poles attract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Magnets can also attract (but not repel) certain metals </a:t>
            </a:r>
            <a:r>
              <a:rPr lang="en-GB" sz="1400" b="1" i="1" dirty="0"/>
              <a:t>(</a:t>
            </a:r>
            <a:r>
              <a:rPr lang="en-GB" sz="1400" b="1" i="1" dirty="0">
                <a:solidFill>
                  <a:srgbClr val="C00000"/>
                </a:solidFill>
              </a:rPr>
              <a:t>iron, cobalt, nickel and steel</a:t>
            </a:r>
            <a:r>
              <a:rPr lang="en-GB" sz="1400" dirty="0"/>
              <a:t> but no others). </a:t>
            </a: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BA4870-7B40-4F47-9C7E-EF9EEEA7D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775" y="1376187"/>
            <a:ext cx="2551222" cy="1920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9C10CB-AD2D-493E-8210-B5650CFDA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779" y="3171758"/>
            <a:ext cx="3443701" cy="19208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9A91F7-0DA8-4C99-96C3-14CE945416A1}"/>
              </a:ext>
            </a:extLst>
          </p:cNvPr>
          <p:cNvSpPr/>
          <p:nvPr/>
        </p:nvSpPr>
        <p:spPr>
          <a:xfrm>
            <a:off x="0" y="2729691"/>
            <a:ext cx="3429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1400" dirty="0"/>
          </a:p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C00000"/>
                </a:solidFill>
              </a:rPr>
              <a:t>permanent magnet </a:t>
            </a:r>
            <a:r>
              <a:rPr lang="en-GB" sz="1400" dirty="0"/>
              <a:t>produces its own magnetic field. </a:t>
            </a:r>
          </a:p>
          <a:p>
            <a:endParaRPr lang="en-GB" sz="1400" dirty="0"/>
          </a:p>
          <a:p>
            <a:r>
              <a:rPr lang="en-GB" sz="1400" dirty="0"/>
              <a:t>An </a:t>
            </a:r>
            <a:r>
              <a:rPr lang="en-GB" sz="1400" b="1" dirty="0">
                <a:solidFill>
                  <a:srgbClr val="C00000"/>
                </a:solidFill>
              </a:rPr>
              <a:t>induced magnet </a:t>
            </a:r>
            <a:r>
              <a:rPr lang="en-GB" sz="1400" dirty="0"/>
              <a:t>is a material that becomes a magnet when it is placed in a magnetic field.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E21827-1085-48B3-9398-766166462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294" y="5162330"/>
            <a:ext cx="3076710" cy="4693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F9523-9FC0-41EB-A55A-50A58780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0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"/>
    </mc:Choice>
    <mc:Fallback xmlns="">
      <p:transition spd="slow" advTm="87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Magnetic Fields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F9291B-3F78-432C-BD2C-E452C4FD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850" y="-1"/>
            <a:ext cx="3792150" cy="18158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AE0F27-C615-4FC9-AB64-00A4135248EB}"/>
              </a:ext>
            </a:extLst>
          </p:cNvPr>
          <p:cNvSpPr/>
          <p:nvPr/>
        </p:nvSpPr>
        <p:spPr>
          <a:xfrm>
            <a:off x="-1" y="317345"/>
            <a:ext cx="3170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region around a magnet where a force acts on another magnet or on a magnetic material (iron, steel, cobalt and nickel) is called the </a:t>
            </a:r>
            <a:r>
              <a:rPr lang="en-GB" sz="1400" b="1" dirty="0">
                <a:solidFill>
                  <a:srgbClr val="FF0000"/>
                </a:solidFill>
              </a:rPr>
              <a:t>magnetic field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The magnetic field flows from the </a:t>
            </a:r>
            <a:r>
              <a:rPr lang="en-GB" sz="1400" b="1" dirty="0">
                <a:solidFill>
                  <a:srgbClr val="FF0000"/>
                </a:solidFill>
              </a:rPr>
              <a:t>North Pole to the South Pole</a:t>
            </a:r>
            <a:r>
              <a:rPr lang="en-GB" sz="1400" dirty="0"/>
              <a:t>. It is strongest neat the poles.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7C04F-869C-4CAE-820F-BD0DDEEEE131}"/>
              </a:ext>
            </a:extLst>
          </p:cNvPr>
          <p:cNvSpPr/>
          <p:nvPr/>
        </p:nvSpPr>
        <p:spPr>
          <a:xfrm>
            <a:off x="3065850" y="1925935"/>
            <a:ext cx="39318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compass</a:t>
            </a:r>
            <a:r>
              <a:rPr lang="en-GB" sz="1400" dirty="0"/>
              <a:t> contains a small bar magnet. It always points towards the south pole of a magnet. </a:t>
            </a:r>
          </a:p>
          <a:p>
            <a:endParaRPr lang="en-GB" sz="1400" dirty="0"/>
          </a:p>
          <a:p>
            <a:r>
              <a:rPr lang="en-GB" sz="1400" dirty="0"/>
              <a:t>The Earth has a </a:t>
            </a:r>
            <a:r>
              <a:rPr lang="en-GB" sz="1400" b="1" dirty="0">
                <a:solidFill>
                  <a:srgbClr val="FF0000"/>
                </a:solidFill>
              </a:rPr>
              <a:t>magnetic field </a:t>
            </a:r>
            <a:r>
              <a:rPr lang="en-GB" sz="1400" dirty="0"/>
              <a:t>caused by molten (liquid) iron in the Earth’s outer core. The Earth is like a big bar magnet.</a:t>
            </a:r>
          </a:p>
          <a:p>
            <a:endParaRPr lang="en-GB" sz="1400" dirty="0"/>
          </a:p>
          <a:p>
            <a:r>
              <a:rPr lang="en-GB" sz="1400" dirty="0"/>
              <a:t>The north pole of the Earth is actually magnetic south. </a:t>
            </a:r>
            <a:r>
              <a:rPr lang="en-GB" sz="1400" b="1" dirty="0">
                <a:solidFill>
                  <a:srgbClr val="FF0000"/>
                </a:solidFill>
              </a:rPr>
              <a:t>Compasses point north. </a:t>
            </a:r>
          </a:p>
          <a:p>
            <a:endParaRPr lang="en-GB" dirty="0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9E9A42B9-B10D-4C1D-A906-49A4F1BE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8" y="2327960"/>
            <a:ext cx="2789594" cy="1210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7BAEBF-F5BE-4D2C-AE27-83E495E8A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030" y="4011366"/>
            <a:ext cx="3275970" cy="3662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DFD8CA-EA3D-4FE4-96D7-3B6296952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76040"/>
            <a:ext cx="3429000" cy="45002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057A-8038-4A5C-88EE-4375EBFC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5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"/>
    </mc:Choice>
    <mc:Fallback xmlns="">
      <p:transition spd="slow" advTm="89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Electromagnetism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4CCF14-C3E7-4D70-864B-8AB15970C268}"/>
              </a:ext>
            </a:extLst>
          </p:cNvPr>
          <p:cNvSpPr/>
          <p:nvPr/>
        </p:nvSpPr>
        <p:spPr>
          <a:xfrm>
            <a:off x="0" y="385002"/>
            <a:ext cx="3429000" cy="18004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400" dirty="0">
                <a:sym typeface="Wingdings" panose="05000000000000000000" pitchFamily="2" charset="2"/>
              </a:rPr>
              <a:t>Any current flowing through a wire creates a magnetic field. This is called an electro-magnet. </a:t>
            </a:r>
            <a:r>
              <a:rPr lang="en-GB" sz="1400" dirty="0"/>
              <a:t>Grip the wire with your right hand; thumb gives direction of the current. </a:t>
            </a:r>
          </a:p>
          <a:p>
            <a:r>
              <a:rPr lang="en-GB" sz="1400" dirty="0"/>
              <a:t>Your fingers curled around the wire will point in the direction of the magnetic field. </a:t>
            </a:r>
          </a:p>
          <a:p>
            <a:pPr>
              <a:spcBef>
                <a:spcPct val="50000"/>
              </a:spcBef>
            </a:pPr>
            <a:endParaRPr lang="en-GB" altLang="en-US" dirty="0">
              <a:solidFill>
                <a:srgbClr val="010066"/>
              </a:solidFill>
              <a:sym typeface="Wingdings" panose="05000000000000000000" pitchFamily="2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96BB0-394A-437E-A682-3781722A13B1}"/>
              </a:ext>
            </a:extLst>
          </p:cNvPr>
          <p:cNvSpPr/>
          <p:nvPr/>
        </p:nvSpPr>
        <p:spPr>
          <a:xfrm>
            <a:off x="139699" y="3275360"/>
            <a:ext cx="3429000" cy="14927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dirty="0">
                <a:sym typeface="Wingdings" panose="05000000000000000000" pitchFamily="2" charset="2"/>
              </a:rPr>
              <a:t>To increase strength of electromagnet: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Wind the wire so it has 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more loops</a:t>
            </a:r>
            <a:r>
              <a:rPr lang="en-GB" altLang="en-US" sz="1400" dirty="0">
                <a:sym typeface="Wingdings" panose="05000000000000000000" pitchFamily="2" charset="2"/>
              </a:rPr>
              <a:t>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Increase the current </a:t>
            </a:r>
            <a:r>
              <a:rPr lang="en-GB" altLang="en-US" sz="1400" dirty="0">
                <a:sym typeface="Wingdings" panose="05000000000000000000" pitchFamily="2" charset="2"/>
              </a:rPr>
              <a:t>in the wire.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Add an “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iron core</a:t>
            </a:r>
            <a:r>
              <a:rPr lang="en-GB" altLang="en-US" sz="1400" dirty="0">
                <a:sym typeface="Wingdings" panose="05000000000000000000" pitchFamily="2" charset="2"/>
              </a:rPr>
              <a:t>” to the centre of the loops of wire.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51884B-0551-4064-AF47-D66F61169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612" y="0"/>
            <a:ext cx="2933388" cy="18004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F111F0-7CE9-426C-B737-12A290F34509}"/>
              </a:ext>
            </a:extLst>
          </p:cNvPr>
          <p:cNvSpPr/>
          <p:nvPr/>
        </p:nvSpPr>
        <p:spPr>
          <a:xfrm>
            <a:off x="3429000" y="1890242"/>
            <a:ext cx="3429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solenoid</a:t>
            </a:r>
            <a:r>
              <a:rPr lang="en-GB" sz="1400" dirty="0"/>
              <a:t> creates a field like a bar magnet.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field is strongest inside the solenoid.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 can also use the </a:t>
            </a:r>
            <a:r>
              <a:rPr lang="en-GB" sz="1400" b="1" dirty="0">
                <a:solidFill>
                  <a:srgbClr val="FF0000"/>
                </a:solidFill>
              </a:rPr>
              <a:t>right hand grip rule </a:t>
            </a:r>
            <a:r>
              <a:rPr lang="en-GB" sz="1400" dirty="0"/>
              <a:t>for a solenoid. 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DB449FF0-A7EE-41C2-89EF-8D777F6E4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t="36632" r="4179" b="35345"/>
          <a:stretch>
            <a:fillRect/>
          </a:stretch>
        </p:blipFill>
        <p:spPr bwMode="auto">
          <a:xfrm flipV="1">
            <a:off x="3568699" y="4368567"/>
            <a:ext cx="3065553" cy="43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 descr="A close up of a logo&#10;&#10;Description generated with high confidence">
            <a:extLst>
              <a:ext uri="{FF2B5EF4-FFF2-40B4-BE49-F238E27FC236}">
                <a16:creationId xmlns:a16="http://schemas.microsoft.com/office/drawing/2014/main" id="{692C26C1-15E1-4BF3-B1AE-95912C92A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739264"/>
            <a:ext cx="2795561" cy="15074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DCA85B1-5211-4A8D-8A53-8053AA04D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82" y="2986857"/>
            <a:ext cx="2358585" cy="1351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9B69BA-36FA-475F-A991-7B124FC14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99" y="4768076"/>
            <a:ext cx="3163567" cy="5086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F435D2-9D1D-47F9-9AA3-B91034AB0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9759" y="4837870"/>
            <a:ext cx="2987481" cy="50681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91BEB-33E0-44D6-8EDA-BDFE3C66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4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"/>
    </mc:Choice>
    <mc:Fallback xmlns="">
      <p:transition spd="slow" advTm="93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Fleming’s left hand rule &amp; force on a current carrying wire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DDCBA0-AF13-415D-A8CC-9358573F8311}"/>
              </a:ext>
            </a:extLst>
          </p:cNvPr>
          <p:cNvSpPr/>
          <p:nvPr/>
        </p:nvSpPr>
        <p:spPr>
          <a:xfrm>
            <a:off x="-3" y="317344"/>
            <a:ext cx="315453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conductor carrying a current is placed in a magnetic field the magnet producing the field and the conductor exert a force on each other. This is called the </a:t>
            </a:r>
            <a:r>
              <a:rPr lang="en-GB" sz="1200" b="1" dirty="0">
                <a:solidFill>
                  <a:srgbClr val="FF0000"/>
                </a:solidFill>
              </a:rPr>
              <a:t>motor effect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b="1" dirty="0">
                <a:solidFill>
                  <a:srgbClr val="FF0000"/>
                </a:solidFill>
              </a:rPr>
              <a:t>Fleming’s left hand rule</a:t>
            </a:r>
            <a:r>
              <a:rPr lang="en-GB" sz="1200" dirty="0"/>
              <a:t> can help us identify which direction the force/field/current will be in. </a:t>
            </a:r>
          </a:p>
          <a:p>
            <a:endParaRPr lang="en-GB" sz="1200" dirty="0"/>
          </a:p>
          <a:p>
            <a:r>
              <a:rPr lang="en-GB" sz="1200" dirty="0"/>
              <a:t>The force on a current carrying wire can be calculated using </a:t>
            </a:r>
            <a:r>
              <a:rPr lang="en-GB" sz="1200" b="1" dirty="0">
                <a:solidFill>
                  <a:srgbClr val="FF0000"/>
                </a:solidFill>
              </a:rPr>
              <a:t>F = B × I × l</a:t>
            </a:r>
          </a:p>
          <a:p>
            <a:endParaRPr lang="en-GB" sz="1200" dirty="0"/>
          </a:p>
          <a:p>
            <a:r>
              <a:rPr lang="en-GB" sz="1200" dirty="0"/>
              <a:t>Where F is force in N</a:t>
            </a:r>
          </a:p>
          <a:p>
            <a:r>
              <a:rPr lang="en-GB" sz="1200" dirty="0"/>
              <a:t>             B is magnetic flux density in T</a:t>
            </a:r>
          </a:p>
          <a:p>
            <a:r>
              <a:rPr lang="en-GB" sz="1200" dirty="0"/>
              <a:t>             I is current in A</a:t>
            </a:r>
          </a:p>
          <a:p>
            <a:r>
              <a:rPr lang="en-GB" sz="1200" dirty="0"/>
              <a:t>	l is length of wire in m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FC3186-8E3C-48DA-9C2D-F8F2D9EC3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510" y="-2"/>
            <a:ext cx="3386490" cy="16764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D643B9-4AE9-45E7-966A-9AA7A6EF8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398" y="2619912"/>
            <a:ext cx="3173446" cy="21063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AFD130-6A8E-4FA4-B464-E691A5BABC5C}"/>
              </a:ext>
            </a:extLst>
          </p:cNvPr>
          <p:cNvSpPr/>
          <p:nvPr/>
        </p:nvSpPr>
        <p:spPr>
          <a:xfrm>
            <a:off x="3400063" y="1745826"/>
            <a:ext cx="3429000" cy="87408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</a:pPr>
            <a:r>
              <a:rPr lang="en-GB" sz="1200" dirty="0">
                <a:ea typeface="Times New Roman" panose="02020603050405020304" pitchFamily="18" charset="0"/>
                <a:cs typeface="Calibri" panose="020F0502020204030204" pitchFamily="34" charset="0"/>
              </a:rPr>
              <a:t>This effect is used in an electric motor. A coil of wire carrying a current in a magnetic field experiences a force that makes it rotate. A </a:t>
            </a:r>
            <a:r>
              <a:rPr lang="en-GB" sz="1200" b="1" dirty="0">
                <a:solidFill>
                  <a:srgbClr val="FF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split ring commutator </a:t>
            </a:r>
            <a:r>
              <a:rPr lang="en-GB" sz="1200" dirty="0">
                <a:ea typeface="Times New Roman" panose="02020603050405020304" pitchFamily="18" charset="0"/>
                <a:cs typeface="Calibri" panose="020F0502020204030204" pitchFamily="34" charset="0"/>
              </a:rPr>
              <a:t>changes the current direction every half turn. </a:t>
            </a:r>
            <a:endParaRPr lang="en-GB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132568-157C-40B9-95FA-1279EC33F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57657"/>
            <a:ext cx="3613352" cy="44436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914C9F-A950-431D-A125-113C0D73B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0" y="8051923"/>
            <a:ext cx="3455064" cy="16932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C4B34E-2CDA-4C9C-8B8B-C9D5670C9E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805" b="50900"/>
          <a:stretch/>
        </p:blipFill>
        <p:spPr>
          <a:xfrm>
            <a:off x="3261932" y="4776919"/>
            <a:ext cx="3567131" cy="18609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C6A682-5C78-4324-97BB-2FDAF43A0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0833" y="6453165"/>
            <a:ext cx="2833908" cy="3414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9EB633-6556-4B8E-BF6A-BCA38C195103}"/>
              </a:ext>
            </a:extLst>
          </p:cNvPr>
          <p:cNvSpPr/>
          <p:nvPr/>
        </p:nvSpPr>
        <p:spPr>
          <a:xfrm>
            <a:off x="3428998" y="6453165"/>
            <a:ext cx="331834" cy="235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2"/>
    </mc:Choice>
    <mc:Fallback xmlns="">
      <p:transition spd="slow" advTm="90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1" ma:contentTypeDescription="Create a new document." ma:contentTypeScope="" ma:versionID="a2ce6181f07f1b4f5e41e49a6fc4ecf2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0a3e23548a5bbf3639d18448a4b7abfc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FB2F685-B581-4088-8A96-9A45D26717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330731-84F5-442B-88D2-78DCEAD341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362D0D-E340-4F38-8118-F795AAFCB2B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529</Words>
  <Application>Microsoft Office PowerPoint</Application>
  <PresentationFormat>A4 Paper (210x297 mm)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</cp:lastModifiedBy>
  <cp:revision>1</cp:revision>
  <dcterms:created xsi:type="dcterms:W3CDTF">2020-01-16T10:57:53Z</dcterms:created>
  <dcterms:modified xsi:type="dcterms:W3CDTF">2020-01-16T10:58:20Z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