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6758F8-8159-460E-812B-6241723C8775}" v="5789" dt="2019-06-15T14:23:28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307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Paper 1 – Physics</a:t>
            </a:r>
          </a:p>
          <a:p>
            <a:pPr algn="ctr"/>
            <a:r>
              <a:rPr lang="en-GB" sz="1100" dirty="0"/>
              <a:t>Topics: Energy, electricity, particle model of matter, atomic structure. 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Fill in the equations below</a:t>
            </a:r>
            <a:endParaRPr lang="en-GB" sz="1200" b="1" dirty="0">
              <a:solidFill>
                <a:schemeClr val="tx1"/>
              </a:solidFill>
            </a:endParaRPr>
          </a:p>
          <a:p>
            <a:pPr marL="228600" indent="-228600">
              <a:buAutoNum type="arabicParenR"/>
            </a:pPr>
            <a:r>
              <a:rPr lang="en-GB" sz="1200" b="1" dirty="0">
                <a:solidFill>
                  <a:schemeClr val="tx1"/>
                </a:solidFill>
              </a:rPr>
              <a:t>E</a:t>
            </a:r>
            <a:r>
              <a:rPr lang="en-GB" sz="1200" b="1" baseline="-25000" dirty="0">
                <a:solidFill>
                  <a:schemeClr val="tx1"/>
                </a:solidFill>
              </a:rPr>
              <a:t>k</a:t>
            </a:r>
            <a:r>
              <a:rPr lang="en-GB" sz="1200" b="1" dirty="0">
                <a:solidFill>
                  <a:schemeClr val="tx1"/>
                </a:solidFill>
              </a:rPr>
              <a:t> = 0.5 x __ x __</a:t>
            </a:r>
            <a:r>
              <a:rPr lang="en-GB" sz="1200" b="1" baseline="30000" dirty="0">
                <a:solidFill>
                  <a:schemeClr val="tx1"/>
                </a:solidFill>
              </a:rPr>
              <a:t>2</a:t>
            </a:r>
          </a:p>
          <a:p>
            <a:pPr marL="228600" indent="-228600">
              <a:buAutoNum type="arabicParenR"/>
            </a:pPr>
            <a:r>
              <a:rPr lang="en-GB" sz="1200" b="1" dirty="0">
                <a:solidFill>
                  <a:schemeClr val="tx1"/>
                </a:solidFill>
              </a:rPr>
              <a:t>E</a:t>
            </a:r>
            <a:r>
              <a:rPr lang="en-GB" sz="1200" b="1" baseline="-25000" dirty="0">
                <a:solidFill>
                  <a:schemeClr val="tx1"/>
                </a:solidFill>
              </a:rPr>
              <a:t>p</a:t>
            </a:r>
            <a:r>
              <a:rPr lang="en-GB" sz="1200" b="1" dirty="0">
                <a:solidFill>
                  <a:schemeClr val="tx1"/>
                </a:solidFill>
              </a:rPr>
              <a:t> = __ × __ × __</a:t>
            </a:r>
          </a:p>
          <a:p>
            <a:pPr marL="228600" indent="-228600">
              <a:buAutoNum type="arabicParenR"/>
            </a:pPr>
            <a:r>
              <a:rPr lang="en-GB" sz="1200" b="1" dirty="0">
                <a:solidFill>
                  <a:schemeClr val="tx1"/>
                </a:solidFill>
              </a:rPr>
              <a:t> P = E ÷ __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B97C1F-4F1E-413E-9588-484E312C9DD3}"/>
              </a:ext>
            </a:extLst>
          </p:cNvPr>
          <p:cNvSpPr txBox="1"/>
          <p:nvPr/>
        </p:nvSpPr>
        <p:spPr>
          <a:xfrm>
            <a:off x="2714195" y="747285"/>
            <a:ext cx="2814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7"/>
            </a:pPr>
            <a:r>
              <a:rPr lang="en-GB" sz="1200" b="1" dirty="0"/>
              <a:t>P = __</a:t>
            </a:r>
            <a:r>
              <a:rPr lang="en-GB" sz="1200" b="1" baseline="30000" dirty="0"/>
              <a:t>2</a:t>
            </a:r>
            <a:r>
              <a:rPr lang="en-GB" sz="1200" b="1" dirty="0"/>
              <a:t> x __</a:t>
            </a:r>
            <a:endParaRPr lang="en-GB" sz="1200" b="1" baseline="30000" dirty="0"/>
          </a:p>
          <a:p>
            <a:pPr marL="228600" indent="-228600">
              <a:buAutoNum type="arabicParenR" startAt="7"/>
            </a:pPr>
            <a:r>
              <a:rPr lang="en-GB" sz="1200" b="1" dirty="0"/>
              <a:t>E = __ × __ </a:t>
            </a:r>
          </a:p>
          <a:p>
            <a:pPr marL="228600" indent="-228600">
              <a:buAutoNum type="arabicParenR" startAt="7"/>
            </a:pPr>
            <a:r>
              <a:rPr lang="en-GB" sz="1200" b="1" dirty="0"/>
              <a:t>P = E ÷ __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F76581-44E0-477D-A6FF-E7688C3FB888}"/>
              </a:ext>
            </a:extLst>
          </p:cNvPr>
          <p:cNvSpPr txBox="1"/>
          <p:nvPr/>
        </p:nvSpPr>
        <p:spPr>
          <a:xfrm>
            <a:off x="1623060" y="747285"/>
            <a:ext cx="1841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4"/>
            </a:pPr>
            <a:r>
              <a:rPr lang="en-GB" sz="1200" b="1" dirty="0"/>
              <a:t> P = W ÷ __</a:t>
            </a:r>
          </a:p>
          <a:p>
            <a:pPr marL="228600" indent="-228600">
              <a:buAutoNum type="arabicParenR" startAt="4"/>
            </a:pPr>
            <a:r>
              <a:rPr lang="en-GB" sz="1200" b="1" dirty="0"/>
              <a:t>V = __ x __</a:t>
            </a:r>
          </a:p>
          <a:p>
            <a:pPr marL="228600" indent="-228600">
              <a:buAutoNum type="arabicParenR" startAt="4"/>
            </a:pPr>
            <a:r>
              <a:rPr lang="en-GB" sz="1200" b="1" dirty="0"/>
              <a:t>P = __ x __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8AE73A-3DE1-456F-B22E-7EFBA208D950}"/>
              </a:ext>
            </a:extLst>
          </p:cNvPr>
          <p:cNvSpPr txBox="1"/>
          <p:nvPr/>
        </p:nvSpPr>
        <p:spPr>
          <a:xfrm>
            <a:off x="3784513" y="747285"/>
            <a:ext cx="2346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10"/>
            </a:pPr>
            <a:r>
              <a:rPr lang="en-GB" sz="1200" b="1" dirty="0"/>
              <a:t> R</a:t>
            </a:r>
            <a:r>
              <a:rPr lang="en-GB" sz="1200" b="1" baseline="-25000" dirty="0"/>
              <a:t>TOT</a:t>
            </a:r>
            <a:r>
              <a:rPr lang="en-GB" sz="1200" b="1" dirty="0"/>
              <a:t> = __</a:t>
            </a:r>
            <a:r>
              <a:rPr lang="en-GB" sz="1200" b="1" baseline="-25000" dirty="0"/>
              <a:t>1</a:t>
            </a:r>
            <a:r>
              <a:rPr lang="en-GB" sz="1200" b="1" dirty="0"/>
              <a:t> + __</a:t>
            </a:r>
            <a:r>
              <a:rPr lang="en-GB" sz="1200" b="1" baseline="-25000" dirty="0"/>
              <a:t>2</a:t>
            </a:r>
            <a:r>
              <a:rPr lang="en-GB" sz="1200" b="1" dirty="0"/>
              <a:t> </a:t>
            </a:r>
          </a:p>
          <a:p>
            <a:pPr marL="228600" indent="-228600">
              <a:buAutoNum type="arabicParenR" startAt="10"/>
            </a:pPr>
            <a:r>
              <a:rPr lang="en-GB" sz="1200" b="1" dirty="0"/>
              <a:t> </a:t>
            </a:r>
            <a:r>
              <a:rPr lang="el-GR" sz="1200" b="1" dirty="0"/>
              <a:t>ρ</a:t>
            </a:r>
            <a:r>
              <a:rPr lang="en-GB" sz="1200" b="1" dirty="0"/>
              <a:t> = __ ÷ __ </a:t>
            </a:r>
          </a:p>
          <a:p>
            <a:pPr marL="228600" indent="-228600">
              <a:buAutoNum type="arabicParenR" startAt="10"/>
            </a:pPr>
            <a:r>
              <a:rPr lang="en-GB" sz="1200" b="1" dirty="0"/>
              <a:t>Q = __ x __</a:t>
            </a:r>
          </a:p>
          <a:p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Energy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6781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There are ten different types of energy, and eight energy stores (the underlined energies): “</a:t>
            </a:r>
            <a:r>
              <a:rPr lang="en-GB" sz="1100" b="1" dirty="0"/>
              <a:t>M</a:t>
            </a:r>
            <a:r>
              <a:rPr lang="en-GB" sz="1100" dirty="0"/>
              <a:t>ost </a:t>
            </a:r>
            <a:r>
              <a:rPr lang="en-GB" sz="1100" b="1" dirty="0"/>
              <a:t>K</a:t>
            </a:r>
            <a:r>
              <a:rPr lang="en-GB" sz="1100" dirty="0"/>
              <a:t>ids </a:t>
            </a:r>
            <a:r>
              <a:rPr lang="en-GB" sz="1100" b="1" dirty="0"/>
              <a:t>H</a:t>
            </a:r>
            <a:r>
              <a:rPr lang="en-GB" sz="1100" dirty="0"/>
              <a:t>ate </a:t>
            </a:r>
            <a:r>
              <a:rPr lang="en-GB" sz="1100" b="1" dirty="0"/>
              <a:t>L</a:t>
            </a:r>
            <a:r>
              <a:rPr lang="en-GB" sz="1100" dirty="0"/>
              <a:t>earning </a:t>
            </a:r>
            <a:r>
              <a:rPr lang="en-GB" sz="1100" b="1" dirty="0"/>
              <a:t>GCSE</a:t>
            </a:r>
            <a:r>
              <a:rPr lang="en-GB" sz="1100" dirty="0"/>
              <a:t> </a:t>
            </a:r>
            <a:r>
              <a:rPr lang="en-GB" sz="1100" b="1" dirty="0"/>
              <a:t>E</a:t>
            </a:r>
            <a:r>
              <a:rPr lang="en-GB" sz="1100" dirty="0"/>
              <a:t>nergy </a:t>
            </a:r>
            <a:r>
              <a:rPr lang="en-GB" sz="1100" b="1" dirty="0"/>
              <a:t>N</a:t>
            </a:r>
            <a:r>
              <a:rPr lang="en-GB" sz="1100" dirty="0"/>
              <a:t>ames”. The first letters stand for </a:t>
            </a:r>
            <a:r>
              <a:rPr lang="en-GB" sz="1100" u="sng" dirty="0"/>
              <a:t>Magnetic</a:t>
            </a:r>
            <a:r>
              <a:rPr lang="en-GB" sz="1100" dirty="0"/>
              <a:t>, </a:t>
            </a:r>
            <a:r>
              <a:rPr lang="en-GB" sz="1100" u="sng" dirty="0"/>
              <a:t>Kinetic</a:t>
            </a:r>
            <a:r>
              <a:rPr lang="en-GB" sz="1100" dirty="0"/>
              <a:t>, </a:t>
            </a:r>
            <a:r>
              <a:rPr lang="en-GB" sz="1100" u="sng" dirty="0"/>
              <a:t>Heat (thermal)</a:t>
            </a:r>
            <a:r>
              <a:rPr lang="en-GB" sz="1100" dirty="0"/>
              <a:t>, Light, </a:t>
            </a:r>
            <a:r>
              <a:rPr lang="en-GB" sz="1100" u="sng" dirty="0"/>
              <a:t>Gravitational</a:t>
            </a:r>
            <a:r>
              <a:rPr lang="en-GB" sz="1100" dirty="0"/>
              <a:t>, </a:t>
            </a:r>
            <a:r>
              <a:rPr lang="en-GB" sz="1100" u="sng" dirty="0"/>
              <a:t>Chemical</a:t>
            </a:r>
            <a:r>
              <a:rPr lang="en-GB" sz="1100" dirty="0"/>
              <a:t>, Sound, </a:t>
            </a:r>
            <a:r>
              <a:rPr lang="en-GB" sz="1100" u="sng" dirty="0"/>
              <a:t>Electrical</a:t>
            </a:r>
            <a:r>
              <a:rPr lang="en-GB" sz="1100" dirty="0"/>
              <a:t>, </a:t>
            </a:r>
            <a:r>
              <a:rPr lang="en-GB" sz="1100" u="sng" dirty="0"/>
              <a:t>Elastic</a:t>
            </a:r>
            <a:r>
              <a:rPr lang="en-GB" sz="1100" dirty="0"/>
              <a:t>, </a:t>
            </a:r>
            <a:r>
              <a:rPr lang="en-GB" sz="1100" u="sng" dirty="0"/>
              <a:t>Nuclear</a:t>
            </a:r>
            <a:r>
              <a:rPr lang="en-GB" sz="1100" dirty="0"/>
              <a:t>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562A25-32A6-4382-832D-B0D7FC7B4B7C}"/>
              </a:ext>
            </a:extLst>
          </p:cNvPr>
          <p:cNvSpPr txBox="1"/>
          <p:nvPr/>
        </p:nvSpPr>
        <p:spPr>
          <a:xfrm>
            <a:off x="-7460" y="2335793"/>
            <a:ext cx="33502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Renewable</a:t>
            </a:r>
            <a:r>
              <a:rPr lang="en-GB" sz="1100" dirty="0"/>
              <a:t> energy resources are renewed. They do not run out. Examples include; tidal, wave, geothermal, wind and solar. </a:t>
            </a:r>
          </a:p>
          <a:p>
            <a:endParaRPr lang="en-GB" sz="1100" dirty="0"/>
          </a:p>
          <a:p>
            <a:r>
              <a:rPr lang="en-GB" sz="1100" b="1" dirty="0"/>
              <a:t>Non-renewable</a:t>
            </a:r>
            <a:r>
              <a:rPr lang="en-GB" sz="1100" dirty="0"/>
              <a:t> energy resources do run out. They are </a:t>
            </a:r>
            <a:r>
              <a:rPr lang="en-GB" sz="1100" b="1" dirty="0"/>
              <a:t>fossil fuels </a:t>
            </a:r>
            <a:r>
              <a:rPr lang="en-GB" sz="1100" dirty="0"/>
              <a:t>(coal, oil and gas) and nuclear. Non-renewables generally work by heating water in a boiler until it turns to steam. This steam is highly pressurised and turns the blades of a </a:t>
            </a:r>
            <a:r>
              <a:rPr lang="en-GB" sz="1100" b="1" dirty="0"/>
              <a:t>turbine</a:t>
            </a:r>
            <a:r>
              <a:rPr lang="en-GB" sz="1100" dirty="0"/>
              <a:t>. This turbine then turns a </a:t>
            </a:r>
            <a:r>
              <a:rPr lang="en-GB" sz="1100" b="1" dirty="0"/>
              <a:t>generator</a:t>
            </a:r>
            <a:r>
              <a:rPr lang="en-GB" sz="1100" dirty="0"/>
              <a:t> which converts kinetic energy into electrical energy.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586FC8-2989-4C25-803C-6692F72D4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560" y="2297527"/>
            <a:ext cx="3108010" cy="16476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478DFC5-82FF-4CCC-845B-987F839ECBFB}"/>
              </a:ext>
            </a:extLst>
          </p:cNvPr>
          <p:cNvSpPr txBox="1"/>
          <p:nvPr/>
        </p:nvSpPr>
        <p:spPr>
          <a:xfrm>
            <a:off x="3711885" y="4153335"/>
            <a:ext cx="31080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Each method of generating electricity has advantages and disadvantages. Burning fossil fuels creates </a:t>
            </a:r>
            <a:r>
              <a:rPr lang="en-GB" sz="1100" b="1" dirty="0"/>
              <a:t>carbon dioxide </a:t>
            </a:r>
            <a:r>
              <a:rPr lang="en-GB" sz="1100" dirty="0"/>
              <a:t>which leads to </a:t>
            </a:r>
            <a:r>
              <a:rPr lang="en-GB" sz="1100" b="1" dirty="0"/>
              <a:t>global warming</a:t>
            </a:r>
            <a:r>
              <a:rPr lang="en-GB" sz="1100" dirty="0"/>
              <a:t>; but they generate electricity reliably. Wind and solar power are </a:t>
            </a:r>
            <a:r>
              <a:rPr lang="en-GB" sz="1100" b="1" dirty="0"/>
              <a:t>unreliable</a:t>
            </a:r>
            <a:r>
              <a:rPr lang="en-GB" sz="1100" dirty="0"/>
              <a:t> but do not generate carbon dioxide and once built are cheap to run.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7E6234-52C0-4515-BEE6-554A39EB3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8" y="4257735"/>
            <a:ext cx="3665223" cy="56036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2AC732-BF9B-42D5-8DD2-DE51BDD3F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806" y="5835778"/>
            <a:ext cx="3438994" cy="23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Electricity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4429B-B201-4488-874F-A8021E4106CA}"/>
              </a:ext>
            </a:extLst>
          </p:cNvPr>
          <p:cNvSpPr txBox="1"/>
          <p:nvPr/>
        </p:nvSpPr>
        <p:spPr>
          <a:xfrm>
            <a:off x="0" y="317345"/>
            <a:ext cx="43874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series</a:t>
            </a:r>
            <a:r>
              <a:rPr lang="en-GB" sz="1100" dirty="0"/>
              <a:t> circuit only has one path, a </a:t>
            </a:r>
            <a:r>
              <a:rPr lang="en-GB" sz="1100" b="1" dirty="0"/>
              <a:t>parallel</a:t>
            </a:r>
            <a:r>
              <a:rPr lang="en-GB" sz="1100" dirty="0"/>
              <a:t> circuit has more than one path. Current is the same everywhere in a series circuit, but splits on each path of a parallel circuit. Voltage is the same on each path of a parallel circuit, but splits across components in a series circuit. </a:t>
            </a:r>
          </a:p>
          <a:p>
            <a:endParaRPr lang="en-GB" sz="1100" dirty="0"/>
          </a:p>
          <a:p>
            <a:r>
              <a:rPr lang="en-GB" sz="1100" b="1" dirty="0"/>
              <a:t>Ammeters</a:t>
            </a:r>
            <a:r>
              <a:rPr lang="en-GB" sz="1100" dirty="0"/>
              <a:t> are used to measure current and go in series. </a:t>
            </a:r>
            <a:r>
              <a:rPr lang="en-GB" sz="1100" b="1" dirty="0"/>
              <a:t>Voltmeters</a:t>
            </a:r>
            <a:r>
              <a:rPr lang="en-GB" sz="1100" dirty="0"/>
              <a:t> are used to measure potential difference and go in parallel across the component you want the voltage across. </a:t>
            </a:r>
          </a:p>
          <a:p>
            <a:endParaRPr lang="en-GB" sz="1100" dirty="0"/>
          </a:p>
          <a:p>
            <a:r>
              <a:rPr lang="en-GB" sz="1100" b="1" dirty="0"/>
              <a:t>Ohmic</a:t>
            </a:r>
            <a:r>
              <a:rPr lang="en-GB" sz="1100" dirty="0"/>
              <a:t> conductors follow Ohm’s law (</a:t>
            </a:r>
            <a:r>
              <a:rPr lang="en-GB" sz="1100" dirty="0" err="1"/>
              <a:t>eg</a:t>
            </a:r>
            <a:r>
              <a:rPr lang="en-GB" sz="1100" dirty="0"/>
              <a:t> a resistor), but </a:t>
            </a:r>
            <a:r>
              <a:rPr lang="en-GB" sz="1100" b="1" dirty="0"/>
              <a:t>non-Ohmic</a:t>
            </a:r>
            <a:r>
              <a:rPr lang="en-GB" sz="1100" dirty="0"/>
              <a:t> conductors do not (</a:t>
            </a:r>
            <a:r>
              <a:rPr lang="en-GB" sz="1100" dirty="0" err="1"/>
              <a:t>eg</a:t>
            </a:r>
            <a:r>
              <a:rPr lang="en-GB" sz="1100" dirty="0"/>
              <a:t> a lamp/diode). </a:t>
            </a:r>
          </a:p>
          <a:p>
            <a:endParaRPr lang="en-GB" sz="1100" dirty="0"/>
          </a:p>
        </p:txBody>
      </p:sp>
      <p:pic>
        <p:nvPicPr>
          <p:cNvPr id="6" name="Picture 5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F902440E-D789-4809-8680-FE4CF82E7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442" y="0"/>
            <a:ext cx="2470557" cy="25275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976911-C770-4564-BB1A-6372DBED267C}"/>
              </a:ext>
            </a:extLst>
          </p:cNvPr>
          <p:cNvSpPr/>
          <p:nvPr/>
        </p:nvSpPr>
        <p:spPr>
          <a:xfrm>
            <a:off x="4942838" y="2502210"/>
            <a:ext cx="1915162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AC</a:t>
            </a:r>
            <a:r>
              <a:rPr lang="en-GB" sz="1100" dirty="0"/>
              <a:t> current (</a:t>
            </a:r>
            <a:r>
              <a:rPr lang="en-GB" sz="1100" dirty="0" err="1"/>
              <a:t>eg.</a:t>
            </a:r>
            <a:r>
              <a:rPr lang="en-GB" sz="1100" dirty="0"/>
              <a:t> mains electricity) changes direction, but </a:t>
            </a:r>
            <a:r>
              <a:rPr lang="en-GB" sz="1100" b="1" dirty="0"/>
              <a:t>DC</a:t>
            </a:r>
            <a:r>
              <a:rPr lang="en-GB" sz="1100" dirty="0"/>
              <a:t> does not (</a:t>
            </a:r>
            <a:r>
              <a:rPr lang="en-GB" sz="1100" dirty="0" err="1"/>
              <a:t>eg.</a:t>
            </a:r>
            <a:r>
              <a:rPr lang="en-GB" sz="1100" dirty="0"/>
              <a:t> batteries). </a:t>
            </a:r>
            <a:r>
              <a:rPr lang="en-GB" sz="1100" b="1" dirty="0"/>
              <a:t>Mains electricity </a:t>
            </a:r>
            <a:r>
              <a:rPr lang="en-GB" sz="1100" dirty="0"/>
              <a:t>has a voltage of </a:t>
            </a:r>
            <a:r>
              <a:rPr lang="en-GB" sz="1100" b="1" dirty="0"/>
              <a:t>230V</a:t>
            </a:r>
            <a:r>
              <a:rPr lang="en-GB" sz="1100" dirty="0"/>
              <a:t> and a frequency of </a:t>
            </a:r>
            <a:r>
              <a:rPr lang="en-GB" sz="1100" b="1" dirty="0"/>
              <a:t>50 Hz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Plugs have three wires. The </a:t>
            </a:r>
            <a:r>
              <a:rPr lang="en-GB" sz="1100" b="1" dirty="0"/>
              <a:t>live</a:t>
            </a:r>
            <a:r>
              <a:rPr lang="en-GB" sz="1100" dirty="0"/>
              <a:t> wire carries the AC and is brown. The </a:t>
            </a:r>
            <a:r>
              <a:rPr lang="en-GB" sz="1100" b="1" dirty="0"/>
              <a:t>neutral</a:t>
            </a:r>
            <a:r>
              <a:rPr lang="en-GB" sz="1100" dirty="0"/>
              <a:t> wire completes the circuit and is blue. The </a:t>
            </a:r>
            <a:r>
              <a:rPr lang="en-GB" sz="1100" b="1" dirty="0"/>
              <a:t>earth</a:t>
            </a:r>
            <a:r>
              <a:rPr lang="en-GB" sz="1100" dirty="0"/>
              <a:t> wire is for safety and is green/yellow.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45C48B-B650-4D84-AF20-EE0EFFFF04F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3" y="2269516"/>
            <a:ext cx="3431959" cy="15655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pic>
        <p:nvPicPr>
          <p:cNvPr id="9" name="Picture 8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1349D6F5-DEDD-493D-B395-8E5CEC00A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33" y="2694011"/>
            <a:ext cx="1621904" cy="18208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4BEC00-3A4E-44A1-9963-8D79C81DC0EC}"/>
              </a:ext>
            </a:extLst>
          </p:cNvPr>
          <p:cNvSpPr txBox="1"/>
          <p:nvPr/>
        </p:nvSpPr>
        <p:spPr>
          <a:xfrm>
            <a:off x="134222" y="3788717"/>
            <a:ext cx="34319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national grid </a:t>
            </a:r>
            <a:r>
              <a:rPr lang="en-GB" sz="1100" dirty="0"/>
              <a:t>is made up of transformers and transmission cables. Directly after a power station is a </a:t>
            </a:r>
            <a:r>
              <a:rPr lang="en-GB" sz="1100" b="1" dirty="0"/>
              <a:t>step-up transformer</a:t>
            </a:r>
            <a:r>
              <a:rPr lang="en-GB" sz="1100" dirty="0"/>
              <a:t>. This increases the voltage but decreases the current. This reduces the </a:t>
            </a:r>
            <a:r>
              <a:rPr lang="en-GB" sz="1100" b="1" dirty="0"/>
              <a:t>energy lost to heating</a:t>
            </a:r>
            <a:r>
              <a:rPr lang="en-GB" sz="1100" dirty="0"/>
              <a:t> in the cables. </a:t>
            </a:r>
          </a:p>
          <a:p>
            <a:endParaRPr lang="en-GB" sz="1100" dirty="0"/>
          </a:p>
          <a:p>
            <a:r>
              <a:rPr lang="en-GB" sz="1100" dirty="0"/>
              <a:t>The cables are also </a:t>
            </a:r>
            <a:r>
              <a:rPr lang="en-GB" sz="1100" b="1" dirty="0"/>
              <a:t>low resistance </a:t>
            </a:r>
            <a:r>
              <a:rPr lang="en-GB" sz="1100" dirty="0"/>
              <a:t>to reduce energy lost to heating. Before electricity is delivered to consumers it goes to a </a:t>
            </a:r>
            <a:r>
              <a:rPr lang="en-GB" sz="1100" b="1" dirty="0"/>
              <a:t>step down transformer </a:t>
            </a:r>
            <a:r>
              <a:rPr lang="en-GB" sz="1100" dirty="0"/>
              <a:t>which reduces the voltage to a safe level for consumers.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6170B6-AAB0-4F39-ADB7-9D0969C8AED6}"/>
              </a:ext>
            </a:extLst>
          </p:cNvPr>
          <p:cNvSpPr/>
          <p:nvPr/>
        </p:nvSpPr>
        <p:spPr>
          <a:xfrm>
            <a:off x="3566181" y="4750886"/>
            <a:ext cx="32289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fuse</a:t>
            </a:r>
            <a:r>
              <a:rPr lang="en-GB" sz="1100" dirty="0"/>
              <a:t> is also for safety and melts if the current is too large. The </a:t>
            </a:r>
            <a:r>
              <a:rPr lang="en-GB" sz="1100" b="1" dirty="0"/>
              <a:t>cable grip</a:t>
            </a:r>
            <a:r>
              <a:rPr lang="en-GB" sz="1100" dirty="0"/>
              <a:t> prevents the cables from coming out of the plug.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1E68A1-70C4-4364-8ACE-781CD239A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" y="5573821"/>
            <a:ext cx="3601612" cy="40148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BFE42B-321A-4C03-A575-62A93AF17F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1014" y="5632097"/>
            <a:ext cx="3291819" cy="364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EABCF9F-D5C8-478C-A6CA-3E11B6B3E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4290270"/>
            <a:ext cx="3414713" cy="36099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Particle model of matter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9642E-F1B8-4955-B522-ADA1DB7BF972}"/>
              </a:ext>
            </a:extLst>
          </p:cNvPr>
          <p:cNvSpPr txBox="1"/>
          <p:nvPr/>
        </p:nvSpPr>
        <p:spPr>
          <a:xfrm>
            <a:off x="0" y="317345"/>
            <a:ext cx="196302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State changes:</a:t>
            </a:r>
          </a:p>
          <a:p>
            <a:r>
              <a:rPr lang="en-GB" sz="1100" b="1" dirty="0"/>
              <a:t>Melting</a:t>
            </a:r>
            <a:r>
              <a:rPr lang="en-GB" sz="1100" dirty="0"/>
              <a:t>: Solid → Liquid</a:t>
            </a:r>
          </a:p>
          <a:p>
            <a:r>
              <a:rPr lang="en-GB" sz="1100" b="1" dirty="0"/>
              <a:t>Evaporation</a:t>
            </a:r>
            <a:r>
              <a:rPr lang="en-GB" sz="1100" dirty="0"/>
              <a:t>: Liquid → Gas</a:t>
            </a:r>
          </a:p>
          <a:p>
            <a:r>
              <a:rPr lang="en-GB" sz="1100" b="1" dirty="0"/>
              <a:t>Condensation</a:t>
            </a:r>
            <a:r>
              <a:rPr lang="en-GB" sz="1100" dirty="0"/>
              <a:t>: Gas → Liquid</a:t>
            </a:r>
          </a:p>
          <a:p>
            <a:r>
              <a:rPr lang="en-GB" sz="1100" b="1" dirty="0"/>
              <a:t>Freezing</a:t>
            </a:r>
            <a:r>
              <a:rPr lang="en-GB" sz="1100" dirty="0"/>
              <a:t>: Liquid → Solid</a:t>
            </a:r>
          </a:p>
          <a:p>
            <a:r>
              <a:rPr lang="en-GB" sz="1100" b="1" dirty="0"/>
              <a:t>Sublimation</a:t>
            </a:r>
            <a:r>
              <a:rPr lang="en-GB" sz="1100" dirty="0"/>
              <a:t>: Solid → Gas</a:t>
            </a:r>
          </a:p>
          <a:p>
            <a:r>
              <a:rPr lang="en-GB" sz="1100" dirty="0"/>
              <a:t>	    or Gas → Solid</a:t>
            </a:r>
          </a:p>
          <a:p>
            <a:endParaRPr lang="en-GB" sz="1100" dirty="0"/>
          </a:p>
          <a:p>
            <a:r>
              <a:rPr lang="en-GB" sz="1100" dirty="0"/>
              <a:t>The amount of mass per unit volume is called the </a:t>
            </a:r>
            <a:r>
              <a:rPr lang="en-GB" sz="1100" b="1" dirty="0"/>
              <a:t>density</a:t>
            </a:r>
            <a:r>
              <a:rPr lang="en-GB" sz="1100" dirty="0"/>
              <a:t>.</a:t>
            </a:r>
          </a:p>
          <a:p>
            <a:endParaRPr lang="en-GB" sz="1100" dirty="0"/>
          </a:p>
        </p:txBody>
      </p:sp>
      <p:pic>
        <p:nvPicPr>
          <p:cNvPr id="11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506FCB9-1B22-4273-861D-A1C15E138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37" y="0"/>
            <a:ext cx="4827863" cy="2158612"/>
          </a:xfrm>
          <a:prstGeom prst="rect">
            <a:avLst/>
          </a:prstGeom>
        </p:spPr>
      </p:pic>
      <p:pic>
        <p:nvPicPr>
          <p:cNvPr id="15" name="Picture 14" descr="A close up of a map&#10;&#10;Description generated with high confidence">
            <a:extLst>
              <a:ext uri="{FF2B5EF4-FFF2-40B4-BE49-F238E27FC236}">
                <a16:creationId xmlns:a16="http://schemas.microsoft.com/office/drawing/2014/main" id="{EEAB0D4F-AF54-4D8F-BF3F-1655800F1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8612"/>
            <a:ext cx="3346089" cy="230697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D647D1-C7FD-46DB-9D3E-E85A0163C78F}"/>
              </a:ext>
            </a:extLst>
          </p:cNvPr>
          <p:cNvSpPr txBox="1"/>
          <p:nvPr/>
        </p:nvSpPr>
        <p:spPr>
          <a:xfrm>
            <a:off x="3429000" y="2271726"/>
            <a:ext cx="33460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When a substance is changing temperature, the energy change can be calculated by using </a:t>
            </a:r>
            <a:r>
              <a:rPr lang="el-GR" sz="1100" b="1" dirty="0"/>
              <a:t>Δ</a:t>
            </a:r>
            <a:r>
              <a:rPr lang="en-GB" sz="1100" b="1" dirty="0"/>
              <a:t>E= m x c x </a:t>
            </a:r>
            <a:r>
              <a:rPr lang="el-GR" sz="1100" b="1" dirty="0"/>
              <a:t>Δ</a:t>
            </a:r>
            <a:r>
              <a:rPr lang="en-GB" sz="1100" b="1" dirty="0"/>
              <a:t>ϑ</a:t>
            </a:r>
            <a:r>
              <a:rPr lang="en-GB" sz="1100" dirty="0"/>
              <a:t>. The </a:t>
            </a:r>
            <a:r>
              <a:rPr lang="en-GB" sz="1100" b="1" dirty="0"/>
              <a:t>specific heat capacity </a:t>
            </a:r>
            <a:r>
              <a:rPr lang="en-GB" sz="1100" dirty="0"/>
              <a:t>is the energy needed to heat up 1 kg of a substance by 1 degree. </a:t>
            </a:r>
          </a:p>
          <a:p>
            <a:endParaRPr lang="en-GB" sz="1100" dirty="0"/>
          </a:p>
          <a:p>
            <a:r>
              <a:rPr lang="en-GB" sz="1100" dirty="0"/>
              <a:t>When a substance is changing state, energy goes into </a:t>
            </a:r>
            <a:r>
              <a:rPr lang="en-GB" sz="1100" b="1" dirty="0"/>
              <a:t>breaking the bonds</a:t>
            </a:r>
            <a:r>
              <a:rPr lang="en-GB" sz="1100" dirty="0"/>
              <a:t> instead of increasing the temperature of the substance. The energy needed to change state can be calculated by </a:t>
            </a:r>
            <a:r>
              <a:rPr lang="en-GB" sz="1100" b="1" dirty="0"/>
              <a:t>E = m x L</a:t>
            </a:r>
            <a:r>
              <a:rPr lang="en-GB" sz="1100" dirty="0"/>
              <a:t>. The </a:t>
            </a:r>
            <a:r>
              <a:rPr lang="en-GB" sz="1100" b="1" dirty="0"/>
              <a:t>latent heat</a:t>
            </a:r>
            <a:r>
              <a:rPr lang="en-GB" sz="1100" dirty="0"/>
              <a:t> is the energy needed to change state of 1 kg of a substance. </a:t>
            </a:r>
          </a:p>
          <a:p>
            <a:endParaRPr lang="en-GB" sz="11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EE6DDC8-4446-4A99-BFC3-0352865B9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47501"/>
            <a:ext cx="3649570" cy="505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Atomic Structure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6F7AA-BCB0-4967-B35F-3DCC210AE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13" y="0"/>
            <a:ext cx="2982286" cy="15781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B760D6F-28A3-4714-A101-0571AFF670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3007" r="3769" b="8892"/>
          <a:stretch/>
        </p:blipFill>
        <p:spPr>
          <a:xfrm>
            <a:off x="117447" y="328166"/>
            <a:ext cx="3498209" cy="24999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9B118A-875C-491F-B976-E2B1817308A0}"/>
              </a:ext>
            </a:extLst>
          </p:cNvPr>
          <p:cNvSpPr txBox="1"/>
          <p:nvPr/>
        </p:nvSpPr>
        <p:spPr>
          <a:xfrm>
            <a:off x="3682767" y="1828800"/>
            <a:ext cx="3057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Isotopes</a:t>
            </a:r>
            <a:r>
              <a:rPr lang="en-GB" sz="1100" dirty="0"/>
              <a:t> are elements with the </a:t>
            </a:r>
            <a:r>
              <a:rPr lang="en-GB" sz="1100" b="1" dirty="0"/>
              <a:t>same atomic number</a:t>
            </a:r>
            <a:r>
              <a:rPr lang="en-GB" sz="1100" dirty="0"/>
              <a:t> (no. of protons) and different </a:t>
            </a:r>
            <a:r>
              <a:rPr lang="en-GB" sz="1100" b="1" dirty="0"/>
              <a:t>mass numbers</a:t>
            </a:r>
            <a:r>
              <a:rPr lang="en-GB" sz="1100" dirty="0"/>
              <a:t>. This means they have different numbers of neutrons.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DAE58D-57C8-43AD-AC74-1267C96AAA07}"/>
              </a:ext>
            </a:extLst>
          </p:cNvPr>
          <p:cNvSpPr txBox="1"/>
          <p:nvPr/>
        </p:nvSpPr>
        <p:spPr>
          <a:xfrm>
            <a:off x="117446" y="4552037"/>
            <a:ext cx="41609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Half-life </a:t>
            </a:r>
            <a:r>
              <a:rPr lang="en-GB" sz="1100" dirty="0"/>
              <a:t>is the time taken for the count rate (measured in </a:t>
            </a:r>
            <a:r>
              <a:rPr lang="en-GB" sz="1100" b="1" dirty="0"/>
              <a:t>Becquerel</a:t>
            </a:r>
            <a:r>
              <a:rPr lang="en-GB" sz="1100" dirty="0"/>
              <a:t>) to halve. We can calculate this using the tree method or from a graph.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C793E3-7750-4F7E-A3D0-93374DA698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2" t="6614" r="2172" b="4558"/>
          <a:stretch/>
        </p:blipFill>
        <p:spPr>
          <a:xfrm>
            <a:off x="4320836" y="4503596"/>
            <a:ext cx="2494712" cy="20479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6D9962D-EDE9-4B84-A8F1-FAEA7E8C138D}"/>
              </a:ext>
            </a:extLst>
          </p:cNvPr>
          <p:cNvSpPr txBox="1"/>
          <p:nvPr/>
        </p:nvSpPr>
        <p:spPr>
          <a:xfrm>
            <a:off x="117445" y="5038535"/>
            <a:ext cx="416093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Radioactivity is dangerous because our cells can be </a:t>
            </a:r>
            <a:r>
              <a:rPr lang="en-GB" sz="1100" b="1" dirty="0"/>
              <a:t>ionised</a:t>
            </a:r>
            <a:r>
              <a:rPr lang="en-GB" sz="1100" dirty="0"/>
              <a:t>. This can kill cells or lead to </a:t>
            </a:r>
            <a:r>
              <a:rPr lang="en-GB" sz="1100" b="1" dirty="0"/>
              <a:t>mutations</a:t>
            </a:r>
            <a:r>
              <a:rPr lang="en-GB" sz="1100" dirty="0"/>
              <a:t> and potentially </a:t>
            </a:r>
            <a:r>
              <a:rPr lang="en-GB" sz="1100" b="1" dirty="0"/>
              <a:t>cancer</a:t>
            </a:r>
            <a:r>
              <a:rPr lang="en-GB" sz="1100" dirty="0"/>
              <a:t>. If some radioactive particles are in contact with an object, we say the object is </a:t>
            </a:r>
            <a:r>
              <a:rPr lang="en-GB" sz="1100" b="1" dirty="0"/>
              <a:t>contaminated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All types of radiation are dangerous but alpha particles are most dangerous inside the body as they are most </a:t>
            </a:r>
            <a:r>
              <a:rPr lang="en-GB" sz="1100" b="1" dirty="0"/>
              <a:t>ionising</a:t>
            </a:r>
            <a:r>
              <a:rPr lang="en-GB" sz="1100" dirty="0"/>
              <a:t> and can’t escape the body. Beta particles are dangerous up to the mid-range and gamma radiation is dangerous up to the long-range.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EA1B0B-2724-4491-A853-C31E8B9196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654362"/>
            <a:ext cx="3690710" cy="31327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1D20A4-ADB3-424E-8E07-B009F960B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327" y="6709972"/>
            <a:ext cx="3719672" cy="222528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26D757E-75BC-44DB-82C4-D1C2D52540E2}"/>
              </a:ext>
            </a:extLst>
          </p:cNvPr>
          <p:cNvSpPr/>
          <p:nvPr/>
        </p:nvSpPr>
        <p:spPr>
          <a:xfrm>
            <a:off x="109309" y="2979124"/>
            <a:ext cx="35734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Before the discovery of the electron, atoms were thought to be tiny spheres that could not be divided. The discovery of the electron led to the </a:t>
            </a:r>
            <a:r>
              <a:rPr lang="en-GB" sz="1100" b="1" dirty="0"/>
              <a:t>plum pudding </a:t>
            </a:r>
            <a:r>
              <a:rPr lang="en-GB" sz="1100" dirty="0"/>
              <a:t>model of the atom. The plum pudding model suggested that the atom is a ball of positive charge with negative electrons embedded in it.</a:t>
            </a:r>
          </a:p>
          <a:p>
            <a:endParaRPr lang="en-GB" sz="1100" dirty="0"/>
          </a:p>
        </p:txBody>
      </p:sp>
      <p:pic>
        <p:nvPicPr>
          <p:cNvPr id="23" name="Picture 22" descr="A picture containing map, text&#10;&#10;Description generated with high confidence">
            <a:extLst>
              <a:ext uri="{FF2B5EF4-FFF2-40B4-BE49-F238E27FC236}">
                <a16:creationId xmlns:a16="http://schemas.microsoft.com/office/drawing/2014/main" id="{E8F52B81-CC03-455A-B39F-FA3134075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103" y="2598241"/>
            <a:ext cx="2787283" cy="126011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E492940-0650-49E2-8E17-798659A9F530}"/>
              </a:ext>
            </a:extLst>
          </p:cNvPr>
          <p:cNvSpPr/>
          <p:nvPr/>
        </p:nvSpPr>
        <p:spPr>
          <a:xfrm>
            <a:off x="117445" y="3950502"/>
            <a:ext cx="66231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results from the </a:t>
            </a:r>
            <a:r>
              <a:rPr lang="en-GB" sz="1100" b="1" dirty="0"/>
              <a:t>alpha particle scattering </a:t>
            </a:r>
            <a:r>
              <a:rPr lang="en-GB" sz="1100" dirty="0"/>
              <a:t>experiment led to the conclusion that the mass of an atom was concentrated at the centre (nucleus) and that the nucleus was charged. This </a:t>
            </a:r>
            <a:r>
              <a:rPr lang="en-GB" sz="1100" b="1" dirty="0"/>
              <a:t>nuclear model </a:t>
            </a:r>
            <a:r>
              <a:rPr lang="en-GB" sz="1100" dirty="0"/>
              <a:t>replaced the plum pudding model. </a:t>
            </a:r>
          </a:p>
        </p:txBody>
      </p:sp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1" ma:contentTypeDescription="Create a new document." ma:contentTypeScope="" ma:versionID="a2ce6181f07f1b4f5e41e49a6fc4ecf2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0a3e23548a5bbf3639d18448a4b7abfc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E23B49-8C5C-4160-A529-DB75729D2B22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d32fea1d-433a-4f6b-ae9e-963e4f75046e"/>
    <ds:schemaRef ds:uri="1826307f-9204-4318-84ec-843db0d8fa0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A4BC68-7F1E-47D0-9385-A31F34A1BD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1434</TotalTime>
  <Words>953</Words>
  <Application>Microsoft Office PowerPoint</Application>
  <PresentationFormat>A4 Paper (210x297 mm)</PresentationFormat>
  <Paragraphs>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103</cp:revision>
  <cp:lastPrinted>2018-05-16T18:51:17Z</cp:lastPrinted>
  <dcterms:created xsi:type="dcterms:W3CDTF">2018-03-06T21:04:47Z</dcterms:created>
  <dcterms:modified xsi:type="dcterms:W3CDTF">2020-01-24T22:20:34Z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