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32"/>
  </p:notesMasterIdLst>
  <p:sldIdLst>
    <p:sldId id="264" r:id="rId5"/>
    <p:sldId id="265" r:id="rId6"/>
    <p:sldId id="291" r:id="rId7"/>
    <p:sldId id="256" r:id="rId8"/>
    <p:sldId id="262" r:id="rId9"/>
    <p:sldId id="261" r:id="rId10"/>
    <p:sldId id="257" r:id="rId11"/>
    <p:sldId id="292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63" r:id="rId22"/>
    <p:sldId id="276" r:id="rId23"/>
    <p:sldId id="277" r:id="rId24"/>
    <p:sldId id="278" r:id="rId25"/>
    <p:sldId id="279" r:id="rId26"/>
    <p:sldId id="280" r:id="rId27"/>
    <p:sldId id="284" r:id="rId28"/>
    <p:sldId id="288" r:id="rId29"/>
    <p:sldId id="289" r:id="rId30"/>
    <p:sldId id="290" r:id="rId31"/>
  </p:sldIdLst>
  <p:sldSz cx="6858000" cy="9906000" type="A4"/>
  <p:notesSz cx="9931400" cy="143637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Cambria Math" panose="02040503050406030204" pitchFamily="18" charset="0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BE97BF-7A4D-49F1-8106-7AEC4D6D471D}" v="94" dt="2020-01-11T23:15:50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244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723C8015-2048-44EA-9046-0DB8150FE46B}"/>
  </pc:docChgLst>
  <pc:docChgLst>
    <pc:chgData name="Peter EDMUNDS (HAB)" userId="57fb2244-f77a-4291-bf83-84bcf6856161" providerId="ADAL" clId="{83581357-8421-4B78-B357-26B792FD34D4}"/>
  </pc:docChgLst>
  <pc:docChgLst>
    <pc:chgData name="Peter EDMUNDS (HAB)" userId="57fb2244-f77a-4291-bf83-84bcf6856161" providerId="ADAL" clId="{4CB03061-E547-4F02-BDD3-18DE02935000}"/>
  </pc:docChgLst>
  <pc:docChgLst>
    <pc:chgData name="Peter EDMUNDS" userId="57fb2244-f77a-4291-bf83-84bcf6856161" providerId="ADAL" clId="{0487F8F0-A801-4CD4-BEA9-3D5AA154CC89}"/>
  </pc:docChgLst>
  <pc:docChgLst>
    <pc:chgData name="Peter EDMUNDS (HAB)" userId="57fb2244-f77a-4291-bf83-84bcf6856161" providerId="ADAL" clId="{06CD2DC9-3F62-45F5-BE77-2CEDCEA9D712}"/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F3BE97BF-7A4D-49F1-8106-7AEC4D6D471D}"/>
    <pc:docChg chg="undo custSel addSld delSld modSld sldOrd">
      <pc:chgData name="Peter EDMUNDS" userId="57fb2244-f77a-4291-bf83-84bcf6856161" providerId="ADAL" clId="{F3BE97BF-7A4D-49F1-8106-7AEC4D6D471D}" dt="2020-01-11T23:09:24.217" v="1464"/>
      <pc:docMkLst>
        <pc:docMk/>
      </pc:docMkLst>
      <pc:sldChg chg="modAnim">
        <pc:chgData name="Peter EDMUNDS" userId="57fb2244-f77a-4291-bf83-84bcf6856161" providerId="ADAL" clId="{F3BE97BF-7A4D-49F1-8106-7AEC4D6D471D}" dt="2020-01-11T23:09:00.816" v="1462"/>
        <pc:sldMkLst>
          <pc:docMk/>
          <pc:sldMk cId="830485102" sldId="257"/>
        </pc:sldMkLst>
      </pc:sldChg>
      <pc:sldChg chg="addSp delSp modSp add del">
        <pc:chgData name="Peter EDMUNDS" userId="57fb2244-f77a-4291-bf83-84bcf6856161" providerId="ADAL" clId="{F3BE97BF-7A4D-49F1-8106-7AEC4D6D471D}" dt="2020-01-11T15:48:10.371" v="26" actId="2696"/>
        <pc:sldMkLst>
          <pc:docMk/>
          <pc:sldMk cId="229114659" sldId="263"/>
        </pc:sldMkLst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2" creationId="{CC51A8A4-EBC6-4C58-ABCB-B6CF15404E1F}"/>
          </ac:spMkLst>
        </pc:spChg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3" creationId="{52909FA5-4C98-4A7D-874A-F148B770E54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4" creationId="{9FE39029-6750-401D-AFE1-A31CB2001ED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6" creationId="{7E6FCED8-7962-482A-BA02-90CA06BBA850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7" creationId="{12EAD1A7-3E26-42A6-A048-808BDEBFEF9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8" creationId="{21EBFA18-E31C-40C0-BCDB-D8BD09E031F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9" creationId="{B180763D-EB9B-4925-8AB9-CCA56844CE23}"/>
          </ac:spMkLst>
        </pc:spChg>
        <pc:spChg chg="add mod">
          <ac:chgData name="Peter EDMUNDS" userId="57fb2244-f77a-4291-bf83-84bcf6856161" providerId="ADAL" clId="{F3BE97BF-7A4D-49F1-8106-7AEC4D6D471D}" dt="2020-01-11T15:40:46.501" v="22" actId="14100"/>
          <ac:spMkLst>
            <pc:docMk/>
            <pc:sldMk cId="229114659" sldId="263"/>
            <ac:spMk id="11" creationId="{EAA385F3-5148-4D46-BB7A-D49D09332F21}"/>
          </ac:spMkLst>
        </pc:spChg>
        <pc:spChg chg="add mod">
          <ac:chgData name="Peter EDMUNDS" userId="57fb2244-f77a-4291-bf83-84bcf6856161" providerId="ADAL" clId="{F3BE97BF-7A4D-49F1-8106-7AEC4D6D471D}" dt="2020-01-11T15:43:37.398" v="23" actId="14100"/>
          <ac:spMkLst>
            <pc:docMk/>
            <pc:sldMk cId="229114659" sldId="263"/>
            <ac:spMk id="12" creationId="{A9030AB7-2058-42AB-B3DB-1B94E09FD6B4}"/>
          </ac:spMkLst>
        </pc:spChg>
        <pc:picChg chg="add mod">
          <ac:chgData name="Peter EDMUNDS" userId="57fb2244-f77a-4291-bf83-84bcf6856161" providerId="ADAL" clId="{F3BE97BF-7A4D-49F1-8106-7AEC4D6D471D}" dt="2020-01-11T15:43:43.050" v="24" actId="1076"/>
          <ac:picMkLst>
            <pc:docMk/>
            <pc:sldMk cId="229114659" sldId="263"/>
            <ac:picMk id="14" creationId="{B869B6D0-EF9B-447F-ADB6-5E50E696347E}"/>
          </ac:picMkLst>
        </pc:picChg>
        <pc:picChg chg="add del">
          <ac:chgData name="Peter EDMUNDS" userId="57fb2244-f77a-4291-bf83-84bcf6856161" providerId="ADAL" clId="{F3BE97BF-7A4D-49F1-8106-7AEC4D6D471D}" dt="2020-01-11T15:38:48.804" v="2"/>
          <ac:picMkLst>
            <pc:docMk/>
            <pc:sldMk cId="229114659" sldId="263"/>
            <ac:picMk id="2052" creationId="{D4EBA2D1-B8B3-4DA7-8A70-3FC586FB8549}"/>
          </ac:picMkLst>
        </pc:picChg>
        <pc:cxnChg chg="add del">
          <ac:chgData name="Peter EDMUNDS" userId="57fb2244-f77a-4291-bf83-84bcf6856161" providerId="ADAL" clId="{F3BE97BF-7A4D-49F1-8106-7AEC4D6D471D}" dt="2020-01-11T15:38:48.804" v="2"/>
          <ac:cxnSpMkLst>
            <pc:docMk/>
            <pc:sldMk cId="229114659" sldId="263"/>
            <ac:cxnSpMk id="5" creationId="{4539F0F6-5F53-49AC-BA0A-D863FD77B7A2}"/>
          </ac:cxnSpMkLst>
        </pc:cxnChg>
        <pc:cxnChg chg="add mod">
          <ac:chgData name="Peter EDMUNDS" userId="57fb2244-f77a-4291-bf83-84bcf6856161" providerId="ADAL" clId="{F3BE97BF-7A4D-49F1-8106-7AEC4D6D471D}" dt="2020-01-11T15:43:46.660" v="25" actId="14100"/>
          <ac:cxnSpMkLst>
            <pc:docMk/>
            <pc:sldMk cId="229114659" sldId="263"/>
            <ac:cxnSpMk id="13" creationId="{A058DF1D-F101-4AD4-85F4-8DCD5182485E}"/>
          </ac:cxnSpMkLst>
        </pc:cxnChg>
      </pc:sldChg>
      <pc:sldChg chg="addSp delSp modSp add ord">
        <pc:chgData name="Peter EDMUNDS" userId="57fb2244-f77a-4291-bf83-84bcf6856161" providerId="ADAL" clId="{F3BE97BF-7A4D-49F1-8106-7AEC4D6D471D}" dt="2020-01-11T17:26:17.261" v="1319"/>
        <pc:sldMkLst>
          <pc:docMk/>
          <pc:sldMk cId="1868374687" sldId="263"/>
        </pc:sldMkLst>
        <pc:spChg chg="del">
          <ac:chgData name="Peter EDMUNDS" userId="57fb2244-f77a-4291-bf83-84bcf6856161" providerId="ADAL" clId="{F3BE97BF-7A4D-49F1-8106-7AEC4D6D471D}" dt="2020-01-11T15:57:21.929" v="28"/>
          <ac:spMkLst>
            <pc:docMk/>
            <pc:sldMk cId="1868374687" sldId="263"/>
            <ac:spMk id="3" creationId="{A772D5B0-8098-4760-BB2E-A87847A0608C}"/>
          </ac:spMkLst>
        </pc:spChg>
        <pc:graphicFrameChg chg="add mod">
          <ac:chgData name="Peter EDMUNDS" userId="57fb2244-f77a-4291-bf83-84bcf6856161" providerId="ADAL" clId="{F3BE97BF-7A4D-49F1-8106-7AEC4D6D471D}" dt="2020-01-11T15:58:03.092" v="37" actId="1076"/>
          <ac:graphicFrameMkLst>
            <pc:docMk/>
            <pc:sldMk cId="1868374687" sldId="263"/>
            <ac:graphicFrameMk id="5" creationId="{3C3E6377-FF33-4B28-91FE-A91B6FAFEA8D}"/>
          </ac:graphicFrameMkLst>
        </pc:graphicFrameChg>
      </pc:sldChg>
      <pc:sldChg chg="addSp modSp add ord">
        <pc:chgData name="Peter EDMUNDS" userId="57fb2244-f77a-4291-bf83-84bcf6856161" providerId="ADAL" clId="{F3BE97BF-7A4D-49F1-8106-7AEC4D6D471D}" dt="2020-01-11T16:42:11.998" v="1308" actId="1076"/>
        <pc:sldMkLst>
          <pc:docMk/>
          <pc:sldMk cId="1722436250" sldId="264"/>
        </pc:sldMkLst>
        <pc:spChg chg="mod">
          <ac:chgData name="Peter EDMUNDS" userId="57fb2244-f77a-4291-bf83-84bcf6856161" providerId="ADAL" clId="{F3BE97BF-7A4D-49F1-8106-7AEC4D6D471D}" dt="2020-01-11T16:41:59.184" v="1304" actId="1076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" userId="57fb2244-f77a-4291-bf83-84bcf6856161" providerId="ADAL" clId="{F3BE97BF-7A4D-49F1-8106-7AEC4D6D471D}" dt="2020-01-11T16:41:55.324" v="1303" actId="1076"/>
          <ac:spMkLst>
            <pc:docMk/>
            <pc:sldMk cId="1722436250" sldId="264"/>
            <ac:spMk id="3" creationId="{87E19D70-4F1C-4523-97AB-14D7748B8E20}"/>
          </ac:spMkLst>
        </pc:spChg>
        <pc:spChg chg="add mod">
          <ac:chgData name="Peter EDMUNDS" userId="57fb2244-f77a-4291-bf83-84bcf6856161" providerId="ADAL" clId="{F3BE97BF-7A4D-49F1-8106-7AEC4D6D471D}" dt="2020-01-11T16:42:11.998" v="1308" actId="1076"/>
          <ac:spMkLst>
            <pc:docMk/>
            <pc:sldMk cId="1722436250" sldId="264"/>
            <ac:spMk id="4" creationId="{BB898C02-5416-4D23-AC6D-A3D2267E179F}"/>
          </ac:spMkLst>
        </pc:spChg>
        <pc:spChg chg="add mod">
          <ac:chgData name="Peter EDMUNDS" userId="57fb2244-f77a-4291-bf83-84bcf6856161" providerId="ADAL" clId="{F3BE97BF-7A4D-49F1-8106-7AEC4D6D471D}" dt="2020-01-11T16:28:44.722" v="1257" actId="1076"/>
          <ac:spMkLst>
            <pc:docMk/>
            <pc:sldMk cId="1722436250" sldId="264"/>
            <ac:spMk id="7" creationId="{F83EB0F8-854F-4F80-943C-5AB973192217}"/>
          </ac:spMkLst>
        </pc:spChg>
        <pc:spChg chg="add mod">
          <ac:chgData name="Peter EDMUNDS" userId="57fb2244-f77a-4291-bf83-84bcf6856161" providerId="ADAL" clId="{F3BE97BF-7A4D-49F1-8106-7AEC4D6D471D}" dt="2020-01-11T16:28:41.756" v="1256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" userId="57fb2244-f77a-4291-bf83-84bcf6856161" providerId="ADAL" clId="{F3BE97BF-7A4D-49F1-8106-7AEC4D6D471D}" dt="2020-01-11T16:42:05.047" v="1307" actId="14100"/>
          <ac:picMkLst>
            <pc:docMk/>
            <pc:sldMk cId="1722436250" sldId="264"/>
            <ac:picMk id="6" creationId="{63D7447D-6DE5-47CF-A89D-D0ADAE44DA2E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9" creationId="{E4AE3827-29FD-4A85-8753-31C9622CD42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3" creationId="{5FBF99FD-0B7A-49DA-804E-5D7F56D6A0A4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" userId="57fb2244-f77a-4291-bf83-84bcf6856161" providerId="ADAL" clId="{F3BE97BF-7A4D-49F1-8106-7AEC4D6D471D}" dt="2020-01-11T16:30:34.306" v="1274" actId="1076"/>
          <ac:picMkLst>
            <pc:docMk/>
            <pc:sldMk cId="1722436250" sldId="264"/>
            <ac:picMk id="17" creationId="{4E0003D1-449A-4093-9D97-EEAFFC8F476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" userId="57fb2244-f77a-4291-bf83-84bcf6856161" providerId="ADAL" clId="{F3BE97BF-7A4D-49F1-8106-7AEC4D6D471D}" dt="2020-01-11T16:31:15.645" v="1281" actId="1076"/>
          <ac:picMkLst>
            <pc:docMk/>
            <pc:sldMk cId="1722436250" sldId="264"/>
            <ac:picMk id="22" creationId="{D1EF372D-1AE8-4F6A-B1D5-600E570599C5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16:49:04.068" v="1314"/>
        <pc:sldMkLst>
          <pc:docMk/>
          <pc:sldMk cId="1192307902" sldId="265"/>
        </pc:sldMkLst>
        <pc:spChg chg="del">
          <ac:chgData name="Peter EDMUNDS" userId="57fb2244-f77a-4291-bf83-84bcf6856161" providerId="ADAL" clId="{F3BE97BF-7A4D-49F1-8106-7AEC4D6D471D}" dt="2020-01-11T16:48:11.488" v="1310"/>
          <ac:spMkLst>
            <pc:docMk/>
            <pc:sldMk cId="1192307902" sldId="265"/>
            <ac:spMk id="3" creationId="{2FEF6C07-71B9-42C3-AD6F-8360058774E1}"/>
          </ac:spMkLst>
        </pc:spChg>
        <pc:graphicFrameChg chg="add mod">
          <ac:chgData name="Peter EDMUNDS" userId="57fb2244-f77a-4291-bf83-84bcf6856161" providerId="ADAL" clId="{F3BE97BF-7A4D-49F1-8106-7AEC4D6D471D}" dt="2020-01-11T16:49:04.068" v="1314"/>
          <ac:graphicFrameMkLst>
            <pc:docMk/>
            <pc:sldMk cId="1192307902" sldId="265"/>
            <ac:graphicFrameMk id="4" creationId="{5B46457E-DC12-47C1-A689-BB78994C5BC7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81902328" sldId="266"/>
        </pc:sldMkLst>
      </pc:sldChg>
      <pc:sldChg chg="modSp add">
        <pc:chgData name="Peter EDMUNDS" userId="57fb2244-f77a-4291-bf83-84bcf6856161" providerId="ADAL" clId="{F3BE97BF-7A4D-49F1-8106-7AEC4D6D471D}" dt="2020-01-11T21:58:00.790" v="1456" actId="115"/>
        <pc:sldMkLst>
          <pc:docMk/>
          <pc:sldMk cId="2355796106" sldId="267"/>
        </pc:sldMkLst>
        <pc:spChg chg="mod">
          <ac:chgData name="Peter EDMUNDS" userId="57fb2244-f77a-4291-bf83-84bcf6856161" providerId="ADAL" clId="{F3BE97BF-7A4D-49F1-8106-7AEC4D6D471D}" dt="2020-01-11T21:58:00.790" v="1456" actId="115"/>
          <ac:spMkLst>
            <pc:docMk/>
            <pc:sldMk cId="2355796106" sldId="267"/>
            <ac:spMk id="6" creationId="{693BCE37-892F-41BC-9E35-E62C75AB7CB1}"/>
          </ac:spMkLst>
        </pc:spChg>
        <pc:picChg chg="mod">
          <ac:chgData name="Peter EDMUNDS" userId="57fb2244-f77a-4291-bf83-84bcf6856161" providerId="ADAL" clId="{F3BE97BF-7A4D-49F1-8106-7AEC4D6D471D}" dt="2020-01-11T21:56:55.787" v="1416" actId="14100"/>
          <ac:picMkLst>
            <pc:docMk/>
            <pc:sldMk cId="2355796106" sldId="267"/>
            <ac:picMk id="3" creationId="{A40F04B1-3B67-4C91-BB26-DE2BBC97CB54}"/>
          </ac:picMkLst>
        </pc:picChg>
        <pc:picChg chg="mod">
          <ac:chgData name="Peter EDMUNDS" userId="57fb2244-f77a-4291-bf83-84bcf6856161" providerId="ADAL" clId="{F3BE97BF-7A4D-49F1-8106-7AEC4D6D471D}" dt="2020-01-11T21:57:50.049" v="1454" actId="1076"/>
          <ac:picMkLst>
            <pc:docMk/>
            <pc:sldMk cId="2355796106" sldId="267"/>
            <ac:picMk id="11" creationId="{B189825A-0BB0-48DA-ADF8-EAF025022F5F}"/>
          </ac:picMkLst>
        </pc:picChg>
        <pc:picChg chg="mod">
          <ac:chgData name="Peter EDMUNDS" userId="57fb2244-f77a-4291-bf83-84bcf6856161" providerId="ADAL" clId="{F3BE97BF-7A4D-49F1-8106-7AEC4D6D471D}" dt="2020-01-11T21:57:47.268" v="1453" actId="1076"/>
          <ac:picMkLst>
            <pc:docMk/>
            <pc:sldMk cId="2355796106" sldId="267"/>
            <ac:picMk id="37" creationId="{3C7C693E-E39B-4575-9FCE-95FE2F57EFD8}"/>
          </ac:picMkLst>
        </pc:pic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209860444" sldId="268"/>
        </pc:sldMkLst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3219079105" sldId="269"/>
        </pc:sldMkLst>
      </pc:sldChg>
      <pc:sldChg chg="addSp delSp modSp add del">
        <pc:chgData name="Peter EDMUNDS" userId="57fb2244-f77a-4291-bf83-84bcf6856161" providerId="ADAL" clId="{F3BE97BF-7A4D-49F1-8106-7AEC4D6D471D}" dt="2020-01-11T18:25:26.616" v="1321" actId="2696"/>
        <pc:sldMkLst>
          <pc:docMk/>
          <pc:sldMk cId="2363558473" sldId="270"/>
        </pc:sldMkLst>
        <pc:spChg chg="del">
          <ac:chgData name="Peter EDMUNDS" userId="57fb2244-f77a-4291-bf83-84bcf6856161" providerId="ADAL" clId="{F3BE97BF-7A4D-49F1-8106-7AEC4D6D471D}" dt="2020-01-11T17:24:37.945" v="1317"/>
          <ac:spMkLst>
            <pc:docMk/>
            <pc:sldMk cId="2363558473" sldId="270"/>
            <ac:spMk id="3" creationId="{ABDB10D2-DDFD-49EE-AA4A-12AE400CFA65}"/>
          </ac:spMkLst>
        </pc:spChg>
        <pc:spChg chg="add mod">
          <ac:chgData name="Peter EDMUNDS" userId="57fb2244-f77a-4291-bf83-84bcf6856161" providerId="ADAL" clId="{F3BE97BF-7A4D-49F1-8106-7AEC4D6D471D}" dt="2020-01-11T17:25:09.889" v="1318" actId="478"/>
          <ac:spMkLst>
            <pc:docMk/>
            <pc:sldMk cId="2363558473" sldId="270"/>
            <ac:spMk id="6" creationId="{CBE5B387-AB6C-4A0F-ACBC-9D87F7B2C2FF}"/>
          </ac:spMkLst>
        </pc:spChg>
        <pc:graphicFrameChg chg="add del mod">
          <ac:chgData name="Peter EDMUNDS" userId="57fb2244-f77a-4291-bf83-84bcf6856161" providerId="ADAL" clId="{F3BE97BF-7A4D-49F1-8106-7AEC4D6D471D}" dt="2020-01-11T17:25:09.889" v="1318" actId="478"/>
          <ac:graphicFrameMkLst>
            <pc:docMk/>
            <pc:sldMk cId="2363558473" sldId="270"/>
            <ac:graphicFrameMk id="4" creationId="{05FA57F7-4A00-47F5-B5BD-0261E6932B7F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18:26:20.448" v="1324" actId="14100"/>
        <pc:sldMkLst>
          <pc:docMk/>
          <pc:sldMk cId="475946253" sldId="271"/>
        </pc:sldMkLst>
        <pc:spChg chg="del">
          <ac:chgData name="Peter EDMUNDS" userId="57fb2244-f77a-4291-bf83-84bcf6856161" providerId="ADAL" clId="{F3BE97BF-7A4D-49F1-8106-7AEC4D6D471D}" dt="2020-01-11T18:26:11.473" v="1322"/>
          <ac:spMkLst>
            <pc:docMk/>
            <pc:sldMk cId="475946253" sldId="271"/>
            <ac:spMk id="3" creationId="{525BDD35-9B41-4F50-A96F-A15AB3833B3A}"/>
          </ac:spMkLst>
        </pc:spChg>
        <pc:graphicFrameChg chg="add mod">
          <ac:chgData name="Peter EDMUNDS" userId="57fb2244-f77a-4291-bf83-84bcf6856161" providerId="ADAL" clId="{F3BE97BF-7A4D-49F1-8106-7AEC4D6D471D}" dt="2020-01-11T18:26:20.448" v="1324" actId="14100"/>
          <ac:graphicFrameMkLst>
            <pc:docMk/>
            <pc:sldMk cId="475946253" sldId="271"/>
            <ac:graphicFrameMk id="4" creationId="{3B79AB0E-8705-4030-9E00-D9D35DF7E2C1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2024468300" sldId="272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4084274727" sldId="273"/>
        </pc:sldMkLst>
      </pc:sldChg>
      <pc:sldChg chg="add modAnim">
        <pc:chgData name="Peter EDMUNDS" userId="57fb2244-f77a-4291-bf83-84bcf6856161" providerId="ADAL" clId="{F3BE97BF-7A4D-49F1-8106-7AEC4D6D471D}" dt="2020-01-11T23:09:11.751" v="1463"/>
        <pc:sldMkLst>
          <pc:docMk/>
          <pc:sldMk cId="4008999182" sldId="274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3133609306" sldId="275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3184067261" sldId="276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839851820" sldId="277"/>
        </pc:sldMkLst>
      </pc:sldChg>
      <pc:sldChg chg="add modAnim">
        <pc:chgData name="Peter EDMUNDS" userId="57fb2244-f77a-4291-bf83-84bcf6856161" providerId="ADAL" clId="{F3BE97BF-7A4D-49F1-8106-7AEC4D6D471D}" dt="2020-01-11T23:09:24.217" v="1464"/>
        <pc:sldMkLst>
          <pc:docMk/>
          <pc:sldMk cId="1103446058" sldId="278"/>
        </pc:sldMkLst>
      </pc:sldChg>
      <pc:sldChg chg="modSp add">
        <pc:chgData name="Peter EDMUNDS" userId="57fb2244-f77a-4291-bf83-84bcf6856161" providerId="ADAL" clId="{F3BE97BF-7A4D-49F1-8106-7AEC4D6D471D}" dt="2020-01-11T21:56:26.685" v="1415" actId="732"/>
        <pc:sldMkLst>
          <pc:docMk/>
          <pc:sldMk cId="1802344666" sldId="279"/>
        </pc:sldMkLst>
        <pc:picChg chg="mod modCrop">
          <ac:chgData name="Peter EDMUNDS" userId="57fb2244-f77a-4291-bf83-84bcf6856161" providerId="ADAL" clId="{F3BE97BF-7A4D-49F1-8106-7AEC4D6D471D}" dt="2020-01-11T21:56:26.685" v="1415" actId="732"/>
          <ac:picMkLst>
            <pc:docMk/>
            <pc:sldMk cId="1802344666" sldId="279"/>
            <ac:picMk id="3" creationId="{18A060AA-CF1B-475E-87E5-D4661FE016C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08:58.277" v="1357" actId="14100"/>
        <pc:sldMkLst>
          <pc:docMk/>
          <pc:sldMk cId="1312087220" sldId="280"/>
        </pc:sldMkLst>
        <pc:picChg chg="add mod">
          <ac:chgData name="Peter EDMUNDS" userId="57fb2244-f77a-4291-bf83-84bcf6856161" providerId="ADAL" clId="{F3BE97BF-7A4D-49F1-8106-7AEC4D6D471D}" dt="2020-01-11T20:08:19.729" v="1348" actId="14100"/>
          <ac:picMkLst>
            <pc:docMk/>
            <pc:sldMk cId="1312087220" sldId="280"/>
            <ac:picMk id="4" creationId="{360B3F30-2E99-4EC0-9F7A-0BE5C5292119}"/>
          </ac:picMkLst>
        </pc:picChg>
        <pc:picChg chg="add mod">
          <ac:chgData name="Peter EDMUNDS" userId="57fb2244-f77a-4291-bf83-84bcf6856161" providerId="ADAL" clId="{F3BE97BF-7A4D-49F1-8106-7AEC4D6D471D}" dt="2020-01-11T20:08:28.426" v="1350" actId="14100"/>
          <ac:picMkLst>
            <pc:docMk/>
            <pc:sldMk cId="1312087220" sldId="280"/>
            <ac:picMk id="5" creationId="{7C161A2A-C9DA-4251-9079-10A0482D0C05}"/>
          </ac:picMkLst>
        </pc:picChg>
        <pc:picChg chg="add mod">
          <ac:chgData name="Peter EDMUNDS" userId="57fb2244-f77a-4291-bf83-84bcf6856161" providerId="ADAL" clId="{F3BE97BF-7A4D-49F1-8106-7AEC4D6D471D}" dt="2020-01-11T20:08:58.277" v="1357" actId="14100"/>
          <ac:picMkLst>
            <pc:docMk/>
            <pc:sldMk cId="1312087220" sldId="280"/>
            <ac:picMk id="6" creationId="{C0AA96D1-BFB8-48D1-86AB-A53120C773A7}"/>
          </ac:picMkLst>
        </pc:picChg>
        <pc:picChg chg="add mod">
          <ac:chgData name="Peter EDMUNDS" userId="57fb2244-f77a-4291-bf83-84bcf6856161" providerId="ADAL" clId="{F3BE97BF-7A4D-49F1-8106-7AEC4D6D471D}" dt="2020-01-11T20:08:53.969" v="1356" actId="14100"/>
          <ac:picMkLst>
            <pc:docMk/>
            <pc:sldMk cId="1312087220" sldId="280"/>
            <ac:picMk id="7" creationId="{597864D2-CF4D-4336-A5EF-80DE4746C3E4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33.392" v="1351" actId="2696"/>
        <pc:sldMkLst>
          <pc:docMk/>
          <pc:sldMk cId="1858618957" sldId="281"/>
        </pc:sldMkLst>
        <pc:picChg chg="add">
          <ac:chgData name="Peter EDMUNDS" userId="57fb2244-f77a-4291-bf83-84bcf6856161" providerId="ADAL" clId="{F3BE97BF-7A4D-49F1-8106-7AEC4D6D471D}" dt="2020-01-11T19:15:57.503" v="1330"/>
          <ac:picMkLst>
            <pc:docMk/>
            <pc:sldMk cId="1858618957" sldId="281"/>
            <ac:picMk id="4" creationId="{BCE03A85-E19C-47A0-B70A-F59CE0C24AE7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43.873" v="1354" actId="2696"/>
        <pc:sldMkLst>
          <pc:docMk/>
          <pc:sldMk cId="3742132849" sldId="282"/>
        </pc:sldMkLst>
        <pc:picChg chg="add">
          <ac:chgData name="Peter EDMUNDS" userId="57fb2244-f77a-4291-bf83-84bcf6856161" providerId="ADAL" clId="{F3BE97BF-7A4D-49F1-8106-7AEC4D6D471D}" dt="2020-01-11T19:16:20.884" v="1332"/>
          <ac:picMkLst>
            <pc:docMk/>
            <pc:sldMk cId="3742132849" sldId="282"/>
            <ac:picMk id="4" creationId="{295167FA-DF8A-47FC-947A-47411D74734B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03.970" v="1358" actId="2696"/>
        <pc:sldMkLst>
          <pc:docMk/>
          <pc:sldMk cId="4078833684" sldId="283"/>
        </pc:sldMkLst>
        <pc:picChg chg="add">
          <ac:chgData name="Peter EDMUNDS" userId="57fb2244-f77a-4291-bf83-84bcf6856161" providerId="ADAL" clId="{F3BE97BF-7A4D-49F1-8106-7AEC4D6D471D}" dt="2020-01-11T19:16:41.374" v="1334"/>
          <ac:picMkLst>
            <pc:docMk/>
            <pc:sldMk cId="4078833684" sldId="283"/>
            <ac:picMk id="4" creationId="{130B8C1D-E2BA-4C5A-B57A-1F2E6EF033D0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0:12.865" v="1373" actId="14100"/>
        <pc:sldMkLst>
          <pc:docMk/>
          <pc:sldMk cId="260115794" sldId="284"/>
        </pc:sldMkLst>
        <pc:picChg chg="add mod">
          <ac:chgData name="Peter EDMUNDS" userId="57fb2244-f77a-4291-bf83-84bcf6856161" providerId="ADAL" clId="{F3BE97BF-7A4D-49F1-8106-7AEC4D6D471D}" dt="2020-01-11T20:09:41.845" v="1367" actId="1076"/>
          <ac:picMkLst>
            <pc:docMk/>
            <pc:sldMk cId="260115794" sldId="284"/>
            <ac:picMk id="4" creationId="{42B93BC0-58AE-45CA-8292-9D5A2FEBDF51}"/>
          </ac:picMkLst>
        </pc:picChg>
        <pc:picChg chg="add mod">
          <ac:chgData name="Peter EDMUNDS" userId="57fb2244-f77a-4291-bf83-84bcf6856161" providerId="ADAL" clId="{F3BE97BF-7A4D-49F1-8106-7AEC4D6D471D}" dt="2020-01-11T20:09:24.913" v="1364" actId="1076"/>
          <ac:picMkLst>
            <pc:docMk/>
            <pc:sldMk cId="260115794" sldId="284"/>
            <ac:picMk id="5" creationId="{A3F35A7A-CB9C-4ADF-9DB9-2A539AB94BBE}"/>
          </ac:picMkLst>
        </pc:picChg>
        <pc:picChg chg="add mod">
          <ac:chgData name="Peter EDMUNDS" userId="57fb2244-f77a-4291-bf83-84bcf6856161" providerId="ADAL" clId="{F3BE97BF-7A4D-49F1-8106-7AEC4D6D471D}" dt="2020-01-11T20:10:01.921" v="1370" actId="14100"/>
          <ac:picMkLst>
            <pc:docMk/>
            <pc:sldMk cId="260115794" sldId="284"/>
            <ac:picMk id="6" creationId="{0B3A2D44-EC5F-4C01-828F-85BC36954BAA}"/>
          </ac:picMkLst>
        </pc:picChg>
        <pc:picChg chg="add mod">
          <ac:chgData name="Peter EDMUNDS" userId="57fb2244-f77a-4291-bf83-84bcf6856161" providerId="ADAL" clId="{F3BE97BF-7A4D-49F1-8106-7AEC4D6D471D}" dt="2020-01-11T20:10:12.865" v="1373" actId="14100"/>
          <ac:picMkLst>
            <pc:docMk/>
            <pc:sldMk cId="260115794" sldId="284"/>
            <ac:picMk id="7" creationId="{DF832227-472A-4950-9DED-50A881F29CA9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53.334" v="1368" actId="2696"/>
        <pc:sldMkLst>
          <pc:docMk/>
          <pc:sldMk cId="1145510787" sldId="285"/>
        </pc:sldMkLst>
        <pc:picChg chg="add">
          <ac:chgData name="Peter EDMUNDS" userId="57fb2244-f77a-4291-bf83-84bcf6856161" providerId="ADAL" clId="{F3BE97BF-7A4D-49F1-8106-7AEC4D6D471D}" dt="2020-01-11T19:17:36.080" v="1339"/>
          <ac:picMkLst>
            <pc:docMk/>
            <pc:sldMk cId="1145510787" sldId="285"/>
            <ac:picMk id="4" creationId="{8517367E-A4D9-484D-AAA5-B6A04D38398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03.174" v="1371" actId="2696"/>
        <pc:sldMkLst>
          <pc:docMk/>
          <pc:sldMk cId="3263465805" sldId="286"/>
        </pc:sldMkLst>
        <pc:picChg chg="add">
          <ac:chgData name="Peter EDMUNDS" userId="57fb2244-f77a-4291-bf83-84bcf6856161" providerId="ADAL" clId="{F3BE97BF-7A4D-49F1-8106-7AEC4D6D471D}" dt="2020-01-11T19:17:52.547" v="1341"/>
          <ac:picMkLst>
            <pc:docMk/>
            <pc:sldMk cId="3263465805" sldId="286"/>
            <ac:picMk id="4" creationId="{3ACE9CBF-3221-4F00-A357-0F6A447AF0B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19.028" v="1374" actId="2696"/>
        <pc:sldMkLst>
          <pc:docMk/>
          <pc:sldMk cId="1126761207" sldId="287"/>
        </pc:sldMkLst>
        <pc:picChg chg="add">
          <ac:chgData name="Peter EDMUNDS" userId="57fb2244-f77a-4291-bf83-84bcf6856161" providerId="ADAL" clId="{F3BE97BF-7A4D-49F1-8106-7AEC4D6D471D}" dt="2020-01-11T19:18:18.764" v="1343"/>
          <ac:picMkLst>
            <pc:docMk/>
            <pc:sldMk cId="1126761207" sldId="287"/>
            <ac:picMk id="4" creationId="{F1257EBA-220A-46D9-AD2F-5E9BE38524B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1:51.179" v="1382" actId="14100"/>
        <pc:sldMkLst>
          <pc:docMk/>
          <pc:sldMk cId="308580270" sldId="288"/>
        </pc:sldMkLst>
        <pc:picChg chg="add mod">
          <ac:chgData name="Peter EDMUNDS" userId="57fb2244-f77a-4291-bf83-84bcf6856161" providerId="ADAL" clId="{F3BE97BF-7A4D-49F1-8106-7AEC4D6D471D}" dt="2020-01-11T20:10:23.739" v="1375" actId="14100"/>
          <ac:picMkLst>
            <pc:docMk/>
            <pc:sldMk cId="308580270" sldId="288"/>
            <ac:picMk id="4" creationId="{E16A624C-19F4-4FDB-83A6-C40F9850074B}"/>
          </ac:picMkLst>
        </pc:picChg>
        <pc:picChg chg="add mod">
          <ac:chgData name="Peter EDMUNDS" userId="57fb2244-f77a-4291-bf83-84bcf6856161" providerId="ADAL" clId="{F3BE97BF-7A4D-49F1-8106-7AEC4D6D471D}" dt="2020-01-11T20:10:33.328" v="1377" actId="14100"/>
          <ac:picMkLst>
            <pc:docMk/>
            <pc:sldMk cId="308580270" sldId="288"/>
            <ac:picMk id="5" creationId="{8F260E35-23CC-4377-93CB-1E95D1DA54EB}"/>
          </ac:picMkLst>
        </pc:picChg>
        <pc:picChg chg="add mod">
          <ac:chgData name="Peter EDMUNDS" userId="57fb2244-f77a-4291-bf83-84bcf6856161" providerId="ADAL" clId="{F3BE97BF-7A4D-49F1-8106-7AEC4D6D471D}" dt="2020-01-11T20:11:08.331" v="1380" actId="14100"/>
          <ac:picMkLst>
            <pc:docMk/>
            <pc:sldMk cId="308580270" sldId="288"/>
            <ac:picMk id="6" creationId="{4BDD2D5D-7096-4635-9BF4-50FAD662A108}"/>
          </ac:picMkLst>
        </pc:picChg>
        <pc:picChg chg="add mod">
          <ac:chgData name="Peter EDMUNDS" userId="57fb2244-f77a-4291-bf83-84bcf6856161" providerId="ADAL" clId="{F3BE97BF-7A4D-49F1-8106-7AEC4D6D471D}" dt="2020-01-11T20:11:51.179" v="1382" actId="14100"/>
          <ac:picMkLst>
            <pc:docMk/>
            <pc:sldMk cId="308580270" sldId="288"/>
            <ac:picMk id="7" creationId="{35D66997-D10B-4D8B-A0B3-D71E1A92C3C7}"/>
          </ac:picMkLst>
        </pc:picChg>
      </pc:sldChg>
      <pc:sldChg chg="addSp delSp add del">
        <pc:chgData name="Peter EDMUNDS" userId="57fb2244-f77a-4291-bf83-84bcf6856161" providerId="ADAL" clId="{F3BE97BF-7A4D-49F1-8106-7AEC4D6D471D}" dt="2020-01-11T20:11:59.294" v="1383" actId="2696"/>
        <pc:sldMkLst>
          <pc:docMk/>
          <pc:sldMk cId="1683500369" sldId="289"/>
        </pc:sldMkLst>
        <pc:picChg chg="add del">
          <ac:chgData name="Peter EDMUNDS" userId="57fb2244-f77a-4291-bf83-84bcf6856161" providerId="ADAL" clId="{F3BE97BF-7A4D-49F1-8106-7AEC4D6D471D}" dt="2020-01-11T20:10:37.215" v="1378" actId="478"/>
          <ac:picMkLst>
            <pc:docMk/>
            <pc:sldMk cId="1683500369" sldId="289"/>
            <ac:picMk id="4" creationId="{9BA14DBF-A458-4600-810C-5FA23F615B9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6:02.865" v="1396" actId="14100"/>
        <pc:sldMkLst>
          <pc:docMk/>
          <pc:sldMk cId="3464649165" sldId="289"/>
        </pc:sldMkLst>
        <pc:picChg chg="add mod">
          <ac:chgData name="Peter EDMUNDS" userId="57fb2244-f77a-4291-bf83-84bcf6856161" providerId="ADAL" clId="{F3BE97BF-7A4D-49F1-8106-7AEC4D6D471D}" dt="2020-01-11T20:12:54.621" v="1390" actId="14100"/>
          <ac:picMkLst>
            <pc:docMk/>
            <pc:sldMk cId="3464649165" sldId="289"/>
            <ac:picMk id="4" creationId="{9A656108-5778-4D86-8A03-D2D9CAC156AF}"/>
          </ac:picMkLst>
        </pc:picChg>
        <pc:picChg chg="add mod modCrop">
          <ac:chgData name="Peter EDMUNDS" userId="57fb2244-f77a-4291-bf83-84bcf6856161" providerId="ADAL" clId="{F3BE97BF-7A4D-49F1-8106-7AEC4D6D471D}" dt="2020-01-11T20:15:15.499" v="1392" actId="732"/>
          <ac:picMkLst>
            <pc:docMk/>
            <pc:sldMk cId="3464649165" sldId="289"/>
            <ac:picMk id="5" creationId="{1AC40054-F67D-4A0A-9D3C-72AEEB4FC418}"/>
          </ac:picMkLst>
        </pc:picChg>
        <pc:picChg chg="add mod">
          <ac:chgData name="Peter EDMUNDS" userId="57fb2244-f77a-4291-bf83-84bcf6856161" providerId="ADAL" clId="{F3BE97BF-7A4D-49F1-8106-7AEC4D6D471D}" dt="2020-01-11T20:15:41.952" v="1394" actId="14100"/>
          <ac:picMkLst>
            <pc:docMk/>
            <pc:sldMk cId="3464649165" sldId="289"/>
            <ac:picMk id="6" creationId="{8AD45C4A-A6AF-4A8D-9179-94B9BE48FFE5}"/>
          </ac:picMkLst>
        </pc:picChg>
        <pc:picChg chg="add mod">
          <ac:chgData name="Peter EDMUNDS" userId="57fb2244-f77a-4291-bf83-84bcf6856161" providerId="ADAL" clId="{F3BE97BF-7A4D-49F1-8106-7AEC4D6D471D}" dt="2020-01-11T20:16:02.865" v="1396" actId="14100"/>
          <ac:picMkLst>
            <pc:docMk/>
            <pc:sldMk cId="3464649165" sldId="289"/>
            <ac:picMk id="7" creationId="{B25BFED5-B187-458A-B0CC-1B56BAC5868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8:40.009" v="1408" actId="732"/>
        <pc:sldMkLst>
          <pc:docMk/>
          <pc:sldMk cId="1921220027" sldId="290"/>
        </pc:sldMkLst>
        <pc:picChg chg="add mod">
          <ac:chgData name="Peter EDMUNDS" userId="57fb2244-f77a-4291-bf83-84bcf6856161" providerId="ADAL" clId="{F3BE97BF-7A4D-49F1-8106-7AEC4D6D471D}" dt="2020-01-11T20:17:29.121" v="1402" actId="14100"/>
          <ac:picMkLst>
            <pc:docMk/>
            <pc:sldMk cId="1921220027" sldId="290"/>
            <ac:picMk id="4" creationId="{0E7A4B0A-394D-423E-BCC9-FE261DEF9F10}"/>
          </ac:picMkLst>
        </pc:picChg>
        <pc:picChg chg="add mod">
          <ac:chgData name="Peter EDMUNDS" userId="57fb2244-f77a-4291-bf83-84bcf6856161" providerId="ADAL" clId="{F3BE97BF-7A4D-49F1-8106-7AEC4D6D471D}" dt="2020-01-11T20:17:31.932" v="1403" actId="14100"/>
          <ac:picMkLst>
            <pc:docMk/>
            <pc:sldMk cId="1921220027" sldId="290"/>
            <ac:picMk id="5" creationId="{6C8E9407-7A62-4527-9D19-1A1B387746CB}"/>
          </ac:picMkLst>
        </pc:picChg>
        <pc:picChg chg="add mod modCrop">
          <ac:chgData name="Peter EDMUNDS" userId="57fb2244-f77a-4291-bf83-84bcf6856161" providerId="ADAL" clId="{F3BE97BF-7A4D-49F1-8106-7AEC4D6D471D}" dt="2020-01-11T20:18:40.009" v="1408" actId="732"/>
          <ac:picMkLst>
            <pc:docMk/>
            <pc:sldMk cId="1921220027" sldId="290"/>
            <ac:picMk id="6" creationId="{618014A2-EDA8-4832-9F4A-43A44C009427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21:53:19.986" v="1412" actId="14100"/>
        <pc:sldMkLst>
          <pc:docMk/>
          <pc:sldMk cId="921725102" sldId="291"/>
        </pc:sldMkLst>
        <pc:spChg chg="del">
          <ac:chgData name="Peter EDMUNDS" userId="57fb2244-f77a-4291-bf83-84bcf6856161" providerId="ADAL" clId="{F3BE97BF-7A4D-49F1-8106-7AEC4D6D471D}" dt="2020-01-11T21:53:10.071" v="1410"/>
          <ac:spMkLst>
            <pc:docMk/>
            <pc:sldMk cId="921725102" sldId="291"/>
            <ac:spMk id="3" creationId="{9FE9AFAB-E93F-4114-BA96-8676984CED38}"/>
          </ac:spMkLst>
        </pc:spChg>
        <pc:graphicFrameChg chg="add mod">
          <ac:chgData name="Peter EDMUNDS" userId="57fb2244-f77a-4291-bf83-84bcf6856161" providerId="ADAL" clId="{F3BE97BF-7A4D-49F1-8106-7AEC4D6D471D}" dt="2020-01-11T21:53:19.986" v="1412" actId="14100"/>
          <ac:graphicFrameMkLst>
            <pc:docMk/>
            <pc:sldMk cId="921725102" sldId="291"/>
            <ac:graphicFrameMk id="4" creationId="{E592D649-B1A8-43B8-82ED-FB72FA7D8EEC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23:07:00.748" v="1461" actId="478"/>
        <pc:sldMkLst>
          <pc:docMk/>
          <pc:sldMk cId="3984250289" sldId="292"/>
        </pc:sldMkLst>
        <pc:spChg chg="del">
          <ac:chgData name="Peter EDMUNDS" userId="57fb2244-f77a-4291-bf83-84bcf6856161" providerId="ADAL" clId="{F3BE97BF-7A4D-49F1-8106-7AEC4D6D471D}" dt="2020-01-11T23:07:00.748" v="1461" actId="478"/>
          <ac:spMkLst>
            <pc:docMk/>
            <pc:sldMk cId="3984250289" sldId="292"/>
            <ac:spMk id="2" creationId="{5E809752-C1E8-4E87-BA33-0A5EB20FF9AD}"/>
          </ac:spMkLst>
        </pc:spChg>
        <pc:spChg chg="del">
          <ac:chgData name="Peter EDMUNDS" userId="57fb2244-f77a-4291-bf83-84bcf6856161" providerId="ADAL" clId="{F3BE97BF-7A4D-49F1-8106-7AEC4D6D471D}" dt="2020-01-11T23:06:33.479" v="1457"/>
          <ac:spMkLst>
            <pc:docMk/>
            <pc:sldMk cId="3984250289" sldId="292"/>
            <ac:spMk id="3" creationId="{D2F9D4A3-6FE3-4AA3-B56D-B9007B6CF424}"/>
          </ac:spMkLst>
        </pc:spChg>
        <pc:graphicFrameChg chg="add mod ord">
          <ac:chgData name="Peter EDMUNDS" userId="57fb2244-f77a-4291-bf83-84bcf6856161" providerId="ADAL" clId="{F3BE97BF-7A4D-49F1-8106-7AEC4D6D471D}" dt="2020-01-11T23:06:58.004" v="1460" actId="167"/>
          <ac:graphicFrameMkLst>
            <pc:docMk/>
            <pc:sldMk cId="3984250289" sldId="292"/>
            <ac:graphicFrameMk id="5" creationId="{424BBE6D-E12C-416D-AE85-09ED2CD30221}"/>
          </ac:graphicFrameMkLst>
        </pc:graphicFrameChg>
      </pc:sldChg>
    </pc:docChg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1E6758F8-8159-460E-812B-6241723C8775}"/>
  </pc:docChgLst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2FE7-7FCB-484D-9A2B-CE271A7C01CF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7B2-C108-483E-A447-EEB8A61FFB25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53D5-417D-47E5-99E0-CE0D2742B327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A50F-18F1-4613-BDE7-BD90DCB11F47}" type="datetime1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36D0-29D7-4A0A-B45F-BDCAA2C8C006}" type="datetime1">
              <a:rPr lang="en-GB" smtClean="0"/>
              <a:t>11/01/2020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D609E-7D33-47CF-A8BB-45ADF63A42AA}" type="datetime1">
              <a:rPr lang="en-GB" smtClean="0"/>
              <a:t>11/01/2020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67CC-84D4-4D87-B807-323166E41A5E}" type="datetime1">
              <a:rPr lang="en-GB" smtClean="0"/>
              <a:t>11/01/2020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5C21-2E34-4259-958F-8751953C6522}" type="datetime1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E8B6-67AE-4E89-AF2C-206AE23678E4}" type="datetime1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6F9D-661F-4ACD-B19B-44BCA05CF85A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581B-B82D-41E2-8D56-F5D552388489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0F2D-5E59-4B55-A159-6DA5894DDCA5}" type="datetime1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hyperlink" Target="http://www.google.co.uk/url?sa=i&amp;rct=j&amp;q=&amp;esrc=s&amp;source=images&amp;cd=&amp;cad=rja&amp;uact=8&amp;ved=0ahUKEwjNi-CzwafNAhUnBsAKHQEsA_wQjRwIBw&amp;url=http://www.slideshare.net/jbishopgcms/gravity-4940766&amp;bvm=bv.124272578,d.ZGg&amp;psig=AFQjCNErSbaWPf4P0Aa5OSDMDODt_TOMbw&amp;ust=146599345482158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f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6FDA-F7C5-43E4-B02E-BACEF559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83" y="-339923"/>
            <a:ext cx="5915025" cy="1914702"/>
          </a:xfrm>
        </p:spPr>
        <p:txBody>
          <a:bodyPr/>
          <a:lstStyle/>
          <a:p>
            <a:r>
              <a:rPr lang="en-GB" dirty="0"/>
              <a:t>Physics Paper 2 revision</a:t>
            </a:r>
            <a:br>
              <a:rPr lang="en-GB" dirty="0"/>
            </a:br>
            <a:r>
              <a:rPr lang="en-GB" dirty="0"/>
              <a:t>booklet (F tier)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9D70-4F1C-4523-97AB-14D7748B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84" y="1381584"/>
            <a:ext cx="5915025" cy="62852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Contents:</a:t>
            </a:r>
          </a:p>
          <a:p>
            <a:r>
              <a:rPr lang="en-GB" b="1" dirty="0"/>
              <a:t>Equations </a:t>
            </a:r>
            <a:r>
              <a:rPr lang="en-GB" dirty="0"/>
              <a:t>fact sheet</a:t>
            </a:r>
            <a:endParaRPr lang="en-GB" b="1" dirty="0"/>
          </a:p>
          <a:p>
            <a:r>
              <a:rPr lang="en-GB" b="1" dirty="0"/>
              <a:t>Forces</a:t>
            </a:r>
            <a:r>
              <a:rPr lang="en-GB" dirty="0"/>
              <a:t> fact sheet.</a:t>
            </a:r>
          </a:p>
          <a:p>
            <a:r>
              <a:rPr lang="en-GB" b="1" dirty="0"/>
              <a:t>Forces</a:t>
            </a:r>
            <a:r>
              <a:rPr lang="en-GB" dirty="0"/>
              <a:t> notes and exam questions. </a:t>
            </a:r>
          </a:p>
          <a:p>
            <a:r>
              <a:rPr lang="en-GB" b="1" dirty="0"/>
              <a:t>Forces and motion </a:t>
            </a:r>
            <a:r>
              <a:rPr lang="en-GB" dirty="0"/>
              <a:t>fact sheet. </a:t>
            </a:r>
          </a:p>
          <a:p>
            <a:r>
              <a:rPr lang="en-GB" b="1" dirty="0"/>
              <a:t>Forces and motion </a:t>
            </a:r>
            <a:r>
              <a:rPr lang="en-GB" dirty="0"/>
              <a:t>notes and exam questions</a:t>
            </a:r>
            <a:r>
              <a:rPr lang="en-GB" b="1" dirty="0"/>
              <a:t>.</a:t>
            </a:r>
          </a:p>
          <a:p>
            <a:r>
              <a:rPr lang="en-GB" b="1" dirty="0"/>
              <a:t>Waves </a:t>
            </a:r>
            <a:r>
              <a:rPr lang="en-GB" dirty="0"/>
              <a:t>fact sheet. </a:t>
            </a:r>
          </a:p>
          <a:p>
            <a:r>
              <a:rPr lang="en-GB" b="1" dirty="0"/>
              <a:t>Waves </a:t>
            </a:r>
            <a:r>
              <a:rPr lang="en-GB" dirty="0"/>
              <a:t>notes and exam questions.</a:t>
            </a:r>
          </a:p>
          <a:p>
            <a:r>
              <a:rPr lang="en-GB" b="1" dirty="0"/>
              <a:t>Magnetism </a:t>
            </a:r>
            <a:r>
              <a:rPr lang="en-GB" dirty="0"/>
              <a:t>fact sheet.</a:t>
            </a:r>
          </a:p>
          <a:p>
            <a:r>
              <a:rPr lang="en-GB" b="1" dirty="0"/>
              <a:t>Magnetism </a:t>
            </a:r>
            <a:r>
              <a:rPr lang="en-GB" dirty="0"/>
              <a:t>notes and exam questions. </a:t>
            </a:r>
          </a:p>
          <a:p>
            <a:r>
              <a:rPr lang="en-GB" b="1" dirty="0"/>
              <a:t>Specification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98C02-5416-4D23-AC6D-A3D2267E179F}"/>
              </a:ext>
            </a:extLst>
          </p:cNvPr>
          <p:cNvSpPr/>
          <p:nvPr/>
        </p:nvSpPr>
        <p:spPr>
          <a:xfrm>
            <a:off x="3574778" y="1161022"/>
            <a:ext cx="3136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Exam date: 12</a:t>
            </a:r>
            <a:r>
              <a:rPr lang="en-GB" baseline="30000" dirty="0"/>
              <a:t>th</a:t>
            </a:r>
            <a:r>
              <a:rPr lang="en-GB" dirty="0"/>
              <a:t> June 2020 (am)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3D7447D-6DE5-47CF-A89D-D0ADAE44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89" y="78309"/>
            <a:ext cx="1052635" cy="1052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3EB0F8-854F-4F80-943C-5AB973192217}"/>
              </a:ext>
            </a:extLst>
          </p:cNvPr>
          <p:cNvSpPr txBox="1"/>
          <p:nvPr/>
        </p:nvSpPr>
        <p:spPr>
          <a:xfrm>
            <a:off x="471486" y="8914084"/>
            <a:ext cx="591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Good luck – although if you revise hard you won’t need it!</a:t>
            </a:r>
          </a:p>
          <a:p>
            <a:endParaRPr lang="en-GB" dirty="0"/>
          </a:p>
          <a:p>
            <a:r>
              <a:rPr lang="en-GB" dirty="0"/>
              <a:t>Dr. Edmunds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AE3827-29FD-4A85-8753-31C9622CD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11" y="2150068"/>
            <a:ext cx="671378" cy="67137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C639DD2F-44C8-4D95-85BB-3CAA4D640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4" y="2956806"/>
            <a:ext cx="668215" cy="66821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FBF99FD-0B7A-49DA-804E-5D7F56D6A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11" y="3758796"/>
            <a:ext cx="671378" cy="671378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8BDCBCE-238A-4FFF-8E1B-60442713DC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34" y="4495117"/>
            <a:ext cx="685497" cy="68549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E0003D1-449A-4093-9D97-EEAFFC8F47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96" y="6166629"/>
            <a:ext cx="800038" cy="8000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6FE29-2779-4A6A-A0F8-DD1E7BD4C6E7}"/>
              </a:ext>
            </a:extLst>
          </p:cNvPr>
          <p:cNvSpPr/>
          <p:nvPr/>
        </p:nvSpPr>
        <p:spPr>
          <a:xfrm>
            <a:off x="471487" y="5638281"/>
            <a:ext cx="52699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Quiz yourself on the questions on the fact sheets (or get a family member/friend) to quiz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Answer the questions on the exam questions. Once answered, cover up the answers &amp; check that you can do again.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Revising effectively does not simply involve reading over notes or making new notes – you have to practice answering questions &amp; practice remembering information. </a:t>
            </a:r>
            <a:r>
              <a:rPr lang="en-GB" b="1" dirty="0"/>
              <a:t>To learn physics you have to do physics. </a:t>
            </a:r>
            <a:endParaRPr lang="en-GB" dirty="0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F6686C59-981F-4D4F-BD8D-448A59E3FD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960" y="1735911"/>
            <a:ext cx="414157" cy="41415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D1EF372D-1AE8-4F6A-B1D5-600E57059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05" y="7461824"/>
            <a:ext cx="864339" cy="864339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7C78A46-8D9F-4D05-AB96-AF0857C9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43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5"/>
    </mc:Choice>
    <mc:Fallback>
      <p:transition spd="slow" advTm="8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98FF-16A1-405A-B1B4-3CEE3D0E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46457E-DC12-47C1-A689-BB78994C5BC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826208"/>
              </p:ext>
            </p:extLst>
          </p:nvPr>
        </p:nvGraphicFramePr>
        <p:xfrm>
          <a:off x="76200" y="0"/>
          <a:ext cx="6683375" cy="1051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6844774" imgH="10767826" progId="Word.Document.12">
                  <p:embed/>
                </p:oleObj>
              </mc:Choice>
              <mc:Fallback>
                <p:oleObj name="Document" r:id="rId3" imgW="6844774" imgH="10767826" progId="Word.Document.12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5B46457E-DC12-47C1-A689-BB78994C5B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0"/>
                        <a:ext cx="6683375" cy="1051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89FDD-2767-4962-8FFC-FBD65302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307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"/>
    </mc:Choice>
    <mc:Fallback>
      <p:transition spd="slow" advTm="96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3BCB-97E4-44B0-A26A-91D3915E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92D649-B1A8-43B8-82ED-FB72FA7D8EE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951238"/>
              </p:ext>
            </p:extLst>
          </p:nvPr>
        </p:nvGraphicFramePr>
        <p:xfrm>
          <a:off x="75948" y="-193726"/>
          <a:ext cx="6709249" cy="1053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E592D649-B1A8-43B8-82ED-FB72FA7D8E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48" y="-193726"/>
                        <a:ext cx="6709249" cy="1053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D6733-7FE1-4A19-8D0F-AB805CBE6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2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1"/>
    </mc:Choice>
    <mc:Fallback>
      <p:transition spd="slow" advTm="87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revision</a:t>
            </a:r>
          </a:p>
          <a:p>
            <a:pPr algn="ctr"/>
            <a:r>
              <a:rPr lang="en-GB" sz="1100" dirty="0"/>
              <a:t>Keywords: Contact, newton, scalar, vector, mass, weight, gravitational field strength, work done, spring constant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Scalars and vectors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7A92E-9FA9-472F-9AEA-FF9BB8DC5E4E}"/>
              </a:ext>
            </a:extLst>
          </p:cNvPr>
          <p:cNvSpPr/>
          <p:nvPr/>
        </p:nvSpPr>
        <p:spPr>
          <a:xfrm>
            <a:off x="0" y="1768067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have size (“magnitude”) only and no direction. An example of a scalar quantity is mass. </a:t>
            </a:r>
          </a:p>
          <a:p>
            <a:pPr>
              <a:spcBef>
                <a:spcPct val="50000"/>
              </a:spcBef>
            </a:pPr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Scalar</a:t>
            </a:r>
            <a:r>
              <a:rPr lang="en-GB" altLang="en-US" sz="1200" dirty="0">
                <a:latin typeface="Calibri" panose="020F0502020204030204" pitchFamily="34" charset="0"/>
              </a:rPr>
              <a:t> quantities can be added up normally </a:t>
            </a:r>
          </a:p>
          <a:p>
            <a:pPr>
              <a:spcBef>
                <a:spcPct val="50000"/>
              </a:spcBef>
            </a:pPr>
            <a:r>
              <a:rPr lang="en-GB" altLang="en-US" sz="1200" dirty="0">
                <a:solidFill>
                  <a:srgbClr val="FF0000"/>
                </a:solidFill>
                <a:latin typeface="Calibri" panose="020F0502020204030204" pitchFamily="34" charset="0"/>
              </a:rPr>
              <a:t>Example: 36 kg  + 14 Kg  =  50 kg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DFA53-F35F-49EC-A80E-9212643E4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42" y="1450722"/>
            <a:ext cx="3579558" cy="14806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9E9D6A-19C3-48A3-9267-BF08E065CCD0}"/>
              </a:ext>
            </a:extLst>
          </p:cNvPr>
          <p:cNvSpPr/>
          <p:nvPr/>
        </p:nvSpPr>
        <p:spPr>
          <a:xfrm>
            <a:off x="3273647" y="2998359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b="1" dirty="0">
                <a:solidFill>
                  <a:srgbClr val="C00000"/>
                </a:solidFill>
                <a:latin typeface="Calibri" panose="020F0502020204030204" pitchFamily="34" charset="0"/>
              </a:rPr>
              <a:t>Vectors</a:t>
            </a:r>
            <a:r>
              <a:rPr lang="en-GB" altLang="en-US" sz="1200" dirty="0">
                <a:latin typeface="Calibri" panose="020F0502020204030204" pitchFamily="34" charset="0"/>
              </a:rPr>
              <a:t>  have both size and direction. </a:t>
            </a:r>
            <a:r>
              <a:rPr lang="en-GB" sz="1200" dirty="0"/>
              <a:t>A vector quantity may be represented by an arrow. The length of the arrow represents the magnitude, and the direction of the arrow the direction of the vector quantity.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4ED3F-3503-4A97-9939-C85719F9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8359"/>
            <a:ext cx="3042444" cy="9329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339A75-F6BD-4CDB-8508-AB6E1FF49DA9}"/>
              </a:ext>
            </a:extLst>
          </p:cNvPr>
          <p:cNvSpPr txBox="1"/>
          <p:nvPr/>
        </p:nvSpPr>
        <p:spPr>
          <a:xfrm>
            <a:off x="155350" y="729330"/>
            <a:ext cx="2985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200" dirty="0"/>
              <a:t>What is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are the units of a force?</a:t>
            </a:r>
          </a:p>
          <a:p>
            <a:pPr marL="342900" indent="-342900">
              <a:buAutoNum type="arabicPeriod"/>
            </a:pPr>
            <a:r>
              <a:rPr lang="en-GB" sz="1200" dirty="0"/>
              <a:t>What do we use to measure a force?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09A7D7-B2AD-4265-A4ED-2C5431BE0528}"/>
              </a:ext>
            </a:extLst>
          </p:cNvPr>
          <p:cNvSpPr txBox="1"/>
          <p:nvPr/>
        </p:nvSpPr>
        <p:spPr>
          <a:xfrm>
            <a:off x="3273647" y="568733"/>
            <a:ext cx="3338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sz="1200" dirty="0"/>
              <a:t>What is a contact force? Give two examples</a:t>
            </a:r>
          </a:p>
          <a:p>
            <a:endParaRPr lang="en-GB" sz="1200" dirty="0"/>
          </a:p>
          <a:p>
            <a:pPr marL="342900" indent="-342900">
              <a:buFont typeface="+mj-lt"/>
              <a:buAutoNum type="arabicPeriod" startAt="5"/>
            </a:pPr>
            <a:r>
              <a:rPr lang="en-GB" sz="1200" dirty="0"/>
              <a:t>What is a non-contact force? Give two examples.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65A70D-E52F-41E1-9914-88D49E429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559" y="4367946"/>
            <a:ext cx="3658441" cy="2914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D9D92A-673D-44C5-8F57-26294B36A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4124278"/>
            <a:ext cx="3252961" cy="37008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87DF56-70CE-45E5-8503-CE616F882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599"/>
          <a:stretch/>
        </p:blipFill>
        <p:spPr>
          <a:xfrm>
            <a:off x="3408111" y="8240709"/>
            <a:ext cx="3320219" cy="13174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99E788-CE09-4A58-9439-4064EF02B3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484"/>
          <a:stretch/>
        </p:blipFill>
        <p:spPr>
          <a:xfrm>
            <a:off x="73670" y="7892870"/>
            <a:ext cx="3303251" cy="20131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96C17-9E0F-43B1-BE2B-995EA05E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6"/>
    </mc:Choice>
    <mc:Fallback>
      <p:transition spd="slow" advTm="90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Resultant forces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76161-700F-45A0-A182-06D447B67159}"/>
              </a:ext>
            </a:extLst>
          </p:cNvPr>
          <p:cNvSpPr/>
          <p:nvPr/>
        </p:nvSpPr>
        <p:spPr>
          <a:xfrm>
            <a:off x="1" y="333781"/>
            <a:ext cx="48912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forces acting on any object can be shown using a </a:t>
            </a:r>
            <a:r>
              <a:rPr lang="en-GB" sz="1200" b="1" dirty="0">
                <a:solidFill>
                  <a:srgbClr val="286DA6"/>
                </a:solidFill>
              </a:rPr>
              <a:t>force diagram</a:t>
            </a:r>
            <a:r>
              <a:rPr lang="en-GB" sz="1200" dirty="0">
                <a:solidFill>
                  <a:srgbClr val="010066"/>
                </a:solidFill>
              </a:rPr>
              <a:t>. A force diagram uses labelled arrows to show all the forces acting on the object.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arrow shows the </a:t>
            </a:r>
            <a:r>
              <a:rPr lang="en-GB" sz="1200" b="1" dirty="0">
                <a:solidFill>
                  <a:srgbClr val="010066"/>
                </a:solidFill>
              </a:rPr>
              <a:t>direction</a:t>
            </a:r>
            <a:r>
              <a:rPr lang="en-GB" sz="1200" dirty="0">
                <a:solidFill>
                  <a:srgbClr val="010066"/>
                </a:solidFill>
              </a:rPr>
              <a:t> of each force.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GB" sz="1200" dirty="0">
                <a:solidFill>
                  <a:srgbClr val="010066"/>
                </a:solidFill>
              </a:rPr>
              <a:t>The </a:t>
            </a:r>
            <a:r>
              <a:rPr lang="en-GB" sz="1200" b="1" dirty="0">
                <a:solidFill>
                  <a:srgbClr val="010066"/>
                </a:solidFill>
              </a:rPr>
              <a:t>length</a:t>
            </a:r>
            <a:r>
              <a:rPr lang="en-GB" sz="1200" dirty="0">
                <a:solidFill>
                  <a:srgbClr val="010066"/>
                </a:solidFill>
              </a:rPr>
              <a:t> of each arrow is proportional to the </a:t>
            </a:r>
            <a:r>
              <a:rPr lang="en-GB" sz="1200" b="1" dirty="0">
                <a:solidFill>
                  <a:srgbClr val="010066"/>
                </a:solidFill>
              </a:rPr>
              <a:t>size</a:t>
            </a:r>
            <a:r>
              <a:rPr lang="en-GB" sz="1200" dirty="0">
                <a:solidFill>
                  <a:srgbClr val="010066"/>
                </a:solidFill>
              </a:rPr>
              <a:t> of the force.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GB" dirty="0">
              <a:solidFill>
                <a:srgbClr val="01006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8D1B6-D43D-4C5E-8750-D8D6F14A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12" y="488175"/>
            <a:ext cx="1966787" cy="2209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547ABD-6D31-4678-A09A-BDB0817121E8}"/>
              </a:ext>
            </a:extLst>
          </p:cNvPr>
          <p:cNvSpPr/>
          <p:nvPr/>
        </p:nvSpPr>
        <p:spPr>
          <a:xfrm>
            <a:off x="3429000" y="2697975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The motion of the object will depend on the </a:t>
            </a:r>
            <a:r>
              <a:rPr lang="en-GB" sz="1200" b="1" dirty="0">
                <a:solidFill>
                  <a:srgbClr val="286DA6"/>
                </a:solidFill>
                <a:ea typeface="ＭＳ Ｐゴシック" charset="0"/>
              </a:rPr>
              <a:t>resultant force</a:t>
            </a:r>
            <a:r>
              <a:rPr lang="en-GB" sz="1200" dirty="0">
                <a:ea typeface="ＭＳ Ｐゴシック" charset="0"/>
              </a:rPr>
              <a:t>. This is calculated by adding all the forces together, taking their direction into account. </a:t>
            </a:r>
            <a:r>
              <a:rPr lang="en-US" sz="1200" dirty="0"/>
              <a:t>When more than one force acts on an object, the forces COMBINE to form a </a:t>
            </a:r>
            <a:r>
              <a:rPr lang="en-US" sz="1200" b="1" dirty="0">
                <a:solidFill>
                  <a:srgbClr val="FF0000"/>
                </a:solidFill>
              </a:rPr>
              <a:t>RESULTANT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FORCE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794EA4-505B-44B8-9355-1B6BAD3E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1" y="1323706"/>
            <a:ext cx="2473378" cy="10518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73E440-AA92-4A34-A7B8-48F0D87C9D6D}"/>
              </a:ext>
            </a:extLst>
          </p:cNvPr>
          <p:cNvSpPr/>
          <p:nvPr/>
        </p:nvSpPr>
        <p:spPr>
          <a:xfrm>
            <a:off x="308478" y="2402134"/>
            <a:ext cx="28120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200" dirty="0"/>
              <a:t>Resultant force on the crate = 50 N – 30 N </a:t>
            </a:r>
            <a:r>
              <a:rPr lang="en-GB" sz="1200" dirty="0">
                <a:latin typeface="Arial" charset="0"/>
                <a:ea typeface="ＭＳ Ｐゴシック" charset="0"/>
              </a:rPr>
              <a:t>= </a:t>
            </a:r>
            <a:r>
              <a:rPr lang="en-GB" sz="1200" b="1" dirty="0">
                <a:solidFill>
                  <a:srgbClr val="286DA6"/>
                </a:solidFill>
                <a:latin typeface="Arial" charset="0"/>
                <a:ea typeface="ＭＳ Ｐゴシック" charset="0"/>
              </a:rPr>
              <a:t>20 N to the left</a:t>
            </a:r>
          </a:p>
          <a:p>
            <a:endParaRPr lang="en-GB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E05E10-043D-48C2-A2A0-93D6412BF5AE}"/>
              </a:ext>
            </a:extLst>
          </p:cNvPr>
          <p:cNvSpPr/>
          <p:nvPr/>
        </p:nvSpPr>
        <p:spPr>
          <a:xfrm>
            <a:off x="-20720" y="3287004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If more than one force is on an object, you can simplify the diagram by drawing just the </a:t>
            </a:r>
            <a:r>
              <a:rPr lang="en-GB" sz="1200" b="1" dirty="0"/>
              <a:t>resultant force</a:t>
            </a:r>
            <a:r>
              <a:rPr lang="en-GB" sz="1200" dirty="0"/>
              <a:t>. </a:t>
            </a:r>
          </a:p>
          <a:p>
            <a:endParaRPr lang="en-GB" sz="1200" dirty="0"/>
          </a:p>
          <a:p>
            <a:r>
              <a:rPr lang="en-GB" sz="1200" dirty="0"/>
              <a:t>This is a single force that has the same effect as the other forces put together.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0C0A3D-EBC5-4608-87B8-FFB8650DC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20" y="4820202"/>
            <a:ext cx="3565636" cy="40547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A5BB1D-5DF2-4DCB-A361-0692B4E81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915" y="4350009"/>
            <a:ext cx="3313084" cy="471373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9C5299-E889-43E2-BBC9-B3EDE3D9C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9"/>
    </mc:Choice>
    <mc:Fallback>
      <p:transition spd="slow" advTm="100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Mass, Weight and Gravity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FBEE75-F877-419B-AE05-A4B2FF9119C5}"/>
              </a:ext>
            </a:extLst>
          </p:cNvPr>
          <p:cNvSpPr/>
          <p:nvPr/>
        </p:nvSpPr>
        <p:spPr>
          <a:xfrm>
            <a:off x="0" y="351740"/>
            <a:ext cx="4381501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All objects have a force that attracts them towards each other. This force is due to </a:t>
            </a:r>
            <a:r>
              <a:rPr lang="en-GB" sz="1200" b="1" dirty="0"/>
              <a:t>gravity.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Even you attract other objects to you because of gravity, but you have too little mass for the force to be very strong. </a:t>
            </a:r>
          </a:p>
          <a:p>
            <a:endParaRPr lang="en-GB" sz="1200" dirty="0"/>
          </a:p>
          <a:p>
            <a:r>
              <a:rPr lang="en-GB" sz="1200" dirty="0"/>
              <a:t>The strength of gravity at the surface of a planet is determined by its mass. g is a measurement of the gravitational field strength</a:t>
            </a:r>
          </a:p>
          <a:p>
            <a:endParaRPr lang="en-GB" sz="1200" dirty="0"/>
          </a:p>
          <a:p>
            <a:r>
              <a:rPr lang="en-GB" sz="1200" dirty="0"/>
              <a:t>The gravitational field strength on the surface of the earth is </a:t>
            </a:r>
            <a:r>
              <a:rPr lang="en-GB" sz="1200" b="1" dirty="0"/>
              <a:t>9.8 N/kg.</a:t>
            </a:r>
          </a:p>
          <a:p>
            <a:endParaRPr lang="en-GB" sz="1200" b="1" dirty="0"/>
          </a:p>
          <a:p>
            <a:r>
              <a:rPr lang="en-GB" sz="1200" dirty="0"/>
              <a:t>The mass of an object is the amount of matter it contains. </a:t>
            </a:r>
          </a:p>
          <a:p>
            <a:endParaRPr lang="en-GB" sz="1200" dirty="0"/>
          </a:p>
          <a:p>
            <a:r>
              <a:rPr lang="en-GB" sz="1200" dirty="0"/>
              <a:t>The mass of an object stays the same wherever it is, but its weight can change depending on the gravitational field strength. </a:t>
            </a:r>
          </a:p>
          <a:p>
            <a:endParaRPr lang="en-GB" sz="1200" dirty="0"/>
          </a:p>
          <a:p>
            <a:pPr>
              <a:spcAft>
                <a:spcPts val="600"/>
              </a:spcAft>
            </a:pPr>
            <a:r>
              <a:rPr lang="en-GB" sz="1200" dirty="0"/>
              <a:t>Weight is the force caused by gravity. The weight of an object can be calculated using the formula: </a:t>
            </a:r>
          </a:p>
          <a:p>
            <a:pPr algn="ctr"/>
            <a:r>
              <a:rPr lang="en-GB" sz="1200" b="1" dirty="0"/>
              <a:t>weight = mass  x  gravitational field strength. 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[ W = m x g ] </a:t>
            </a:r>
          </a:p>
          <a:p>
            <a:endParaRPr lang="en-GB" dirty="0"/>
          </a:p>
          <a:p>
            <a:endParaRPr lang="en-GB" b="1" dirty="0"/>
          </a:p>
        </p:txBody>
      </p:sp>
      <p:pic>
        <p:nvPicPr>
          <p:cNvPr id="12" name="irc_mi" descr="http://image.slidesharecdn.com/gravity-100810205111-phpapp02/95/gravity-3-728.jpg?cb=1281473531">
            <a:hlinkClick r:id="rId2"/>
            <a:extLst>
              <a:ext uri="{FF2B5EF4-FFF2-40B4-BE49-F238E27FC236}">
                <a16:creationId xmlns:a16="http://schemas.microsoft.com/office/drawing/2014/main" id="{F10A80BB-0E31-4438-B8C2-6154BF72E396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17892" r="10981" b="6402"/>
          <a:stretch/>
        </p:blipFill>
        <p:spPr bwMode="auto">
          <a:xfrm>
            <a:off x="4322233" y="1295398"/>
            <a:ext cx="2535766" cy="2184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B3D36-9797-4DDF-AAFC-22F89A005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56" y="0"/>
            <a:ext cx="1942843" cy="812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C44ED-61FA-47B8-AF63-58269069DB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176"/>
          <a:stretch/>
        </p:blipFill>
        <p:spPr>
          <a:xfrm>
            <a:off x="3565997" y="4207933"/>
            <a:ext cx="3292001" cy="17441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14FD51-A541-46E2-877D-FCE32961E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351867"/>
            <a:ext cx="3524446" cy="4038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A2BA94-4070-43A6-85F9-3897B0127D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454242"/>
            <a:ext cx="3524446" cy="1243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369DEC-4065-4C57-91E9-445E0FDCC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8400" y="6194821"/>
            <a:ext cx="3149599" cy="328589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B76338-78E4-473F-B642-CB40281B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8"/>
    </mc:Choice>
    <mc:Fallback>
      <p:transition spd="slow" advTm="89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Work done and elasticity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86A37-C29A-4F1A-829A-A4CCA2A9D614}"/>
              </a:ext>
            </a:extLst>
          </p:cNvPr>
          <p:cNvSpPr/>
          <p:nvPr/>
        </p:nvSpPr>
        <p:spPr>
          <a:xfrm>
            <a:off x="50800" y="317344"/>
            <a:ext cx="6303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200" b="1" dirty="0">
                <a:ea typeface="ＭＳ Ｐゴシック" charset="0"/>
              </a:rPr>
              <a:t>work done  =  energy transferred</a:t>
            </a:r>
          </a:p>
          <a:p>
            <a:pPr eaLnBrk="0" hangingPunct="0">
              <a:defRPr/>
            </a:pPr>
            <a:endParaRPr lang="en-US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altLang="en-US" sz="1200" dirty="0"/>
              <a:t>This means the units for work are the same as the units for energy – </a:t>
            </a:r>
            <a:r>
              <a:rPr lang="en-GB" altLang="en-US" sz="1200" b="1" dirty="0"/>
              <a:t>joules</a:t>
            </a:r>
            <a:r>
              <a:rPr lang="en-GB" altLang="en-US" sz="1200" dirty="0"/>
              <a:t>.</a:t>
            </a:r>
          </a:p>
          <a:p>
            <a:pPr eaLnBrk="0" hangingPunct="0">
              <a:defRPr/>
            </a:pPr>
            <a:endParaRPr lang="en-GB" altLang="en-US" sz="1200" dirty="0"/>
          </a:p>
          <a:p>
            <a:pPr eaLnBrk="0" hangingPunct="0">
              <a:defRPr/>
            </a:pPr>
            <a:r>
              <a:rPr lang="en-GB" sz="1200" b="1" dirty="0">
                <a:ea typeface="ＭＳ Ｐゴシック" charset="0"/>
              </a:rPr>
              <a:t>work done  =  force  x  distance moved (W = F x s)</a:t>
            </a:r>
          </a:p>
          <a:p>
            <a:pPr eaLnBrk="0" hangingPunct="0">
              <a:defRPr/>
            </a:pPr>
            <a:endParaRPr lang="en-GB" sz="1200" b="1" dirty="0">
              <a:ea typeface="ＭＳ Ｐゴシック" charset="0"/>
            </a:endParaRPr>
          </a:p>
          <a:p>
            <a:pPr eaLnBrk="0" hangingPunct="0">
              <a:defRPr/>
            </a:pPr>
            <a:r>
              <a:rPr lang="en-GB" sz="1200" dirty="0">
                <a:ea typeface="ＭＳ Ｐゴシック" charset="0"/>
              </a:rPr>
              <a:t>Force is measured in </a:t>
            </a:r>
            <a:r>
              <a:rPr lang="en-GB" sz="1200" b="1" dirty="0">
                <a:ea typeface="ＭＳ Ｐゴシック" charset="0"/>
              </a:rPr>
              <a:t>newtons </a:t>
            </a:r>
            <a:r>
              <a:rPr lang="en-GB" sz="1200" dirty="0">
                <a:ea typeface="ＭＳ Ｐゴシック" charset="0"/>
              </a:rPr>
              <a:t>(</a:t>
            </a:r>
            <a:r>
              <a:rPr lang="en-GB" sz="1200" b="1" dirty="0">
                <a:ea typeface="ＭＳ Ｐゴシック" charset="0"/>
              </a:rPr>
              <a:t>N</a:t>
            </a:r>
            <a:r>
              <a:rPr lang="en-GB" sz="1200" dirty="0">
                <a:ea typeface="ＭＳ Ｐゴシック" charset="0"/>
              </a:rPr>
              <a:t>).</a:t>
            </a:r>
          </a:p>
          <a:p>
            <a:pPr eaLnBrk="0" hangingPunct="0">
              <a:defRPr/>
            </a:pPr>
            <a:r>
              <a:rPr lang="en-GB" sz="1200" dirty="0"/>
              <a:t>Distance moved is measured in </a:t>
            </a:r>
            <a:r>
              <a:rPr lang="en-GB" sz="1200" b="1" dirty="0"/>
              <a:t>metres </a:t>
            </a:r>
            <a:r>
              <a:rPr lang="en-GB" sz="1200" dirty="0"/>
              <a:t>(</a:t>
            </a:r>
            <a:r>
              <a:rPr lang="en-GB" sz="1200" b="1" dirty="0"/>
              <a:t>m</a:t>
            </a:r>
            <a:r>
              <a:rPr lang="en-GB" sz="1200" dirty="0"/>
              <a:t>).</a:t>
            </a:r>
          </a:p>
          <a:p>
            <a:pPr algn="ctr" eaLnBrk="0" hangingPunct="0">
              <a:defRPr/>
            </a:pPr>
            <a:endParaRPr lang="en-GB" altLang="en-US" dirty="0">
              <a:solidFill>
                <a:srgbClr val="000066"/>
              </a:solidFill>
            </a:endParaRPr>
          </a:p>
          <a:p>
            <a:pPr algn="ctr" eaLnBrk="0" hangingPunct="0">
              <a:defRPr/>
            </a:pPr>
            <a:endParaRPr lang="en-US" b="1" dirty="0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80D60-95D7-499A-A24D-EA956B4DEDBD}"/>
              </a:ext>
            </a:extLst>
          </p:cNvPr>
          <p:cNvSpPr/>
          <p:nvPr/>
        </p:nvSpPr>
        <p:spPr>
          <a:xfrm>
            <a:off x="50799" y="1904559"/>
            <a:ext cx="290829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/>
              <a:t>Hooke’s law says that the amount a spring stretches is proportional to the amount of force applied to it. </a:t>
            </a:r>
          </a:p>
          <a:p>
            <a:pPr>
              <a:buNone/>
            </a:pPr>
            <a:endParaRPr lang="en-GB" sz="1200" dirty="0"/>
          </a:p>
          <a:p>
            <a:pPr>
              <a:buNone/>
            </a:pPr>
            <a:r>
              <a:rPr lang="en-GB" sz="1200" b="1" dirty="0"/>
              <a:t>F = k</a:t>
            </a:r>
            <a:r>
              <a:rPr lang="el-GR" sz="1200" b="1" dirty="0">
                <a:latin typeface="Times New Roman"/>
                <a:cs typeface="Times New Roman"/>
              </a:rPr>
              <a:t> ×</a:t>
            </a:r>
            <a:r>
              <a:rPr lang="en-GB" sz="1200" b="1" dirty="0">
                <a:latin typeface="Times New Roman"/>
                <a:cs typeface="Times New Roman"/>
              </a:rPr>
              <a:t> e</a:t>
            </a:r>
            <a:r>
              <a:rPr lang="en-GB" sz="1200" b="1" dirty="0"/>
              <a:t> </a:t>
            </a:r>
          </a:p>
          <a:p>
            <a:pPr>
              <a:buNone/>
            </a:pPr>
            <a:r>
              <a:rPr lang="en-GB" sz="1200" dirty="0"/>
              <a:t>Where: </a:t>
            </a:r>
          </a:p>
          <a:p>
            <a:r>
              <a:rPr lang="en-GB" sz="1200" dirty="0"/>
              <a:t>F is the applied force (in newtons, N), </a:t>
            </a:r>
          </a:p>
          <a:p>
            <a:r>
              <a:rPr lang="en-GB" sz="1200" dirty="0"/>
              <a:t>e is the extension (in metres, m) and </a:t>
            </a:r>
          </a:p>
          <a:p>
            <a:r>
              <a:rPr lang="en-GB" sz="1200" dirty="0"/>
              <a:t>k is the spring constant (in N/m).</a:t>
            </a:r>
          </a:p>
          <a:p>
            <a:endParaRPr lang="en-GB" sz="1200" dirty="0"/>
          </a:p>
          <a:p>
            <a:r>
              <a:rPr lang="en-GB" sz="1200" dirty="0"/>
              <a:t>The spring constant measures how difficult it is to compress or stretch a spring. </a:t>
            </a:r>
          </a:p>
          <a:p>
            <a:r>
              <a:rPr lang="en-GB" sz="1200" dirty="0"/>
              <a:t>The larger the spring constant the more difficult is to compress or stretch. </a:t>
            </a:r>
          </a:p>
          <a:p>
            <a:endParaRPr lang="en-GB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63E703E-13FF-4B23-8A3D-0C972546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3682" y="1469339"/>
            <a:ext cx="3634316" cy="154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31C724EE-9647-4822-A9AA-1E5B11CF31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7"/>
          <a:stretch/>
        </p:blipFill>
        <p:spPr>
          <a:xfrm>
            <a:off x="3012940" y="3017649"/>
            <a:ext cx="1401246" cy="937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B020C6-BFC8-407F-92A2-2DF4CD83C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879" y="2920930"/>
            <a:ext cx="688199" cy="10341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3D86A1-D685-42F8-B4DF-E0FF81B1399C}"/>
              </a:ext>
            </a:extLst>
          </p:cNvPr>
          <p:cNvSpPr/>
          <p:nvPr/>
        </p:nvSpPr>
        <p:spPr>
          <a:xfrm>
            <a:off x="2959097" y="4143198"/>
            <a:ext cx="3848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/>
              <a:t>E</a:t>
            </a:r>
            <a:r>
              <a:rPr lang="en-GB" sz="1200" b="1" baseline="-25000" dirty="0"/>
              <a:t>e</a:t>
            </a:r>
            <a:r>
              <a:rPr lang="en-GB" sz="1200" b="1" dirty="0"/>
              <a:t> = ½ x k x e</a:t>
            </a:r>
            <a:r>
              <a:rPr lang="en-GB" sz="1200" b="1" baseline="30000" dirty="0"/>
              <a:t>2</a:t>
            </a:r>
            <a:endParaRPr lang="en-GB" sz="1200" dirty="0"/>
          </a:p>
          <a:p>
            <a:r>
              <a:rPr lang="en-GB" sz="1200" dirty="0"/>
              <a:t>EPE (J) = 0.5 × spring constant (N/m) × extension</a:t>
            </a:r>
            <a:r>
              <a:rPr lang="en-GB" sz="1200" baseline="30000" dirty="0"/>
              <a:t>2</a:t>
            </a:r>
            <a:r>
              <a:rPr lang="en-GB" sz="1200" dirty="0"/>
              <a:t> (m)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81A925-858E-47D0-80F1-3D179DEDF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4863"/>
            <a:ext cx="3675753" cy="5186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5D9000-AF03-4521-9457-BB07A2257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559" y="4670671"/>
            <a:ext cx="3179441" cy="443536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066E9-8600-429C-A690-90922C81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3"/>
    </mc:Choice>
    <mc:Fallback>
      <p:transition spd="slow" advTm="93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24BBE6D-E12C-416D-AE85-09ED2CD3022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409541"/>
              </p:ext>
            </p:extLst>
          </p:nvPr>
        </p:nvGraphicFramePr>
        <p:xfrm>
          <a:off x="87596" y="-211198"/>
          <a:ext cx="6656832" cy="10453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424BBE6D-E12C-416D-AE85-09ED2CD302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596" y="-211198"/>
                        <a:ext cx="6656832" cy="104539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A82C1-60CD-4F48-BE94-B18660B0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5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9"/>
    </mc:Choice>
    <mc:Fallback>
      <p:transition spd="slow" advTm="89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B87545-545B-47E6-B214-D62E966E6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0" y="5306389"/>
            <a:ext cx="3694454" cy="20942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Forces and motion revision</a:t>
            </a:r>
          </a:p>
          <a:p>
            <a:pPr algn="ctr"/>
            <a:r>
              <a:rPr lang="en-GB" sz="1100" dirty="0"/>
              <a:t>Keywords: Speed, velocity, acceleration, Newton, thinking distance, braking distance, stopping distance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Speed, velocity and acceleration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63BBC4-516A-4ED0-98BB-EEF8AF6A45DB}"/>
              </a:ext>
            </a:extLst>
          </p:cNvPr>
          <p:cNvSpPr/>
          <p:nvPr/>
        </p:nvSpPr>
        <p:spPr>
          <a:xfrm>
            <a:off x="95370" y="1813679"/>
            <a:ext cx="315453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Speed is a </a:t>
            </a:r>
            <a:r>
              <a:rPr lang="en-GB" sz="1200" b="1" dirty="0">
                <a:solidFill>
                  <a:srgbClr val="C00000"/>
                </a:solidFill>
              </a:rPr>
              <a:t>scalar</a:t>
            </a:r>
            <a:r>
              <a:rPr lang="en-GB" sz="1200" dirty="0"/>
              <a:t>, while velocity is a </a:t>
            </a:r>
            <a:r>
              <a:rPr lang="en-GB" sz="1200" b="1" dirty="0">
                <a:solidFill>
                  <a:srgbClr val="C00000"/>
                </a:solidFill>
              </a:rPr>
              <a:t>vector</a:t>
            </a:r>
            <a:r>
              <a:rPr lang="en-GB" sz="1200" dirty="0"/>
              <a:t>. They both can be calculated using the equation </a:t>
            </a:r>
            <a:r>
              <a:rPr lang="en-GB" sz="1200" b="1" dirty="0">
                <a:solidFill>
                  <a:srgbClr val="C00000"/>
                </a:solidFill>
              </a:rPr>
              <a:t>v = s ÷ t</a:t>
            </a:r>
          </a:p>
          <a:p>
            <a:endParaRPr lang="en-GB" sz="1200" b="1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dirty="0"/>
              <a:t> is the velocity or speed (in m/s)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s</a:t>
            </a:r>
            <a:r>
              <a:rPr lang="en-GB" sz="1200" dirty="0"/>
              <a:t> is the distance (in m)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t</a:t>
            </a:r>
            <a:r>
              <a:rPr lang="en-GB" sz="1200" dirty="0"/>
              <a:t> is the time (is s)</a:t>
            </a:r>
          </a:p>
          <a:p>
            <a:endParaRPr lang="en-GB" sz="1200" dirty="0"/>
          </a:p>
          <a:p>
            <a:r>
              <a:rPr lang="en-GB" sz="1200" dirty="0"/>
              <a:t>The average person </a:t>
            </a:r>
            <a:r>
              <a:rPr lang="en-GB" sz="1200" b="1" dirty="0">
                <a:solidFill>
                  <a:srgbClr val="C00000"/>
                </a:solidFill>
              </a:rPr>
              <a:t>walks</a:t>
            </a:r>
            <a:r>
              <a:rPr lang="en-GB" sz="1200" dirty="0"/>
              <a:t> at a speed of 1.5 m/s, </a:t>
            </a:r>
            <a:r>
              <a:rPr lang="en-GB" sz="1200" b="1" dirty="0">
                <a:solidFill>
                  <a:srgbClr val="C00000"/>
                </a:solidFill>
              </a:rPr>
              <a:t>runs</a:t>
            </a:r>
            <a:r>
              <a:rPr lang="en-GB" sz="1200" dirty="0"/>
              <a:t> at a speed of 3 m/s and </a:t>
            </a:r>
            <a:r>
              <a:rPr lang="en-GB" sz="1200" b="1" dirty="0">
                <a:solidFill>
                  <a:srgbClr val="C00000"/>
                </a:solidFill>
              </a:rPr>
              <a:t>cycles</a:t>
            </a:r>
            <a:r>
              <a:rPr lang="en-GB" sz="1200" dirty="0"/>
              <a:t> at a speed of 6 m/s. The speed of </a:t>
            </a:r>
            <a:r>
              <a:rPr lang="en-GB" sz="1200" b="1" dirty="0">
                <a:solidFill>
                  <a:srgbClr val="C00000"/>
                </a:solidFill>
              </a:rPr>
              <a:t>sound</a:t>
            </a:r>
            <a:r>
              <a:rPr lang="en-GB" sz="1200" dirty="0"/>
              <a:t> in air is 330 m/s. </a:t>
            </a:r>
          </a:p>
          <a:p>
            <a:endParaRPr lang="en-GB" altLang="en-US" sz="1200" baseline="30000" dirty="0"/>
          </a:p>
          <a:p>
            <a:endParaRPr lang="en-GB" altLang="en-US" sz="1200" dirty="0"/>
          </a:p>
          <a:p>
            <a:endParaRPr lang="en-GB" altLang="en-US" dirty="0">
              <a:latin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7F805A-0ADD-42E1-9F2D-63D6B987BAAF}"/>
              </a:ext>
            </a:extLst>
          </p:cNvPr>
          <p:cNvSpPr/>
          <p:nvPr/>
        </p:nvSpPr>
        <p:spPr>
          <a:xfrm>
            <a:off x="3514179" y="1521574"/>
            <a:ext cx="3429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altLang="en-US" sz="1200" dirty="0"/>
              <a:t>Acceleration is a vector and is the rate of change of velocity.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= Change in velocity ÷ Time taken 	(</a:t>
            </a:r>
            <a:r>
              <a:rPr lang="en-GB" altLang="en-US" sz="1200" b="1" dirty="0">
                <a:solidFill>
                  <a:srgbClr val="FF0000"/>
                </a:solidFill>
              </a:rPr>
              <a:t>a = </a:t>
            </a:r>
            <a:r>
              <a:rPr lang="el-GR" altLang="en-US" sz="1200" b="1" dirty="0">
                <a:solidFill>
                  <a:srgbClr val="FF0000"/>
                </a:solidFill>
              </a:rPr>
              <a:t>Δ</a:t>
            </a:r>
            <a:r>
              <a:rPr lang="en-GB" altLang="en-US" sz="1200" b="1" dirty="0">
                <a:solidFill>
                  <a:srgbClr val="FF0000"/>
                </a:solidFill>
              </a:rPr>
              <a:t>v ÷ t</a:t>
            </a:r>
            <a:r>
              <a:rPr lang="en-GB" altLang="en-US" sz="1200" dirty="0"/>
              <a:t>)</a:t>
            </a:r>
          </a:p>
          <a:p>
            <a:endParaRPr lang="en-GB" altLang="en-US" sz="1200" dirty="0"/>
          </a:p>
          <a:p>
            <a:r>
              <a:rPr lang="en-GB" altLang="en-US" sz="1200" dirty="0"/>
              <a:t>Acceleration has units of m/s</a:t>
            </a:r>
            <a:r>
              <a:rPr lang="en-GB" altLang="en-US" sz="1200" baseline="30000" dirty="0"/>
              <a:t>2</a:t>
            </a:r>
          </a:p>
          <a:p>
            <a:endParaRPr lang="en-GB" altLang="en-US" sz="1200" baseline="30000" dirty="0"/>
          </a:p>
          <a:p>
            <a:r>
              <a:rPr lang="en-GB" sz="1200" b="1" dirty="0">
                <a:solidFill>
                  <a:srgbClr val="FF0000"/>
                </a:solidFill>
              </a:rPr>
              <a:t>v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- u</a:t>
            </a:r>
            <a:r>
              <a:rPr lang="en-GB" sz="1200" b="1" baseline="30000" dirty="0">
                <a:solidFill>
                  <a:srgbClr val="FF0000"/>
                </a:solidFill>
              </a:rPr>
              <a:t>2</a:t>
            </a:r>
            <a:r>
              <a:rPr lang="en-GB" sz="1200" b="1" dirty="0">
                <a:solidFill>
                  <a:srgbClr val="FF0000"/>
                </a:solidFill>
              </a:rPr>
              <a:t> = 2 × a × s</a:t>
            </a:r>
          </a:p>
          <a:p>
            <a:r>
              <a:rPr lang="en-GB" sz="1200" dirty="0"/>
              <a:t>where v = final velocity (in m/s)</a:t>
            </a:r>
          </a:p>
          <a:p>
            <a:r>
              <a:rPr lang="en-GB" sz="1200" dirty="0"/>
              <a:t>            u = initial velocity (in m/s)</a:t>
            </a:r>
          </a:p>
          <a:p>
            <a:r>
              <a:rPr lang="en-GB" sz="1200" dirty="0"/>
              <a:t>            a = acceleration (in m/s</a:t>
            </a:r>
            <a:r>
              <a:rPr lang="en-GB" sz="1200" baseline="30000" dirty="0"/>
              <a:t>2</a:t>
            </a:r>
            <a:r>
              <a:rPr lang="en-GB" sz="1200" dirty="0"/>
              <a:t>)</a:t>
            </a:r>
          </a:p>
          <a:p>
            <a:r>
              <a:rPr lang="en-GB" sz="1200" dirty="0"/>
              <a:t>            s = distance (in m)</a:t>
            </a:r>
          </a:p>
          <a:p>
            <a:endParaRPr lang="en-GB" altLang="en-US" sz="1200" baseline="30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E15C45-F3D3-4451-9407-3C3040E86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368" y="4194622"/>
            <a:ext cx="3734632" cy="3043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738620-C138-405A-B4D4-C1E54DD7C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365" y="7455029"/>
            <a:ext cx="3734632" cy="20004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999D14-2A57-4538-98C1-5ADCB409AC26}"/>
              </a:ext>
            </a:extLst>
          </p:cNvPr>
          <p:cNvSpPr txBox="1"/>
          <p:nvPr/>
        </p:nvSpPr>
        <p:spPr>
          <a:xfrm>
            <a:off x="95370" y="754117"/>
            <a:ext cx="668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200" dirty="0"/>
              <a:t>Usain Bolt’s 100m world record is run in a time of 9.58s. Calculate his average speed during the race. </a:t>
            </a:r>
          </a:p>
          <a:p>
            <a:pPr marL="228600" indent="-228600">
              <a:buAutoNum type="arabicPeriod"/>
            </a:pPr>
            <a:endParaRPr lang="en-GB" sz="1200" dirty="0"/>
          </a:p>
          <a:p>
            <a:pPr marL="228600" indent="-228600">
              <a:buAutoNum type="arabicPeriod"/>
            </a:pPr>
            <a:r>
              <a:rPr lang="en-GB" sz="1200" dirty="0"/>
              <a:t>Calculate his average kinetic energy during </a:t>
            </a:r>
            <a:r>
              <a:rPr lang="en-GB" sz="1200"/>
              <a:t>this race (his mass is 94 kg).  </a:t>
            </a:r>
            <a:endParaRPr lang="en-GB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8783EF-CDBE-4E20-8F01-5178131D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0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1"/>
    </mc:Choice>
    <mc:Fallback>
      <p:transition spd="slow" advTm="8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Distance-time and velocity-time graphs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CFA315-9B76-4F2C-AB6A-CF916E768147}"/>
              </a:ext>
            </a:extLst>
          </p:cNvPr>
          <p:cNvSpPr/>
          <p:nvPr/>
        </p:nvSpPr>
        <p:spPr>
          <a:xfrm>
            <a:off x="0" y="369903"/>
            <a:ext cx="3429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distance-time</a:t>
            </a:r>
            <a:r>
              <a:rPr lang="en-GB" altLang="en-US" sz="1200" dirty="0"/>
              <a:t> graph can be used to see when an object is </a:t>
            </a:r>
            <a:r>
              <a:rPr lang="en-GB" altLang="en-US" sz="1200" b="1" dirty="0"/>
              <a:t>stationary</a:t>
            </a:r>
            <a:r>
              <a:rPr lang="en-GB" altLang="en-US" sz="1200" dirty="0"/>
              <a:t> or travelling at a </a:t>
            </a:r>
            <a:r>
              <a:rPr lang="en-GB" altLang="en-US" sz="1200" b="1" dirty="0"/>
              <a:t>constant speed</a:t>
            </a:r>
            <a:r>
              <a:rPr lang="en-GB" altLang="en-US" sz="1200" dirty="0"/>
              <a:t>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steeper the </a:t>
            </a:r>
            <a:r>
              <a:rPr lang="en-GB" altLang="en-US" sz="1200" b="1" dirty="0"/>
              <a:t>slope</a:t>
            </a:r>
            <a:r>
              <a:rPr lang="en-GB" altLang="en-US" sz="1200" dirty="0"/>
              <a:t>, the faster the speed. </a:t>
            </a:r>
          </a:p>
          <a:p>
            <a:endParaRPr lang="en-GB" altLang="en-US" sz="1200" dirty="0"/>
          </a:p>
          <a:p>
            <a:r>
              <a:rPr lang="en-GB" altLang="en-US" sz="1200" dirty="0"/>
              <a:t>The </a:t>
            </a:r>
            <a:r>
              <a:rPr lang="en-GB" altLang="en-US" sz="1200" b="1" dirty="0"/>
              <a:t>speed</a:t>
            </a:r>
            <a:r>
              <a:rPr lang="en-GB" altLang="en-US" sz="1200" dirty="0"/>
              <a:t> of the car can be calculated by looking at the </a:t>
            </a:r>
            <a:r>
              <a:rPr lang="en-GB" altLang="en-US" sz="1200" b="1" dirty="0"/>
              <a:t>gradient</a:t>
            </a:r>
            <a:r>
              <a:rPr lang="en-GB" altLang="en-US" sz="1200" dirty="0"/>
              <a:t> of the distance-time graph. (i.e. change in y divided by change in x)</a:t>
            </a:r>
          </a:p>
          <a:p>
            <a:endParaRPr lang="en-GB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F04B1-3B67-4C91-BB26-DE2BBC97C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722" y="1"/>
            <a:ext cx="3320277" cy="28019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32C10A-9D59-44E2-ABD9-7D2F3F46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60" y="2208507"/>
            <a:ext cx="3164461" cy="26073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3BCE37-892F-41BC-9E35-E62C75AB7CB1}"/>
              </a:ext>
            </a:extLst>
          </p:cNvPr>
          <p:cNvSpPr/>
          <p:nvPr/>
        </p:nvSpPr>
        <p:spPr>
          <a:xfrm>
            <a:off x="3347461" y="2837522"/>
            <a:ext cx="3429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 </a:t>
            </a:r>
            <a:r>
              <a:rPr lang="en-GB" altLang="en-US" sz="1200" b="1" dirty="0"/>
              <a:t>velocity-time </a:t>
            </a:r>
            <a:r>
              <a:rPr lang="en-GB" altLang="en-US" sz="1200" dirty="0"/>
              <a:t>graph shows how the velocity of an object changes.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Up 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Acceleration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Horizontal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>
                <a:solidFill>
                  <a:schemeClr val="hlink"/>
                </a:solidFill>
              </a:rPr>
              <a:t>Constant speed</a:t>
            </a:r>
            <a:endParaRPr lang="en-GB" altLang="en-US" sz="12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Diagonally Down</a:t>
            </a:r>
            <a:r>
              <a:rPr lang="en-GB" altLang="en-US" sz="1200" b="1" dirty="0">
                <a:solidFill>
                  <a:schemeClr val="tx2"/>
                </a:solidFill>
              </a:rPr>
              <a:t>	</a:t>
            </a:r>
            <a:r>
              <a:rPr lang="en-GB" altLang="en-US" sz="1200" dirty="0">
                <a:solidFill>
                  <a:schemeClr val="hlink"/>
                </a:solidFill>
              </a:rPr>
              <a:t>Constant Deceleration</a:t>
            </a:r>
            <a:endParaRPr lang="en-GB" altLang="en-US" sz="1200" b="1" u="sng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chemeClr val="tx2"/>
                </a:solidFill>
              </a:rPr>
              <a:t>Gradient</a:t>
            </a:r>
            <a:r>
              <a:rPr lang="en-GB" altLang="en-US" sz="1200" b="1" dirty="0">
                <a:solidFill>
                  <a:schemeClr val="tx2"/>
                </a:solidFill>
              </a:rPr>
              <a:t>	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chemeClr val="hlink"/>
                </a:solidFill>
              </a:rPr>
              <a:t>acceleration</a:t>
            </a:r>
            <a:r>
              <a:rPr lang="en-GB" altLang="en-US" sz="1200" dirty="0"/>
              <a:t> of the 			object.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</a:pPr>
            <a:r>
              <a:rPr lang="en-GB" altLang="en-US" sz="1200" b="1" u="sng" dirty="0">
                <a:solidFill>
                  <a:srgbClr val="003399"/>
                </a:solidFill>
              </a:rPr>
              <a:t>Area under </a:t>
            </a:r>
            <a:r>
              <a:rPr lang="en-GB" altLang="en-US" sz="1200" b="1" dirty="0">
                <a:solidFill>
                  <a:srgbClr val="003399"/>
                </a:solidFill>
              </a:rPr>
              <a:t>graph	</a:t>
            </a:r>
            <a:r>
              <a:rPr lang="en-GB" altLang="en-US" sz="1200" dirty="0"/>
              <a:t>This is the </a:t>
            </a:r>
            <a:r>
              <a:rPr lang="en-GB" altLang="en-US" sz="1200" dirty="0">
                <a:solidFill>
                  <a:srgbClr val="FF0000"/>
                </a:solidFill>
              </a:rPr>
              <a:t>distance</a:t>
            </a:r>
            <a:r>
              <a:rPr lang="en-GB" altLang="en-US" sz="1200" dirty="0"/>
              <a:t> travelled 				by the object. </a:t>
            </a:r>
          </a:p>
          <a:p>
            <a:endParaRPr lang="en-GB" altLang="en-US" dirty="0">
              <a:latin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5EEAC4B-B94C-438D-8B90-6F2F26920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8" y="4878172"/>
            <a:ext cx="3293092" cy="32299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2F56C47-46DF-4908-BD95-12DF685128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326" b="62724"/>
          <a:stretch/>
        </p:blipFill>
        <p:spPr>
          <a:xfrm>
            <a:off x="27184" y="8084455"/>
            <a:ext cx="3510539" cy="107147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C7C693E-E39B-4575-9FCE-95FE2F57EF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245"/>
          <a:stretch/>
        </p:blipFill>
        <p:spPr>
          <a:xfrm>
            <a:off x="3088193" y="4748497"/>
            <a:ext cx="3510539" cy="17597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89825A-0BB0-48DA-ADF8-EAF025022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900" y="6647070"/>
            <a:ext cx="3208916" cy="32299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CE38A-EC91-4AAC-91D5-03743A05B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79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"/>
    </mc:Choice>
    <mc:Fallback>
      <p:transition spd="slow" advTm="89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Newton’s laws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563D45-C3D2-4B4B-8615-1271A163826F}"/>
              </a:ext>
            </a:extLst>
          </p:cNvPr>
          <p:cNvSpPr/>
          <p:nvPr/>
        </p:nvSpPr>
        <p:spPr>
          <a:xfrm>
            <a:off x="0" y="317345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b="1" dirty="0"/>
              <a:t>Newton’s First Law:</a:t>
            </a:r>
          </a:p>
          <a:p>
            <a:r>
              <a:rPr lang="en-GB" sz="1200" dirty="0"/>
              <a:t>If the resultant force acting on an object is zero and: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stationary, the object remains stationary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The object is moving, the object continues to move at the same speed and in the same direction. So the object continues to move at the same velocity.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r>
              <a:rPr lang="en-GB" sz="1200" dirty="0"/>
              <a:t>So, when a vehicle travels at a steady speed the resistive forces balance the driving force.</a:t>
            </a:r>
          </a:p>
          <a:p>
            <a:endParaRPr lang="en-GB" sz="1200" dirty="0"/>
          </a:p>
          <a:p>
            <a:r>
              <a:rPr lang="en-GB" sz="1200" dirty="0"/>
              <a:t>So, the velocity (speed and/or direction) of an object will only change if a resultant force is acting on the object.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10866-5071-4583-B01A-5901750BF9C7}"/>
              </a:ext>
            </a:extLst>
          </p:cNvPr>
          <p:cNvSpPr/>
          <p:nvPr/>
        </p:nvSpPr>
        <p:spPr>
          <a:xfrm>
            <a:off x="3709289" y="317345"/>
            <a:ext cx="314871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Newton’s Second Law:</a:t>
            </a:r>
          </a:p>
          <a:p>
            <a:r>
              <a:rPr lang="en-GB" sz="1200" dirty="0"/>
              <a:t>The acceleration of an object is proportional to the resultant force acting on the object, and inversely proportional to the mass of the</a:t>
            </a:r>
          </a:p>
          <a:p>
            <a:r>
              <a:rPr lang="en-GB" sz="1200" dirty="0"/>
              <a:t>object.</a:t>
            </a:r>
          </a:p>
          <a:p>
            <a:endParaRPr lang="en-GB" sz="1200" dirty="0"/>
          </a:p>
          <a:p>
            <a:r>
              <a:rPr lang="en-GB" altLang="en-US" sz="1200" dirty="0"/>
              <a:t>Force = mass x acceleration</a:t>
            </a:r>
          </a:p>
          <a:p>
            <a:r>
              <a:rPr lang="en-GB" altLang="en-US" sz="1200" b="1" dirty="0">
                <a:solidFill>
                  <a:srgbClr val="0000FF"/>
                </a:solidFill>
              </a:rPr>
              <a:t>F = m × a</a:t>
            </a:r>
          </a:p>
          <a:p>
            <a:endParaRPr lang="en-GB" altLang="en-US" sz="1200" b="1" dirty="0"/>
          </a:p>
          <a:p>
            <a:r>
              <a:rPr lang="en-GB" sz="1200" b="1" dirty="0"/>
              <a:t>Newton’s Third Law:</a:t>
            </a:r>
          </a:p>
          <a:p>
            <a:r>
              <a:rPr lang="en-GB" sz="1200" dirty="0"/>
              <a:t>Whenever two objects interact, the forces they exert on each other are</a:t>
            </a:r>
          </a:p>
          <a:p>
            <a:r>
              <a:rPr lang="en-GB" sz="1200" dirty="0"/>
              <a:t>equal and opposite.</a:t>
            </a:r>
            <a:endParaRPr lang="en-GB" altLang="en-US" sz="1200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FD135-25C1-471D-8400-0DB2AD8F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71" y="3497012"/>
            <a:ext cx="3618876" cy="3160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0EFF3-E9C2-4283-8EE0-E10D9732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79944"/>
            <a:ext cx="3557708" cy="241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2B2D05-3E02-4683-919B-9F75BCD1A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805" y="2850775"/>
            <a:ext cx="3250195" cy="3660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57A9E9-FFE3-4B61-837B-B7E6D0C6E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610" y="6511420"/>
            <a:ext cx="3071390" cy="26381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9DACD-CD31-4B16-A754-D569CAE8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6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"/>
    </mc:Choice>
    <mc:Fallback>
      <p:transition spd="slow" advTm="85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Forces and braking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54A26-57F9-4927-ABCF-9B9BEE1ADF25}"/>
              </a:ext>
            </a:extLst>
          </p:cNvPr>
          <p:cNvSpPr/>
          <p:nvPr/>
        </p:nvSpPr>
        <p:spPr>
          <a:xfrm>
            <a:off x="0" y="317344"/>
            <a:ext cx="3429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The </a:t>
            </a:r>
            <a:r>
              <a:rPr lang="en-GB" sz="1200" b="1" dirty="0"/>
              <a:t>stopping distance </a:t>
            </a:r>
            <a:r>
              <a:rPr lang="en-GB" sz="1200" dirty="0"/>
              <a:t>of a car is the minimum distance that a car can safely stop in. It is made up of the </a:t>
            </a:r>
            <a:r>
              <a:rPr lang="en-GB" sz="1200" b="1" dirty="0"/>
              <a:t>thinking distance </a:t>
            </a:r>
            <a:r>
              <a:rPr lang="en-GB" sz="1200" dirty="0"/>
              <a:t>and the </a:t>
            </a:r>
            <a:r>
              <a:rPr lang="en-GB" sz="1200" b="1" dirty="0"/>
              <a:t>braking distance.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Stopping distance = thinking distance + braking distance</a:t>
            </a:r>
          </a:p>
          <a:p>
            <a:endParaRPr lang="en-GB" sz="1200" dirty="0"/>
          </a:p>
          <a:p>
            <a:r>
              <a:rPr lang="en-GB" sz="1200" b="1" dirty="0"/>
              <a:t>The thinking distance is the distance travelled by the vehicle in the time it takes for the driver to react</a:t>
            </a:r>
          </a:p>
          <a:p>
            <a:endParaRPr lang="en-GB" sz="1200" dirty="0"/>
          </a:p>
          <a:p>
            <a:r>
              <a:rPr lang="en-GB" sz="1200" b="1" dirty="0"/>
              <a:t>The breaking distance is the distance travelled by the vehicle during the time the braking force acts</a:t>
            </a:r>
          </a:p>
          <a:p>
            <a:endParaRPr lang="en-GB" sz="1200" b="1" dirty="0"/>
          </a:p>
          <a:p>
            <a:r>
              <a:rPr lang="en-GB" sz="1200" dirty="0"/>
              <a:t>Reaction times vary from person to person. Typical values range from 0.2s to 0.9s.</a:t>
            </a:r>
            <a:endParaRPr lang="en-GB" sz="1200" b="1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230D0-AD00-4987-841E-A615B8AC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297" y="1"/>
            <a:ext cx="3317700" cy="1648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A7917F-B7ED-45AE-830F-D4F08016760E}"/>
              </a:ext>
            </a:extLst>
          </p:cNvPr>
          <p:cNvSpPr/>
          <p:nvPr/>
        </p:nvSpPr>
        <p:spPr>
          <a:xfrm>
            <a:off x="24743" y="3545959"/>
            <a:ext cx="3537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When a force is applied to the brakes of a vehicle, work done by the </a:t>
            </a:r>
            <a:r>
              <a:rPr lang="en-GB" sz="1200" b="1" dirty="0"/>
              <a:t>friction force </a:t>
            </a:r>
            <a:r>
              <a:rPr lang="en-GB" sz="1200" dirty="0"/>
              <a:t>between the brakes and the wheel reduces the kinetic energy of the vehicle and the temperature of the brakes increases.</a:t>
            </a:r>
          </a:p>
          <a:p>
            <a:endParaRPr lang="en-GB" sz="1200" dirty="0"/>
          </a:p>
          <a:p>
            <a:r>
              <a:rPr lang="en-GB" sz="1200" dirty="0"/>
              <a:t>The greater the speed of a vehicle the greater the braking force needed to stop the vehicle in a certain distance.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B5A5E-E778-4338-9207-AB479533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96" y="1873753"/>
            <a:ext cx="3344301" cy="1648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D5FF62-FF22-4CD3-A0ED-D8E372F1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" y="5307603"/>
            <a:ext cx="3681204" cy="4405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002275-0ABE-4060-A550-361639338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743" y="3601436"/>
            <a:ext cx="3404254" cy="32029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0AD421-B55A-48F5-9DF5-0369BB0435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292" y="6859880"/>
            <a:ext cx="3241650" cy="270674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D0463F-E657-4099-97C3-099F7A70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079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5"/>
    </mc:Choice>
    <mc:Fallback>
      <p:transition spd="slow" advTm="65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4293F-E7B8-432F-92E2-04F419E83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79AB0E-8705-4030-9E00-D9D35DF7E2C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877015"/>
              </p:ext>
            </p:extLst>
          </p:nvPr>
        </p:nvGraphicFramePr>
        <p:xfrm>
          <a:off x="99244" y="-193725"/>
          <a:ext cx="6662657" cy="10463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6844774" imgH="10749798" progId="Word.Document.12">
                  <p:embed/>
                </p:oleObj>
              </mc:Choice>
              <mc:Fallback>
                <p:oleObj name="Document" r:id="rId3" imgW="6844774" imgH="10749798" progId="Word.Document.12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3B79AB0E-8705-4030-9E00-D9D35DF7E2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244" y="-193725"/>
                        <a:ext cx="6662657" cy="10463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150D0-7A82-4777-B178-A9199AB0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94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7"/>
    </mc:Choice>
    <mc:Fallback>
      <p:transition spd="slow" advTm="65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Waves revision</a:t>
            </a:r>
          </a:p>
          <a:p>
            <a:pPr algn="ctr"/>
            <a:r>
              <a:rPr lang="en-GB" sz="1100" dirty="0"/>
              <a:t>Keywords: Transverse, longitudinal, vibration, frequency, wavelength, amplitude, electromagnetic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units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Transverse and longitudinal waves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-Frequency</a:t>
            </a:r>
          </a:p>
          <a:p>
            <a:r>
              <a:rPr lang="en-GB" sz="1100" dirty="0"/>
              <a:t>-Wavelength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2761051" y="76623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-Speed</a:t>
            </a:r>
          </a:p>
          <a:p>
            <a:r>
              <a:rPr lang="en-GB" sz="1100" dirty="0"/>
              <a:t>-Time period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3429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Waves transfer </a:t>
            </a:r>
            <a:r>
              <a:rPr lang="en-GB" sz="1400" b="1" dirty="0"/>
              <a:t>energy</a:t>
            </a:r>
            <a:r>
              <a:rPr lang="en-GB" sz="1400" dirty="0"/>
              <a:t> from one place to another. </a:t>
            </a:r>
          </a:p>
          <a:p>
            <a:endParaRPr lang="en-GB" sz="1400" dirty="0"/>
          </a:p>
          <a:p>
            <a:r>
              <a:rPr lang="en-GB" sz="1400" dirty="0"/>
              <a:t>There are two types of wave; </a:t>
            </a:r>
            <a:r>
              <a:rPr lang="en-GB" sz="1400" b="1" dirty="0"/>
              <a:t>longitudinal</a:t>
            </a:r>
            <a:r>
              <a:rPr lang="en-GB" sz="1400" dirty="0"/>
              <a:t> and </a:t>
            </a:r>
            <a:r>
              <a:rPr lang="en-GB" sz="1400" b="1" dirty="0"/>
              <a:t>transverse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longitudinal waves</a:t>
            </a:r>
            <a:r>
              <a:rPr lang="en-GB" sz="1400" dirty="0"/>
              <a:t>, the vibrations are parallel to the direction of wave travel. Examples of longitudinal waves include </a:t>
            </a:r>
            <a:r>
              <a:rPr lang="en-GB" sz="1400" b="1" dirty="0"/>
              <a:t>sound</a:t>
            </a:r>
            <a:r>
              <a:rPr lang="en-GB" sz="1400" dirty="0"/>
              <a:t> and </a:t>
            </a:r>
            <a:r>
              <a:rPr lang="en-GB" sz="1400" b="1" dirty="0"/>
              <a:t>ultrasound</a:t>
            </a:r>
            <a:r>
              <a:rPr lang="en-GB" sz="1400" dirty="0"/>
              <a:t>. </a:t>
            </a:r>
          </a:p>
          <a:p>
            <a:endParaRPr lang="en-GB" sz="1400" dirty="0"/>
          </a:p>
          <a:p>
            <a:r>
              <a:rPr lang="en-GB" sz="1400" dirty="0"/>
              <a:t>In </a:t>
            </a:r>
            <a:r>
              <a:rPr lang="en-GB" sz="1400" b="1" dirty="0"/>
              <a:t>transverse waves</a:t>
            </a:r>
            <a:r>
              <a:rPr lang="en-GB" sz="1400" dirty="0"/>
              <a:t>, the vibrations are at right angles to the direction of wave travel. Examples of transverse waves include all </a:t>
            </a:r>
            <a:r>
              <a:rPr lang="en-GB" sz="1400" b="1" dirty="0"/>
              <a:t>EM</a:t>
            </a:r>
            <a:r>
              <a:rPr lang="en-GB" sz="1400" dirty="0"/>
              <a:t> waves and </a:t>
            </a:r>
            <a:r>
              <a:rPr lang="en-GB" sz="1400" b="1" dirty="0"/>
              <a:t>water</a:t>
            </a:r>
            <a:r>
              <a:rPr lang="en-GB" sz="1400" dirty="0"/>
              <a:t> waves. </a:t>
            </a:r>
          </a:p>
          <a:p>
            <a:endParaRPr lang="en-GB" dirty="0"/>
          </a:p>
        </p:txBody>
      </p:sp>
      <p:pic>
        <p:nvPicPr>
          <p:cNvPr id="5" name="Picture 4" descr="A close up of a mans face&#10;&#10;Description automatically generated">
            <a:extLst>
              <a:ext uri="{FF2B5EF4-FFF2-40B4-BE49-F238E27FC236}">
                <a16:creationId xmlns:a16="http://schemas.microsoft.com/office/drawing/2014/main" id="{3EFC06C4-3986-4821-8EDB-0D896A0D4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67" y="3010675"/>
            <a:ext cx="3456664" cy="1861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DB541-2C7D-402D-8455-7CD5D424D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7" y="1839395"/>
            <a:ext cx="3376196" cy="8364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41A58-D6A7-445A-8D78-2262E1DD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03" y="5033520"/>
            <a:ext cx="3217794" cy="4872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1D9AB8-4603-4C0E-8252-4C39B2701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394" y="5809883"/>
            <a:ext cx="3707606" cy="20012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0FDA84-08D0-40E0-94F8-56C32E92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46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4"/>
    </mc:Choice>
    <mc:Fallback>
      <p:transition spd="slow" advTm="88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Equations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99154B-0E3B-410F-95CE-7253C26E1BF9}"/>
              </a:ext>
            </a:extLst>
          </p:cNvPr>
          <p:cNvSpPr/>
          <p:nvPr/>
        </p:nvSpPr>
        <p:spPr>
          <a:xfrm>
            <a:off x="0" y="317345"/>
            <a:ext cx="66808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frequency measures </a:t>
            </a:r>
            <a:r>
              <a:rPr lang="en-GB" sz="1400" b="1" dirty="0"/>
              <a:t>how many waves travel past a point every second</a:t>
            </a:r>
            <a:r>
              <a:rPr lang="en-GB" sz="1400" dirty="0"/>
              <a:t>. The equation that links time period and frequency is:</a:t>
            </a:r>
          </a:p>
          <a:p>
            <a:endParaRPr lang="en-GB" sz="1400" dirty="0"/>
          </a:p>
          <a:p>
            <a:pPr algn="ctr"/>
            <a:r>
              <a:rPr lang="en-GB" sz="1400" b="1" dirty="0"/>
              <a:t>T = 1 ÷ f</a:t>
            </a:r>
          </a:p>
          <a:p>
            <a:endParaRPr lang="en-GB" sz="1400" b="1" dirty="0"/>
          </a:p>
          <a:p>
            <a:r>
              <a:rPr lang="en-GB" sz="1400" dirty="0"/>
              <a:t>where T is the time period (in </a:t>
            </a:r>
            <a:r>
              <a:rPr lang="en-GB" sz="1400" b="1" dirty="0"/>
              <a:t>seconds</a:t>
            </a:r>
            <a:r>
              <a:rPr lang="en-GB" sz="1400" dirty="0"/>
              <a:t>)</a:t>
            </a:r>
          </a:p>
          <a:p>
            <a:r>
              <a:rPr lang="en-GB" sz="1400" dirty="0"/>
              <a:t>f is the frequency (in </a:t>
            </a:r>
            <a:r>
              <a:rPr lang="en-GB" sz="1400" b="1" dirty="0"/>
              <a:t>Hertz</a:t>
            </a:r>
            <a:r>
              <a:rPr lang="en-GB" sz="14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/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/>
                  <a:t>The wave speed equation says that the </a:t>
                </a:r>
                <a:r>
                  <a:rPr lang="en-GB" sz="1400" b="1" dirty="0"/>
                  <a:t>velocity </a:t>
                </a:r>
              </a:p>
              <a:p>
                <a:r>
                  <a:rPr lang="en-GB" sz="1400" b="1" dirty="0"/>
                  <a:t>of a wave is equal to the frequency multiplied </a:t>
                </a:r>
              </a:p>
              <a:p>
                <a:r>
                  <a:rPr lang="en-GB" sz="1400" b="1" dirty="0"/>
                  <a:t>by the wavelength</a:t>
                </a:r>
                <a:r>
                  <a:rPr lang="en-GB" sz="1400" dirty="0"/>
                  <a:t>:</a:t>
                </a:r>
              </a:p>
              <a:p>
                <a:endParaRPr lang="en-GB" sz="1400" dirty="0"/>
              </a:p>
              <a:p>
                <a:r>
                  <a:rPr lang="en-GB" sz="1400" b="1" dirty="0"/>
                  <a:t>		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endParaRPr lang="en-GB" sz="1400" b="1" dirty="0"/>
              </a:p>
              <a:p>
                <a:endParaRPr lang="en-GB" sz="1400" b="1" dirty="0"/>
              </a:p>
              <a:p>
                <a:r>
                  <a:rPr lang="en-GB" sz="1400" dirty="0"/>
                  <a:t>where v is the </a:t>
                </a:r>
                <a:r>
                  <a:rPr lang="en-GB" sz="1400" b="1" dirty="0"/>
                  <a:t>velocity</a:t>
                </a:r>
                <a:r>
                  <a:rPr lang="en-GB" sz="1400" dirty="0"/>
                  <a:t> (m/s)</a:t>
                </a:r>
              </a:p>
              <a:p>
                <a:r>
                  <a:rPr lang="en-GB" sz="1400" dirty="0"/>
                  <a:t>	 f is the </a:t>
                </a:r>
                <a:r>
                  <a:rPr lang="en-GB" sz="1400" b="1" dirty="0"/>
                  <a:t>frequency</a:t>
                </a:r>
                <a:r>
                  <a:rPr lang="en-GB" sz="1400" dirty="0"/>
                  <a:t> (Hz)</a:t>
                </a:r>
              </a:p>
              <a:p>
                <a:r>
                  <a:rPr lang="en-GB" sz="1400" dirty="0"/>
                  <a:t>	 λ is the </a:t>
                </a:r>
                <a:r>
                  <a:rPr lang="en-GB" sz="1400" b="1" dirty="0"/>
                  <a:t>wavelength</a:t>
                </a:r>
                <a:r>
                  <a:rPr lang="en-GB" sz="1400" dirty="0"/>
                  <a:t> (m)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777736B-9253-4C76-B693-D9D3B7DFAF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071" y="1841550"/>
                <a:ext cx="6755028" cy="2031325"/>
              </a:xfrm>
              <a:prstGeom prst="rect">
                <a:avLst/>
              </a:prstGeom>
              <a:blipFill>
                <a:blip r:embed="rId2"/>
                <a:stretch>
                  <a:fillRect l="-271" t="-601" b="-2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35534786-8E8D-4686-9D57-1BCA56DFE1A4}"/>
              </a:ext>
            </a:extLst>
          </p:cNvPr>
          <p:cNvSpPr/>
          <p:nvPr/>
        </p:nvSpPr>
        <p:spPr>
          <a:xfrm>
            <a:off x="-74143" y="4266307"/>
            <a:ext cx="6932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wave speed equation can be used to calculate the speed of a water wave in a ripple tank. To measure the </a:t>
            </a:r>
            <a:r>
              <a:rPr lang="en-GB" sz="1400" b="1" dirty="0"/>
              <a:t>wavelength</a:t>
            </a:r>
            <a:r>
              <a:rPr lang="en-GB" sz="1400" dirty="0"/>
              <a:t> of a wave in a ripple tank, use a </a:t>
            </a:r>
            <a:r>
              <a:rPr lang="en-GB" sz="1400" b="1" dirty="0"/>
              <a:t>ruler</a:t>
            </a:r>
            <a:r>
              <a:rPr lang="en-GB" sz="1400" dirty="0"/>
              <a:t> and take a picture with a </a:t>
            </a:r>
            <a:r>
              <a:rPr lang="en-GB" sz="1400" b="1" dirty="0"/>
              <a:t>camera. </a:t>
            </a:r>
            <a:r>
              <a:rPr lang="en-GB" sz="1400" dirty="0"/>
              <a:t>To measure the </a:t>
            </a:r>
            <a:r>
              <a:rPr lang="en-GB" sz="1400" b="1" dirty="0"/>
              <a:t>frequency</a:t>
            </a:r>
            <a:r>
              <a:rPr lang="en-GB" sz="1400" dirty="0"/>
              <a:t> count the number of waves that pass a point in 10 seconds and divide by 10. We can </a:t>
            </a:r>
            <a:r>
              <a:rPr lang="en-GB" sz="1400" b="1" dirty="0"/>
              <a:t>record</a:t>
            </a:r>
            <a:r>
              <a:rPr lang="en-GB" sz="1400" dirty="0"/>
              <a:t> it and play back in </a:t>
            </a:r>
            <a:r>
              <a:rPr lang="en-GB" sz="1400" b="1" dirty="0"/>
              <a:t>slow motion</a:t>
            </a:r>
            <a:r>
              <a:rPr lang="en-GB" sz="1400" dirty="0"/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7C5EAD-8520-4CA1-BD7D-D407EA08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33" y="1252203"/>
            <a:ext cx="2996095" cy="29661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2A596F-DBB2-4B23-8217-3BC666EC7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4" y="5279789"/>
            <a:ext cx="3533858" cy="4498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A8C04-DF3F-4117-8A41-D109815F9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928" y="5397080"/>
            <a:ext cx="3429000" cy="40921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41BE0-A0D9-4F2B-9E7A-14EC007E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7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4"/>
    </mc:Choice>
    <mc:Fallback>
      <p:transition spd="slow" advTm="70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Reflection and refraction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8881B-39DB-4799-8934-21300FEF93A5}"/>
              </a:ext>
            </a:extLst>
          </p:cNvPr>
          <p:cNvSpPr/>
          <p:nvPr/>
        </p:nvSpPr>
        <p:spPr>
          <a:xfrm>
            <a:off x="0" y="511614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All EM waves </a:t>
            </a:r>
            <a:r>
              <a:rPr lang="en-GB" sz="1400" b="1" dirty="0"/>
              <a:t>reflect</a:t>
            </a:r>
            <a:r>
              <a:rPr lang="en-GB" sz="1400" dirty="0"/>
              <a:t> if they hit a reflective surface. Light is the most common example of this and it’s how we can see ourselves in a mirror.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02F5A-62C8-48D5-8636-053B529D9A07}"/>
              </a:ext>
            </a:extLst>
          </p:cNvPr>
          <p:cNvSpPr txBox="1"/>
          <p:nvPr/>
        </p:nvSpPr>
        <p:spPr>
          <a:xfrm>
            <a:off x="0" y="1451199"/>
            <a:ext cx="9608471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Law of Reflection</a:t>
            </a:r>
          </a:p>
          <a:p>
            <a:endParaRPr lang="en-GB" sz="1400" dirty="0"/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endParaRPr lang="en-GB" altLang="en-US" sz="1400" dirty="0">
              <a:sym typeface="Wingdings" panose="05000000000000000000" pitchFamily="2" charset="2"/>
            </a:endParaRPr>
          </a:p>
          <a:p>
            <a:r>
              <a:rPr lang="en-GB" altLang="en-US" sz="1400" dirty="0">
                <a:sym typeface="Wingdings" panose="05000000000000000000" pitchFamily="2" charset="2"/>
              </a:rPr>
              <a:t>The </a:t>
            </a:r>
            <a:r>
              <a:rPr lang="en-GB" altLang="en-US" sz="1400" b="1" dirty="0">
                <a:solidFill>
                  <a:srgbClr val="286DA6"/>
                </a:solidFill>
                <a:sym typeface="Wingdings" panose="05000000000000000000" pitchFamily="2" charset="2"/>
              </a:rPr>
              <a:t>law of reflection</a:t>
            </a:r>
            <a:r>
              <a:rPr lang="en-GB" altLang="en-US" sz="1400" dirty="0">
                <a:sym typeface="Wingdings" panose="05000000000000000000" pitchFamily="2" charset="2"/>
              </a:rPr>
              <a:t> is true for any type of wave being reflected from a surface.</a:t>
            </a:r>
            <a:endParaRPr lang="en-GB" sz="1400" dirty="0"/>
          </a:p>
        </p:txBody>
      </p:sp>
      <p:grpSp>
        <p:nvGrpSpPr>
          <p:cNvPr id="13" name="Group 57">
            <a:extLst>
              <a:ext uri="{FF2B5EF4-FFF2-40B4-BE49-F238E27FC236}">
                <a16:creationId xmlns:a16="http://schemas.microsoft.com/office/drawing/2014/main" id="{99A5B39C-34AE-4EF6-BF36-F73FF05C5B6F}"/>
              </a:ext>
            </a:extLst>
          </p:cNvPr>
          <p:cNvGrpSpPr>
            <a:grpSpLocks/>
          </p:cNvGrpSpPr>
          <p:nvPr/>
        </p:nvGrpSpPr>
        <p:grpSpPr bwMode="auto">
          <a:xfrm>
            <a:off x="33669" y="1859577"/>
            <a:ext cx="4005163" cy="352793"/>
            <a:chOff x="747" y="2558"/>
            <a:chExt cx="4265" cy="383"/>
          </a:xfrm>
        </p:grpSpPr>
        <p:sp>
          <p:nvSpPr>
            <p:cNvPr id="14" name="AutoShape 40">
              <a:extLst>
                <a:ext uri="{FF2B5EF4-FFF2-40B4-BE49-F238E27FC236}">
                  <a16:creationId xmlns:a16="http://schemas.microsoft.com/office/drawing/2014/main" id="{413E4FAF-9F7D-45CB-93B4-4F4B2A68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2558"/>
              <a:ext cx="4265" cy="383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40B5ABC6-0B09-479B-BBDC-264380C6C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" y="2605"/>
              <a:ext cx="4237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10066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altLang="en-US" sz="1400" b="1" dirty="0">
                  <a:solidFill>
                    <a:srgbClr val="000066"/>
                  </a:solidFill>
                </a:rPr>
                <a:t>angle of incidence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 = angle of reflection (</a:t>
              </a:r>
              <a:r>
                <a:rPr lang="en-GB" altLang="en-US" sz="1400" b="1" dirty="0">
                  <a:solidFill>
                    <a:srgbClr val="000066"/>
                  </a:solidFill>
                  <a:latin typeface="Calibri" panose="020F0502020204030204" pitchFamily="34" charset="0"/>
                </a:rPr>
                <a:t>°</a:t>
              </a:r>
              <a:r>
                <a:rPr lang="en-GB" altLang="en-US" sz="1400" b="1" dirty="0">
                  <a:solidFill>
                    <a:srgbClr val="000066"/>
                  </a:solidFill>
                </a:rPr>
                <a:t>)</a:t>
              </a:r>
              <a:endParaRPr lang="en-GB" altLang="en-US" sz="1400" b="1" u="sng" dirty="0">
                <a:solidFill>
                  <a:srgbClr val="000066"/>
                </a:solidFill>
                <a:cs typeface="Arial" panose="020B0604020202020204" pitchFamily="34" charset="0"/>
                <a:sym typeface="Symbol" panose="05050102010706020507" pitchFamily="18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DFEB7FE-9F86-4088-9081-95F3BDA6ADA0}"/>
              </a:ext>
            </a:extLst>
          </p:cNvPr>
          <p:cNvSpPr/>
          <p:nvPr/>
        </p:nvSpPr>
        <p:spPr>
          <a:xfrm>
            <a:off x="3429000" y="2620750"/>
            <a:ext cx="3429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When an EM wave (like light) travels into a material that is </a:t>
            </a:r>
            <a:r>
              <a:rPr lang="en-GB" sz="1400" b="1" dirty="0"/>
              <a:t>more dense </a:t>
            </a:r>
            <a:r>
              <a:rPr lang="en-GB" sz="1400" dirty="0"/>
              <a:t>(for example from air into a glass block), it refracts </a:t>
            </a:r>
            <a:r>
              <a:rPr lang="en-GB" sz="1400" b="1" dirty="0"/>
              <a:t>towards</a:t>
            </a:r>
            <a:r>
              <a:rPr lang="en-GB" sz="1400" dirty="0"/>
              <a:t> the normal.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C84495-533C-4008-8BE4-D7787287B40E}"/>
              </a:ext>
            </a:extLst>
          </p:cNvPr>
          <p:cNvSpPr/>
          <p:nvPr/>
        </p:nvSpPr>
        <p:spPr>
          <a:xfrm>
            <a:off x="3429000" y="355214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Refraction can also be shown with </a:t>
            </a:r>
            <a:r>
              <a:rPr lang="en-GB" sz="1400" b="1" dirty="0" err="1"/>
              <a:t>wavefronts</a:t>
            </a:r>
            <a:r>
              <a:rPr lang="en-GB" sz="1400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EBB5BC-02B4-456B-B527-F0135F0E4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6" y="2683139"/>
            <a:ext cx="3144517" cy="1561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336472-11A8-4795-B747-6D9EEA92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4" y="-11105"/>
            <a:ext cx="3592286" cy="1864054"/>
          </a:xfrm>
          <a:prstGeom prst="rect">
            <a:avLst/>
          </a:prstGeom>
        </p:spPr>
      </p:pic>
      <p:pic>
        <p:nvPicPr>
          <p:cNvPr id="23" name="Picture 22" descr="A picture containing object, antenna, sky&#10;&#10;Description automatically generated">
            <a:extLst>
              <a:ext uri="{FF2B5EF4-FFF2-40B4-BE49-F238E27FC236}">
                <a16:creationId xmlns:a16="http://schemas.microsoft.com/office/drawing/2014/main" id="{B8C6BA41-1857-468A-AC4A-FB34C8698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95" y="3813751"/>
            <a:ext cx="2015216" cy="145797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0B28F1-3B15-4BB6-9DA3-FA9ADEEF3F76}"/>
              </a:ext>
            </a:extLst>
          </p:cNvPr>
          <p:cNvSpPr/>
          <p:nvPr/>
        </p:nvSpPr>
        <p:spPr>
          <a:xfrm>
            <a:off x="1369111" y="4437366"/>
            <a:ext cx="3429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dirty="0"/>
              <a:t>In a more dense material (like glass) the wave travels more slowly. The wavelength therefore decreases.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2CCC131-0C0A-45F0-A70A-59BDBEEE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9" y="5393575"/>
            <a:ext cx="3646007" cy="40008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E2FF48-671B-4A7A-9038-91EA80AC3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725" y="5176030"/>
            <a:ext cx="3343275" cy="21358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A565DE-FF3A-4140-A58F-6FB116230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276" y="7800221"/>
            <a:ext cx="3514724" cy="21030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58AB9-807E-4097-B0BC-B3508966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9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8"/>
    </mc:Choice>
    <mc:Fallback>
      <p:transition spd="slow" advTm="79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Electromagnetic waves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3923E-A1E6-4032-8361-5AB444073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36" y="383412"/>
            <a:ext cx="4563264" cy="25289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8633F7-2EBD-45CB-9E2A-CE2161029837}"/>
              </a:ext>
            </a:extLst>
          </p:cNvPr>
          <p:cNvSpPr/>
          <p:nvPr/>
        </p:nvSpPr>
        <p:spPr>
          <a:xfrm>
            <a:off x="-1" y="328383"/>
            <a:ext cx="22947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electro-magnetic</a:t>
            </a:r>
            <a:r>
              <a:rPr lang="en-GB" sz="1400" dirty="0"/>
              <a:t> (EM) spectrum is a family of 7 waves. </a:t>
            </a:r>
          </a:p>
          <a:p>
            <a:endParaRPr lang="en-GB" sz="1400" dirty="0"/>
          </a:p>
          <a:p>
            <a:r>
              <a:rPr lang="en-GB" sz="1400" dirty="0"/>
              <a:t>They are all </a:t>
            </a:r>
            <a:r>
              <a:rPr lang="en-GB" sz="1400" b="1" dirty="0"/>
              <a:t>transverse</a:t>
            </a:r>
            <a:r>
              <a:rPr lang="en-GB" sz="1400" dirty="0"/>
              <a:t> and travel at the </a:t>
            </a:r>
            <a:r>
              <a:rPr lang="en-GB" sz="1400" b="1" dirty="0"/>
              <a:t>speed of light.</a:t>
            </a:r>
          </a:p>
          <a:p>
            <a:endParaRPr lang="en-GB" sz="1400" b="1" dirty="0"/>
          </a:p>
          <a:p>
            <a:r>
              <a:rPr lang="en-GB" sz="1400" dirty="0"/>
              <a:t>The three EM waves with the most energy are </a:t>
            </a:r>
            <a:r>
              <a:rPr lang="en-GB" sz="1400" b="1" dirty="0"/>
              <a:t>ionising</a:t>
            </a:r>
            <a:r>
              <a:rPr lang="en-GB" sz="1400" dirty="0"/>
              <a:t>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UV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X-rays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1400" dirty="0"/>
              <a:t>Gamma rays</a:t>
            </a:r>
          </a:p>
          <a:p>
            <a:endParaRPr lang="en-GB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218F9-10C1-493D-9704-022297AE8271}"/>
              </a:ext>
            </a:extLst>
          </p:cNvPr>
          <p:cNvSpPr/>
          <p:nvPr/>
        </p:nvSpPr>
        <p:spPr>
          <a:xfrm>
            <a:off x="0" y="2978467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We use a mnemonic to remember the order of the 7 EM waves (from longest wavelength to shortest) </a:t>
            </a:r>
            <a:r>
              <a:rPr lang="en-GB" sz="1400" u="sng" dirty="0"/>
              <a:t>r</a:t>
            </a:r>
            <a:r>
              <a:rPr lang="en-GB" sz="1400" dirty="0"/>
              <a:t>emember </a:t>
            </a:r>
            <a:r>
              <a:rPr lang="en-GB" sz="1400" u="sng" dirty="0"/>
              <a:t>m</a:t>
            </a:r>
            <a:r>
              <a:rPr lang="en-GB" sz="1400" dirty="0"/>
              <a:t>y </a:t>
            </a:r>
            <a:r>
              <a:rPr lang="en-GB" sz="1400" u="sng" dirty="0"/>
              <a:t>i</a:t>
            </a:r>
            <a:r>
              <a:rPr lang="en-GB" sz="1400" dirty="0"/>
              <a:t>nstructions </a:t>
            </a:r>
            <a:r>
              <a:rPr lang="en-GB" sz="1400" u="sng" dirty="0"/>
              <a:t>v</a:t>
            </a:r>
            <a:r>
              <a:rPr lang="en-GB" sz="1400" dirty="0"/>
              <a:t>isible </a:t>
            </a:r>
            <a:r>
              <a:rPr lang="en-GB" sz="1400" u="sng" dirty="0"/>
              <a:t>u</a:t>
            </a:r>
            <a:r>
              <a:rPr lang="en-GB" sz="1400" dirty="0"/>
              <a:t>nder </a:t>
            </a:r>
            <a:r>
              <a:rPr lang="en-GB" sz="1400" u="sng" dirty="0"/>
              <a:t>x</a:t>
            </a:r>
            <a:r>
              <a:rPr lang="en-GB" sz="1400" dirty="0"/>
              <a:t>-ray </a:t>
            </a:r>
            <a:r>
              <a:rPr lang="en-GB" sz="1400" u="sng" dirty="0"/>
              <a:t>g</a:t>
            </a:r>
            <a:r>
              <a:rPr lang="en-GB" sz="1400" dirty="0"/>
              <a:t>lasses. </a:t>
            </a:r>
          </a:p>
          <a:p>
            <a:endParaRPr lang="en-GB" sz="1400" dirty="0"/>
          </a:p>
          <a:p>
            <a:r>
              <a:rPr lang="en-GB" sz="1400" dirty="0"/>
              <a:t>The order of visible light is </a:t>
            </a:r>
            <a:r>
              <a:rPr lang="en-GB" sz="1400" b="1" dirty="0"/>
              <a:t>ROY G BIV</a:t>
            </a:r>
            <a:r>
              <a:rPr lang="en-GB" sz="14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3B6AEB-2392-4824-8123-4E0E977FB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85" y="3760932"/>
            <a:ext cx="3113316" cy="3775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627902-0980-4DA1-B181-705FBFE8B7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649"/>
          <a:stretch/>
        </p:blipFill>
        <p:spPr>
          <a:xfrm>
            <a:off x="3731585" y="7566966"/>
            <a:ext cx="3126415" cy="20062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D51DB5-E3EB-4DC3-9AA2-3FCB9D84D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1" y="3932574"/>
            <a:ext cx="3658583" cy="59073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8F0BC2-9297-4BFA-A391-F5E87A92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0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6"/>
    </mc:Choice>
    <mc:Fallback>
      <p:transition spd="slow" advTm="80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D96C-DCA8-46B0-8B2D-3A5A0112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3E6377-FF33-4B28-91FE-A91B6FAFEA8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2733779"/>
              </p:ext>
            </p:extLst>
          </p:nvPr>
        </p:nvGraphicFramePr>
        <p:xfrm>
          <a:off x="91281" y="0"/>
          <a:ext cx="6675438" cy="1051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6844774" imgH="10785134" progId="Word.Document.12">
                  <p:embed/>
                </p:oleObj>
              </mc:Choice>
              <mc:Fallback>
                <p:oleObj name="Document" r:id="rId3" imgW="6844774" imgH="10785134" progId="Word.Documen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3C3E6377-FF33-4B28-91FE-A91B6FAFEA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281" y="0"/>
                        <a:ext cx="6675438" cy="1051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4C07D-834A-4D1E-857E-92CAC9479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374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5"/>
    </mc:Choice>
    <mc:Fallback>
      <p:transition spd="slow" advTm="73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942D01-F132-40A7-8CA3-5A55DAFD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6"/>
          <a:stretch/>
        </p:blipFill>
        <p:spPr>
          <a:xfrm>
            <a:off x="108996" y="4399897"/>
            <a:ext cx="3924524" cy="523898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Magnetism revision</a:t>
            </a:r>
          </a:p>
          <a:p>
            <a:pPr algn="ctr"/>
            <a:r>
              <a:rPr lang="en-GB" sz="1100" dirty="0"/>
              <a:t>Keywords: Non-contact, permanent, induced, poles, field, attract, repel, compass, electromagnet, solenoid</a:t>
            </a:r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D071A-2076-4ABA-A9C4-116DA93A396F}"/>
              </a:ext>
            </a:extLst>
          </p:cNvPr>
          <p:cNvSpPr txBox="1"/>
          <p:nvPr/>
        </p:nvSpPr>
        <p:spPr>
          <a:xfrm>
            <a:off x="155349" y="776023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GB" sz="1100" dirty="0"/>
              <a:t>What are the units of a force?</a:t>
            </a:r>
          </a:p>
          <a:p>
            <a:pPr marL="228600" indent="-228600">
              <a:buAutoNum type="arabicPeriod"/>
            </a:pPr>
            <a:r>
              <a:rPr lang="en-GB" sz="1100" dirty="0"/>
              <a:t>What do we use to measure a force?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7B392-B2D4-45C8-B8C6-8A0F4B6E0950}"/>
              </a:ext>
            </a:extLst>
          </p:cNvPr>
          <p:cNvSpPr txBox="1"/>
          <p:nvPr/>
        </p:nvSpPr>
        <p:spPr>
          <a:xfrm>
            <a:off x="3332767" y="765987"/>
            <a:ext cx="226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3. What is a contact force?</a:t>
            </a:r>
          </a:p>
          <a:p>
            <a:r>
              <a:rPr lang="en-GB" sz="1100" dirty="0"/>
              <a:t>4. What is a non-contact force?</a:t>
            </a:r>
          </a:p>
          <a:p>
            <a:r>
              <a:rPr lang="en-GB" sz="1100" dirty="0"/>
              <a:t>5. Is force a scalar or a vector? 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BBDF-FEF3-4DAC-B346-1C81AC233570}"/>
              </a:ext>
            </a:extLst>
          </p:cNvPr>
          <p:cNvSpPr/>
          <p:nvPr/>
        </p:nvSpPr>
        <p:spPr>
          <a:xfrm>
            <a:off x="-3" y="1784450"/>
            <a:ext cx="43067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Bar magnets have a north and a south pole. </a:t>
            </a:r>
            <a:r>
              <a:rPr lang="en-GB" sz="1400" b="1" i="1" dirty="0">
                <a:solidFill>
                  <a:srgbClr val="C00000"/>
                </a:solidFill>
              </a:rPr>
              <a:t>Like poles repel, unlike poles attract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Magnets can also attract (but not repel) certain metals </a:t>
            </a:r>
            <a:r>
              <a:rPr lang="en-GB" sz="1400" b="1" i="1" dirty="0"/>
              <a:t>(</a:t>
            </a:r>
            <a:r>
              <a:rPr lang="en-GB" sz="1400" b="1" i="1" dirty="0">
                <a:solidFill>
                  <a:srgbClr val="C00000"/>
                </a:solidFill>
              </a:rPr>
              <a:t>iron, cobalt, nickel and steel</a:t>
            </a:r>
            <a:r>
              <a:rPr lang="en-GB" sz="1400" dirty="0"/>
              <a:t> but no others). </a:t>
            </a: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BA4870-7B40-4F47-9C7E-EF9EEEA7D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775" y="1376187"/>
            <a:ext cx="2551222" cy="1920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9C10CB-AD2D-493E-8210-B5650CFDA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779" y="3171758"/>
            <a:ext cx="3443701" cy="19208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9A91F7-0DA8-4C99-96C3-14CE945416A1}"/>
              </a:ext>
            </a:extLst>
          </p:cNvPr>
          <p:cNvSpPr/>
          <p:nvPr/>
        </p:nvSpPr>
        <p:spPr>
          <a:xfrm>
            <a:off x="0" y="2729691"/>
            <a:ext cx="3429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1400" dirty="0"/>
          </a:p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C00000"/>
                </a:solidFill>
              </a:rPr>
              <a:t>permanent magnet </a:t>
            </a:r>
            <a:r>
              <a:rPr lang="en-GB" sz="1400" dirty="0"/>
              <a:t>produces its own magnetic field. </a:t>
            </a:r>
          </a:p>
          <a:p>
            <a:endParaRPr lang="en-GB" sz="1400" dirty="0"/>
          </a:p>
          <a:p>
            <a:r>
              <a:rPr lang="en-GB" sz="1400" dirty="0"/>
              <a:t>An </a:t>
            </a:r>
            <a:r>
              <a:rPr lang="en-GB" sz="1400" b="1" dirty="0">
                <a:solidFill>
                  <a:srgbClr val="C00000"/>
                </a:solidFill>
              </a:rPr>
              <a:t>induced magnet </a:t>
            </a:r>
            <a:r>
              <a:rPr lang="en-GB" sz="1400" dirty="0"/>
              <a:t>is a material that becomes a magnet when it is placed in a magnetic field.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E21827-1085-48B3-9398-766166462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294" y="5162330"/>
            <a:ext cx="3076710" cy="4693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F9523-9FC0-41EB-A55A-50A58780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06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9"/>
    </mc:Choice>
    <mc:Fallback>
      <p:transition spd="slow" advTm="87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Magnetic Fields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F9291B-3F78-432C-BD2C-E452C4FD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850" y="-1"/>
            <a:ext cx="3792150" cy="18158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AE0F27-C615-4FC9-AB64-00A4135248EB}"/>
              </a:ext>
            </a:extLst>
          </p:cNvPr>
          <p:cNvSpPr/>
          <p:nvPr/>
        </p:nvSpPr>
        <p:spPr>
          <a:xfrm>
            <a:off x="-1" y="317345"/>
            <a:ext cx="3170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The region around a magnet where a force acts on another magnet or on a magnetic material (iron, steel, cobalt and nickel) is called the </a:t>
            </a:r>
            <a:r>
              <a:rPr lang="en-GB" sz="1400" b="1" dirty="0">
                <a:solidFill>
                  <a:srgbClr val="FF0000"/>
                </a:solidFill>
              </a:rPr>
              <a:t>magnetic field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r>
              <a:rPr lang="en-GB" sz="1400" dirty="0"/>
              <a:t>The magnetic field flows from the </a:t>
            </a:r>
            <a:r>
              <a:rPr lang="en-GB" sz="1400" b="1" dirty="0">
                <a:solidFill>
                  <a:srgbClr val="FF0000"/>
                </a:solidFill>
              </a:rPr>
              <a:t>North Pole to the South Pole</a:t>
            </a:r>
            <a:r>
              <a:rPr lang="en-GB" sz="1400" dirty="0"/>
              <a:t>. It is strongest neat the poles.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7C04F-869C-4CAE-820F-BD0DDEEEE131}"/>
              </a:ext>
            </a:extLst>
          </p:cNvPr>
          <p:cNvSpPr/>
          <p:nvPr/>
        </p:nvSpPr>
        <p:spPr>
          <a:xfrm>
            <a:off x="3065850" y="1925935"/>
            <a:ext cx="39318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compass</a:t>
            </a:r>
            <a:r>
              <a:rPr lang="en-GB" sz="1400" dirty="0"/>
              <a:t> contains a small bar magnet. It always points towards the south pole of a magnet. </a:t>
            </a:r>
          </a:p>
          <a:p>
            <a:endParaRPr lang="en-GB" sz="1400" dirty="0"/>
          </a:p>
          <a:p>
            <a:r>
              <a:rPr lang="en-GB" sz="1400" dirty="0"/>
              <a:t>The Earth has a </a:t>
            </a:r>
            <a:r>
              <a:rPr lang="en-GB" sz="1400" b="1" dirty="0">
                <a:solidFill>
                  <a:srgbClr val="FF0000"/>
                </a:solidFill>
              </a:rPr>
              <a:t>magnetic field </a:t>
            </a:r>
            <a:r>
              <a:rPr lang="en-GB" sz="1400" dirty="0"/>
              <a:t>caused by molten (liquid) iron in the Earth’s outer core. The Earth is like a big bar magnet.</a:t>
            </a:r>
          </a:p>
          <a:p>
            <a:endParaRPr lang="en-GB" sz="1400" dirty="0"/>
          </a:p>
          <a:p>
            <a:r>
              <a:rPr lang="en-GB" sz="1400" dirty="0"/>
              <a:t>The north pole of the Earth is actually magnetic south. </a:t>
            </a:r>
            <a:r>
              <a:rPr lang="en-GB" sz="1400" b="1" dirty="0">
                <a:solidFill>
                  <a:srgbClr val="FF0000"/>
                </a:solidFill>
              </a:rPr>
              <a:t>Compasses point north. </a:t>
            </a:r>
          </a:p>
          <a:p>
            <a:endParaRPr lang="en-GB" dirty="0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9E9A42B9-B10D-4C1D-A906-49A4F1BE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8" y="2327960"/>
            <a:ext cx="2789594" cy="1210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7BAEBF-F5BE-4D2C-AE27-83E495E8A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030" y="4011366"/>
            <a:ext cx="3275970" cy="3662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DFD8CA-EA3D-4FE4-96D7-3B6296952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76040"/>
            <a:ext cx="3429000" cy="45002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057A-8038-4A5C-88EE-4375EBFC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5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3"/>
    </mc:Choice>
    <mc:Fallback>
      <p:transition spd="slow" advTm="89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Electromagnetism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4CCF14-C3E7-4D70-864B-8AB15970C268}"/>
              </a:ext>
            </a:extLst>
          </p:cNvPr>
          <p:cNvSpPr/>
          <p:nvPr/>
        </p:nvSpPr>
        <p:spPr>
          <a:xfrm>
            <a:off x="0" y="385002"/>
            <a:ext cx="3429000" cy="18004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400" dirty="0">
                <a:sym typeface="Wingdings" panose="05000000000000000000" pitchFamily="2" charset="2"/>
              </a:rPr>
              <a:t>Any current flowing through a wire creates a magnetic field. This is called an electro-magnet. </a:t>
            </a:r>
            <a:r>
              <a:rPr lang="en-GB" sz="1400" dirty="0"/>
              <a:t>Grip the wire with your right hand; thumb gives direction of the current. </a:t>
            </a:r>
          </a:p>
          <a:p>
            <a:r>
              <a:rPr lang="en-GB" sz="1400" dirty="0"/>
              <a:t>Your fingers curled around the wire will point in the direction of the magnetic field. </a:t>
            </a:r>
          </a:p>
          <a:p>
            <a:pPr>
              <a:spcBef>
                <a:spcPct val="50000"/>
              </a:spcBef>
            </a:pPr>
            <a:endParaRPr lang="en-GB" altLang="en-US" dirty="0">
              <a:solidFill>
                <a:srgbClr val="010066"/>
              </a:solidFill>
              <a:sym typeface="Wingdings" panose="05000000000000000000" pitchFamily="2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96BB0-394A-437E-A682-3781722A13B1}"/>
              </a:ext>
            </a:extLst>
          </p:cNvPr>
          <p:cNvSpPr/>
          <p:nvPr/>
        </p:nvSpPr>
        <p:spPr>
          <a:xfrm>
            <a:off x="139699" y="3275360"/>
            <a:ext cx="3429000" cy="14927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dirty="0">
                <a:sym typeface="Wingdings" panose="05000000000000000000" pitchFamily="2" charset="2"/>
              </a:rPr>
              <a:t>To increase strength of electromagnet: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Wind the wire so it has 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more loops</a:t>
            </a:r>
            <a:r>
              <a:rPr lang="en-GB" altLang="en-US" sz="1400" dirty="0">
                <a:sym typeface="Wingdings" panose="05000000000000000000" pitchFamily="2" charset="2"/>
              </a:rPr>
              <a:t>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Increase the current </a:t>
            </a:r>
            <a:r>
              <a:rPr lang="en-GB" altLang="en-US" sz="1400" dirty="0">
                <a:sym typeface="Wingdings" panose="05000000000000000000" pitchFamily="2" charset="2"/>
              </a:rPr>
              <a:t>in the wire.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>
                <a:sym typeface="Wingdings" panose="05000000000000000000" pitchFamily="2" charset="2"/>
              </a:rPr>
              <a:t>Add an “</a:t>
            </a:r>
            <a:r>
              <a:rPr lang="en-GB" altLang="en-US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iron core</a:t>
            </a:r>
            <a:r>
              <a:rPr lang="en-GB" altLang="en-US" sz="1400" dirty="0">
                <a:sym typeface="Wingdings" panose="05000000000000000000" pitchFamily="2" charset="2"/>
              </a:rPr>
              <a:t>” to the centre of the loops of wire.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51884B-0551-4064-AF47-D66F61169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612" y="0"/>
            <a:ext cx="2933388" cy="18004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F111F0-7CE9-426C-B737-12A290F34509}"/>
              </a:ext>
            </a:extLst>
          </p:cNvPr>
          <p:cNvSpPr/>
          <p:nvPr/>
        </p:nvSpPr>
        <p:spPr>
          <a:xfrm>
            <a:off x="3429000" y="1890242"/>
            <a:ext cx="3429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 </a:t>
            </a:r>
            <a:r>
              <a:rPr lang="en-GB" sz="1400" b="1" dirty="0">
                <a:solidFill>
                  <a:srgbClr val="FF0000"/>
                </a:solidFill>
              </a:rPr>
              <a:t>solenoid</a:t>
            </a:r>
            <a:r>
              <a:rPr lang="en-GB" sz="1400" dirty="0"/>
              <a:t> creates a field like a bar magnet.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field is strongest inside the solenoid.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 can also use the </a:t>
            </a:r>
            <a:r>
              <a:rPr lang="en-GB" sz="1400" b="1" dirty="0">
                <a:solidFill>
                  <a:srgbClr val="FF0000"/>
                </a:solidFill>
              </a:rPr>
              <a:t>right hand grip rule </a:t>
            </a:r>
            <a:r>
              <a:rPr lang="en-GB" sz="1400" dirty="0"/>
              <a:t>for a solenoid. 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DB449FF0-A7EE-41C2-89EF-8D777F6E4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t="36632" r="4179" b="35345"/>
          <a:stretch>
            <a:fillRect/>
          </a:stretch>
        </p:blipFill>
        <p:spPr bwMode="auto">
          <a:xfrm flipV="1">
            <a:off x="3568699" y="4368567"/>
            <a:ext cx="3065553" cy="43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7" descr="A close up of a logo&#10;&#10;Description generated with high confidence">
            <a:extLst>
              <a:ext uri="{FF2B5EF4-FFF2-40B4-BE49-F238E27FC236}">
                <a16:creationId xmlns:a16="http://schemas.microsoft.com/office/drawing/2014/main" id="{692C26C1-15E1-4BF3-B1AE-95912C92A2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739264"/>
            <a:ext cx="2795561" cy="15074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DCA85B1-5211-4A8D-8A53-8053AA04D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82" y="2986857"/>
            <a:ext cx="2358585" cy="1351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9B69BA-36FA-475F-A991-7B124FC14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99" y="4768076"/>
            <a:ext cx="3163567" cy="5086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F435D2-9D1D-47F9-9AA3-B91034AB0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9759" y="4837870"/>
            <a:ext cx="2987481" cy="50681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91BEB-33E0-44D6-8EDA-BDFE3C66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46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2"/>
    </mc:Choice>
    <mc:Fallback>
      <p:transition spd="slow" advTm="93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A24C7-D1BB-40B4-8799-57F950B60D3F}"/>
              </a:ext>
            </a:extLst>
          </p:cNvPr>
          <p:cNvSpPr/>
          <p:nvPr/>
        </p:nvSpPr>
        <p:spPr>
          <a:xfrm>
            <a:off x="-1" y="-1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1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060AA-CF1B-475E-87E5-D4661FE016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47"/>
          <a:stretch/>
        </p:blipFill>
        <p:spPr>
          <a:xfrm>
            <a:off x="3158895" y="5936104"/>
            <a:ext cx="3683394" cy="39464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C00766-2473-4CC3-B1C1-47A0705DD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828" y="-2"/>
            <a:ext cx="3419172" cy="5506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DB38F-4E04-47D9-80DE-57BB25F6D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2"/>
            <a:ext cx="3438828" cy="4617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D82264-9528-40BA-8366-4D818284F0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617272"/>
            <a:ext cx="3171737" cy="3185608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6B4E3F40-2118-42CF-9736-196DDF103594}"/>
              </a:ext>
            </a:extLst>
          </p:cNvPr>
          <p:cNvSpPr/>
          <p:nvPr/>
        </p:nvSpPr>
        <p:spPr>
          <a:xfrm>
            <a:off x="2656838" y="8266875"/>
            <a:ext cx="772160" cy="575839"/>
          </a:xfrm>
          <a:prstGeom prst="rightArrow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3543AD-8C07-4B27-A891-92C9505D9B17}"/>
              </a:ext>
            </a:extLst>
          </p:cNvPr>
          <p:cNvSpPr txBox="1"/>
          <p:nvPr/>
        </p:nvSpPr>
        <p:spPr>
          <a:xfrm>
            <a:off x="208277" y="8196383"/>
            <a:ext cx="238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Answer this question in your book!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877279-8B5D-4AF1-95C7-F872F64F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4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"/>
    </mc:Choice>
    <mc:Fallback>
      <p:transition spd="slow" advTm="90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F5DA6-8664-44B7-A27C-DC6897F78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FE758-3FE0-44CE-B82B-EB72899FC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0B3F30-2E99-4EC0-9F7A-0BE5C529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72"/>
            <a:ext cx="3529468" cy="5023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61A2A-C9DA-4251-9079-10A0482D0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78" y="75454"/>
            <a:ext cx="3529521" cy="5020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AA96D1-BFB8-48D1-86AB-A53120C77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952998"/>
            <a:ext cx="3429000" cy="4860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7864D2-CF4D-4336-A5EF-80DE4746C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4952999"/>
            <a:ext cx="3429000" cy="488504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A558F2-73EF-47F4-A918-1A67E05F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87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3"/>
    </mc:Choice>
    <mc:Fallback>
      <p:transition spd="slow" advTm="653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6EAD4-A2CF-43DF-ABAE-2DABF848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A7F57-BDBC-4BDC-B7BD-F56C17DC2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93BC0-58AE-45CA-8292-9D5A2FEB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900"/>
            <a:ext cx="3353378" cy="2976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F35A7A-CB9C-4ADF-9DB9-2A539AB94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68" y="0"/>
            <a:ext cx="3468332" cy="4921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3A2D44-EC5F-4C01-828F-85BC36954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21876"/>
            <a:ext cx="3451049" cy="4871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832227-472A-4950-9DED-50A881F29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6956" y="4921875"/>
            <a:ext cx="3451044" cy="4872515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33B8B6-C11D-4D55-B59A-F691635F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"/>
    </mc:Choice>
    <mc:Fallback>
      <p:transition spd="slow" advTm="66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DF85-D1E7-493A-9D4C-B84EF40E9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9105-01CC-4F06-8297-C35C7E705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A624C-19F4-4FDB-83A6-C40F9850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13"/>
            <a:ext cx="3429000" cy="4842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260E35-23CC-4377-93CB-1E95D1DA5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8" y="106782"/>
            <a:ext cx="3429001" cy="4846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DD2D5D-7096-4635-9BF4-50FAD662A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53000"/>
            <a:ext cx="3429000" cy="4853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D66997-D10B-4D8B-A0B3-D71E1A92C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8" y="4952999"/>
            <a:ext cx="3429002" cy="196052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ADB594-68FF-4F54-B06C-A26D6827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8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"/>
    </mc:Choice>
    <mc:Fallback>
      <p:transition spd="slow" advTm="70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F1F9-F8BA-4EFB-B150-79454376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79BAD-031F-412D-96B8-1BB3B974B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56108-5778-4D86-8A03-D2D9CAC1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312"/>
            <a:ext cx="3619157" cy="5120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C40054-F67D-4A0A-9D3C-72AEEB4FC4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484"/>
          <a:stretch/>
        </p:blipFill>
        <p:spPr>
          <a:xfrm>
            <a:off x="3299154" y="16312"/>
            <a:ext cx="3558846" cy="3000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D45C4A-A6AF-4A8D-9179-94B9BE48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37936"/>
            <a:ext cx="3368874" cy="4759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BFED5-B187-458A-B0CC-1B56BAC58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126" y="5038007"/>
            <a:ext cx="3368874" cy="476297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46FCD6D-25ED-4D94-8098-C9F98813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649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4"/>
    </mc:Choice>
    <mc:Fallback>
      <p:transition spd="slow" advTm="68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B91D-2507-4D49-B2DB-5D94AD3F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0C033-9701-41A2-BBF3-674C53183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A4B0A-394D-423E-BCC9-FE261DEF9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6114"/>
            <a:ext cx="3480636" cy="4940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8E9407-7A62-4527-9D19-1A1B3877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862" y="109665"/>
            <a:ext cx="3474137" cy="4907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8014A2-EDA8-4832-9F4A-43A44C0094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711"/>
          <a:stretch/>
        </p:blipFill>
        <p:spPr>
          <a:xfrm>
            <a:off x="0" y="4953000"/>
            <a:ext cx="3480636" cy="124977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F637E-65E6-42DE-AAA6-6E460078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22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4"/>
    </mc:Choice>
    <mc:Fallback>
      <p:transition spd="slow" advTm="109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467167e7-d602-4563-97eb-8b3d33f833cc"/>
    <ds:schemaRef ds:uri="http://purl.org/dc/elements/1.1/"/>
    <ds:schemaRef ds:uri="http://schemas.microsoft.com/office/2006/metadata/properties"/>
    <ds:schemaRef ds:uri="0a78171b-79ba-49c9-a65d-fc675f22b9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2462</TotalTime>
  <Words>2205</Words>
  <Application>Microsoft Office PowerPoint</Application>
  <PresentationFormat>A4 Paper (210x297 mm)</PresentationFormat>
  <Paragraphs>306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Calibri Light</vt:lpstr>
      <vt:lpstr>Times New Roman</vt:lpstr>
      <vt:lpstr>Calibri</vt:lpstr>
      <vt:lpstr>Cambria Math</vt:lpstr>
      <vt:lpstr>Arial</vt:lpstr>
      <vt:lpstr>Office Theme</vt:lpstr>
      <vt:lpstr>Microsoft Word Document</vt:lpstr>
      <vt:lpstr>Physics Paper 2 revision booklet (F tier)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 E</cp:lastModifiedBy>
  <cp:revision>102</cp:revision>
  <cp:lastPrinted>2018-05-16T18:51:17Z</cp:lastPrinted>
  <dcterms:created xsi:type="dcterms:W3CDTF">2018-03-06T21:04:47Z</dcterms:created>
  <dcterms:modified xsi:type="dcterms:W3CDTF">2020-01-11T23:16:04Z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