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6" r:id="rId4"/>
    <p:sldId id="267" r:id="rId5"/>
    <p:sldId id="269" r:id="rId6"/>
    <p:sldId id="268" r:id="rId7"/>
    <p:sldId id="271" r:id="rId8"/>
    <p:sldId id="273" r:id="rId9"/>
    <p:sldId id="259" r:id="rId10"/>
    <p:sldId id="274" r:id="rId11"/>
    <p:sldId id="260" r:id="rId12"/>
    <p:sldId id="276" r:id="rId13"/>
    <p:sldId id="262" r:id="rId14"/>
    <p:sldId id="278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pos="6856" userDrawn="1">
          <p15:clr>
            <a:srgbClr val="A4A3A4"/>
          </p15:clr>
        </p15:guide>
        <p15:guide id="4" pos="2088" userDrawn="1">
          <p15:clr>
            <a:srgbClr val="A4A3A4"/>
          </p15:clr>
        </p15:guide>
        <p15:guide id="5" orient="horz" pos="544" userDrawn="1">
          <p15:clr>
            <a:srgbClr val="A4A3A4"/>
          </p15:clr>
        </p15:guide>
        <p15:guide id="6" orient="horz" pos="3067" userDrawn="1">
          <p15:clr>
            <a:srgbClr val="A4A3A4"/>
          </p15:clr>
        </p15:guide>
        <p15:guide id="7" orient="horz" pos="3725" userDrawn="1">
          <p15:clr>
            <a:srgbClr val="A4A3A4"/>
          </p15:clr>
        </p15:guide>
        <p15:guide id="8" orient="horz" pos="1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7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662" y="269"/>
      </p:cViewPr>
      <p:guideLst>
        <p:guide orient="horz" pos="2183"/>
        <p:guide pos="3863"/>
        <p:guide pos="6856"/>
        <p:guide pos="2088"/>
        <p:guide orient="horz" pos="544"/>
        <p:guide orient="horz" pos="3067"/>
        <p:guide orient="horz" pos="3725"/>
        <p:guide orient="horz" pos="1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961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907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1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86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646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50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6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253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3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45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01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12CC0-0D58-42EB-8E58-FFB2D7C183B2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B2613-8A2E-48B7-9046-79191A254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69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3" Type="http://schemas.openxmlformats.org/officeDocument/2006/relationships/image" Target="../media/image2.jp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15" Type="http://schemas.openxmlformats.org/officeDocument/2006/relationships/image" Target="../media/image22.png"/><Relationship Id="rId4" Type="http://schemas.openxmlformats.org/officeDocument/2006/relationships/image" Target="../media/image4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png"/><Relationship Id="rId3" Type="http://schemas.openxmlformats.org/officeDocument/2006/relationships/image" Target="../media/image2.jp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17" Type="http://schemas.openxmlformats.org/officeDocument/2006/relationships/image" Target="../media/image30.png"/><Relationship Id="rId2" Type="http://schemas.openxmlformats.org/officeDocument/2006/relationships/image" Target="../media/image17.pn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4.png"/><Relationship Id="rId1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23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openxmlformats.org/officeDocument/2006/relationships/image" Target="../media/image2.jpg"/><Relationship Id="rId7" Type="http://schemas.openxmlformats.org/officeDocument/2006/relationships/image" Target="../media/image36.png"/><Relationship Id="rId12" Type="http://schemas.openxmlformats.org/officeDocument/2006/relationships/image" Target="../media/image35.png"/><Relationship Id="rId2" Type="http://schemas.openxmlformats.org/officeDocument/2006/relationships/image" Target="../media/image31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4.png"/><Relationship Id="rId5" Type="http://schemas.openxmlformats.org/officeDocument/2006/relationships/image" Target="../media/image4.png"/><Relationship Id="rId15" Type="http://schemas.openxmlformats.org/officeDocument/2006/relationships/image" Target="../media/image39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4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12" Type="http://schemas.openxmlformats.org/officeDocument/2006/relationships/image" Target="../media/image53.png"/><Relationship Id="rId17" Type="http://schemas.microsoft.com/office/2007/relationships/hdphoto" Target="../media/hdphoto1.wdp"/><Relationship Id="rId2" Type="http://schemas.openxmlformats.org/officeDocument/2006/relationships/image" Target="../media/image4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46.jpeg"/><Relationship Id="rId5" Type="http://schemas.openxmlformats.org/officeDocument/2006/relationships/image" Target="../media/image44.png"/><Relationship Id="rId15" Type="http://schemas.openxmlformats.org/officeDocument/2006/relationships/image" Target="../media/image56.png"/><Relationship Id="rId10" Type="http://schemas.openxmlformats.org/officeDocument/2006/relationships/image" Target="../media/image50.png"/><Relationship Id="rId4" Type="http://schemas.openxmlformats.org/officeDocument/2006/relationships/image" Target="../media/image43.png"/><Relationship Id="rId9" Type="http://schemas.openxmlformats.org/officeDocument/2006/relationships/image" Target="../media/image45.pn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microsoft.com/office/2007/relationships/hdphoto" Target="../media/hdphoto1.wdp"/><Relationship Id="rId3" Type="http://schemas.openxmlformats.org/officeDocument/2006/relationships/image" Target="../media/image57.png"/><Relationship Id="rId7" Type="http://schemas.openxmlformats.org/officeDocument/2006/relationships/image" Target="../media/image52.png"/><Relationship Id="rId12" Type="http://schemas.openxmlformats.org/officeDocument/2006/relationships/image" Target="../media/image1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0.png"/><Relationship Id="rId5" Type="http://schemas.openxmlformats.org/officeDocument/2006/relationships/image" Target="../media/image51.png"/><Relationship Id="rId10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7.png"/><Relationship Id="rId7" Type="http://schemas.openxmlformats.org/officeDocument/2006/relationships/image" Target="../media/image52.png"/><Relationship Id="rId12" Type="http://schemas.microsoft.com/office/2007/relationships/hdphoto" Target="../media/hdphoto1.wdp"/><Relationship Id="rId17" Type="http://schemas.openxmlformats.org/officeDocument/2006/relationships/image" Target="../media/image68.png"/><Relationship Id="rId2" Type="http://schemas.openxmlformats.org/officeDocument/2006/relationships/image" Target="../media/image42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12.png"/><Relationship Id="rId5" Type="http://schemas.openxmlformats.org/officeDocument/2006/relationships/image" Target="../media/image51.png"/><Relationship Id="rId15" Type="http://schemas.openxmlformats.org/officeDocument/2006/relationships/image" Target="../media/image66.png"/><Relationship Id="rId10" Type="http://schemas.openxmlformats.org/officeDocument/2006/relationships/image" Target="../media/image58.png"/><Relationship Id="rId19" Type="http://schemas.openxmlformats.org/officeDocument/2006/relationships/image" Target="../media/image70.png"/><Relationship Id="rId4" Type="http://schemas.openxmlformats.org/officeDocument/2006/relationships/image" Target="../media/image43.png"/><Relationship Id="rId9" Type="http://schemas.openxmlformats.org/officeDocument/2006/relationships/image" Target="../media/image63.png"/><Relationship Id="rId14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1.png"/><Relationship Id="rId18" Type="http://schemas.openxmlformats.org/officeDocument/2006/relationships/image" Target="../media/image12.png"/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image" Target="../media/image71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microsoft.com/office/2007/relationships/hdphoto" Target="../media/hdphoto3.wdp"/><Relationship Id="rId5" Type="http://schemas.openxmlformats.org/officeDocument/2006/relationships/image" Target="../media/image74.png"/><Relationship Id="rId15" Type="http://schemas.openxmlformats.org/officeDocument/2006/relationships/image" Target="../media/image83.png"/><Relationship Id="rId10" Type="http://schemas.openxmlformats.org/officeDocument/2006/relationships/image" Target="../media/image79.png"/><Relationship Id="rId19" Type="http://schemas.microsoft.com/office/2007/relationships/hdphoto" Target="../media/hdphoto1.wdp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2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73.png"/><Relationship Id="rId15" Type="http://schemas.openxmlformats.org/officeDocument/2006/relationships/image" Target="../media/image95.png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Relationship Id="rId1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2.png"/><Relationship Id="rId18" Type="http://schemas.openxmlformats.org/officeDocument/2006/relationships/image" Target="../media/image108.png"/><Relationship Id="rId3" Type="http://schemas.openxmlformats.org/officeDocument/2006/relationships/image" Target="../media/image73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7.png"/><Relationship Id="rId2" Type="http://schemas.openxmlformats.org/officeDocument/2006/relationships/image" Target="../media/image72.jp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5" Type="http://schemas.openxmlformats.org/officeDocument/2006/relationships/image" Target="../media/image105.png"/><Relationship Id="rId10" Type="http://schemas.openxmlformats.org/officeDocument/2006/relationships/image" Target="../media/image102.png"/><Relationship Id="rId19" Type="http://schemas.openxmlformats.org/officeDocument/2006/relationships/image" Target="../media/image109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19.png"/><Relationship Id="rId18" Type="http://schemas.openxmlformats.org/officeDocument/2006/relationships/image" Target="../media/image123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18.png"/><Relationship Id="rId17" Type="http://schemas.openxmlformats.org/officeDocument/2006/relationships/image" Target="../media/image122.png"/><Relationship Id="rId2" Type="http://schemas.openxmlformats.org/officeDocument/2006/relationships/image" Target="../media/image110.jpg"/><Relationship Id="rId16" Type="http://schemas.microsoft.com/office/2007/relationships/hdphoto" Target="../media/hdphoto4.wdp"/><Relationship Id="rId20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17.png"/><Relationship Id="rId5" Type="http://schemas.openxmlformats.org/officeDocument/2006/relationships/image" Target="../media/image113.png"/><Relationship Id="rId15" Type="http://schemas.openxmlformats.org/officeDocument/2006/relationships/image" Target="../media/image121.png"/><Relationship Id="rId10" Type="http://schemas.microsoft.com/office/2007/relationships/hdphoto" Target="../media/hdphoto1.wdp"/><Relationship Id="rId19" Type="http://schemas.openxmlformats.org/officeDocument/2006/relationships/image" Target="../media/image124.png"/><Relationship Id="rId4" Type="http://schemas.openxmlformats.org/officeDocument/2006/relationships/image" Target="../media/image112.png"/><Relationship Id="rId9" Type="http://schemas.openxmlformats.org/officeDocument/2006/relationships/image" Target="../media/image12.png"/><Relationship Id="rId14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110.jp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31.png"/><Relationship Id="rId5" Type="http://schemas.openxmlformats.org/officeDocument/2006/relationships/image" Target="../media/image12.png"/><Relationship Id="rId10" Type="http://schemas.openxmlformats.org/officeDocument/2006/relationships/image" Target="../media/image130.png"/><Relationship Id="rId4" Type="http://schemas.openxmlformats.org/officeDocument/2006/relationships/image" Target="../media/image111.png"/><Relationship Id="rId9" Type="http://schemas.openxmlformats.org/officeDocument/2006/relationships/image" Target="../media/image1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2" Type="http://schemas.openxmlformats.org/officeDocument/2006/relationships/image" Target="../media/image134.png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4" Type="http://schemas.openxmlformats.org/officeDocument/2006/relationships/image" Target="../media/image136.jpe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2.png"/><Relationship Id="rId3" Type="http://schemas.openxmlformats.org/officeDocument/2006/relationships/image" Target="../media/image150.png"/><Relationship Id="rId7" Type="http://schemas.openxmlformats.org/officeDocument/2006/relationships/image" Target="../media/image153.png"/><Relationship Id="rId12" Type="http://schemas.microsoft.com/office/2007/relationships/hdphoto" Target="../media/hdphoto5.wdp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0" Type="http://schemas.openxmlformats.org/officeDocument/2006/relationships/image" Target="../media/image156.jpeg"/><Relationship Id="rId4" Type="http://schemas.openxmlformats.org/officeDocument/2006/relationships/image" Target="../media/image137.png"/><Relationship Id="rId9" Type="http://schemas.openxmlformats.org/officeDocument/2006/relationships/image" Target="../media/image155.png"/><Relationship Id="rId1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microsoft.com/office/2007/relationships/hdphoto" Target="../media/hdphoto1.wdp"/><Relationship Id="rId3" Type="http://schemas.openxmlformats.org/officeDocument/2006/relationships/image" Target="../media/image159.png"/><Relationship Id="rId7" Type="http://schemas.openxmlformats.org/officeDocument/2006/relationships/image" Target="../media/image162.png"/><Relationship Id="rId12" Type="http://schemas.openxmlformats.org/officeDocument/2006/relationships/image" Target="../media/image12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png"/><Relationship Id="rId11" Type="http://schemas.openxmlformats.org/officeDocument/2006/relationships/image" Target="../media/image166.png"/><Relationship Id="rId5" Type="http://schemas.openxmlformats.org/officeDocument/2006/relationships/image" Target="../media/image137.png"/><Relationship Id="rId10" Type="http://schemas.openxmlformats.org/officeDocument/2006/relationships/image" Target="../media/image165.png"/><Relationship Id="rId4" Type="http://schemas.openxmlformats.org/officeDocument/2006/relationships/image" Target="../media/image160.png"/><Relationship Id="rId9" Type="http://schemas.openxmlformats.org/officeDocument/2006/relationships/image" Target="../media/image1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ork function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972" y="3826872"/>
            <a:ext cx="3310296" cy="291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2583144" y="3056975"/>
            <a:ext cx="2152763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Work done </a:t>
            </a:r>
            <a:r>
              <a:rPr lang="en-US" sz="1400" dirty="0" smtClean="0">
                <a:latin typeface="+mj-lt"/>
              </a:rPr>
              <a:t>on an electron in accelerating it through a potential difference of 1 Volt. It is a convenient unit for energy where</a:t>
            </a:r>
            <a:endParaRPr lang="en-GB" sz="1400" dirty="0">
              <a:latin typeface="+mj-lt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5322009" y="2691298"/>
            <a:ext cx="1816494" cy="1729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4960892" y="3099889"/>
            <a:ext cx="2303054" cy="2478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5303793" y="3578859"/>
            <a:ext cx="1609725" cy="2480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/>
              <p:cNvSpPr txBox="1"/>
              <p:nvPr/>
            </p:nvSpPr>
            <p:spPr>
              <a:xfrm>
                <a:off x="9106337" y="222293"/>
                <a:ext cx="2776220" cy="61533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AFEF"/>
                </a:solidFill>
              </a:ln>
            </p:spPr>
            <p:txBody>
              <a:bodyPr vert="horz" wrap="square" lIns="0" tIns="38554" rIns="0" bIns="0" rtlCol="0" anchor="ctr">
                <a:noAutofit/>
              </a:bodyPr>
              <a:lstStyle/>
              <a:p>
                <a:pPr marL="153309">
                  <a:spcBef>
                    <a:spcPts val="304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 = 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𝜙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 + </m:t>
                      </m:r>
                      <m:r>
                        <a:rPr lang="en-GB" sz="2000" i="1" spc="50" dirty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2196" i="1" spc="74" baseline="-16260" dirty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GB" sz="2196" i="1" spc="74" baseline="-16260" dirty="0">
                          <a:latin typeface="Cambria Math" panose="02040503050406030204" pitchFamily="18" charset="0"/>
                          <a:cs typeface="Cambria Math"/>
                        </a:rPr>
                        <m:t>(</m:t>
                      </m:r>
                      <m:r>
                        <a:rPr lang="en-GB" sz="2196" i="1" spc="74" baseline="-16260" dirty="0">
                          <a:latin typeface="Cambria Math" panose="02040503050406030204" pitchFamily="18" charset="0"/>
                          <a:cs typeface="Cambria Math"/>
                        </a:rPr>
                        <m:t>𝑚𝑎𝑥</m:t>
                      </m:r>
                      <m:r>
                        <a:rPr lang="en-GB" sz="2196" i="1" spc="74" baseline="-16260" dirty="0">
                          <a:latin typeface="Cambria Math" panose="02040503050406030204" pitchFamily="18" charset="0"/>
                          <a:cs typeface="Cambria Math"/>
                        </a:rPr>
                        <m:t>)</m:t>
                      </m:r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6337" y="222293"/>
                <a:ext cx="2776220" cy="615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bject 17"/>
          <p:cNvSpPr txBox="1"/>
          <p:nvPr/>
        </p:nvSpPr>
        <p:spPr>
          <a:xfrm>
            <a:off x="2084595" y="2402525"/>
            <a:ext cx="2344056" cy="345790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37646" rIns="0" bIns="0" rtlCol="0">
            <a:spAutoFit/>
          </a:bodyPr>
          <a:lstStyle/>
          <a:p>
            <a:pPr marL="90716">
              <a:spcBef>
                <a:spcPts val="296"/>
              </a:spcBef>
            </a:pPr>
            <a:r>
              <a:rPr sz="2000" dirty="0">
                <a:latin typeface="Cambria Math" panose="02040503050406030204" pitchFamily="18" charset="0"/>
                <a:ea typeface="Cambria Math" panose="02040503050406030204" pitchFamily="18" charset="0"/>
                <a:cs typeface="Cambria Math"/>
              </a:rPr>
              <a:t>ℎ = 6.63 × </a:t>
            </a:r>
            <a:r>
              <a:rPr sz="2000" spc="4" dirty="0">
                <a:latin typeface="Cambria Math" panose="02040503050406030204" pitchFamily="18" charset="0"/>
                <a:ea typeface="Cambria Math" panose="02040503050406030204" pitchFamily="18" charset="0"/>
                <a:cs typeface="Cambria Math"/>
              </a:rPr>
              <a:t>10</a:t>
            </a:r>
            <a:r>
              <a:rPr sz="2196" spc="5" baseline="27100" dirty="0">
                <a:latin typeface="Cambria Math" panose="02040503050406030204" pitchFamily="18" charset="0"/>
                <a:ea typeface="Cambria Math" panose="02040503050406030204" pitchFamily="18" charset="0"/>
                <a:cs typeface="Cambria Math"/>
              </a:rPr>
              <a:t>−34</a:t>
            </a:r>
            <a:r>
              <a:rPr sz="2196" spc="-54" baseline="27100" dirty="0">
                <a:latin typeface="Cambria Math" panose="02040503050406030204" pitchFamily="18" charset="0"/>
                <a:ea typeface="Cambria Math" panose="02040503050406030204" pitchFamily="18" charset="0"/>
                <a:cs typeface="Cambria Math"/>
              </a:rPr>
              <a:t> </a:t>
            </a:r>
            <a:r>
              <a:rPr sz="2000" spc="-7" dirty="0">
                <a:latin typeface="Cambria Math" panose="02040503050406030204" pitchFamily="18" charset="0"/>
                <a:ea typeface="Cambria Math" panose="02040503050406030204" pitchFamily="18" charset="0"/>
                <a:cs typeface="Cambria Math"/>
              </a:rPr>
              <a:t>𝐽𝑠</a:t>
            </a:r>
            <a:endParaRPr sz="2000" dirty="0">
              <a:latin typeface="Cambria Math" panose="02040503050406030204" pitchFamily="18" charset="0"/>
              <a:ea typeface="Cambria Math" panose="02040503050406030204" pitchFamily="18" charset="0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87476" y="2076420"/>
            <a:ext cx="1664081" cy="255381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</a:pPr>
            <a:r>
              <a:rPr sz="1600" b="1" spc="-14" dirty="0" smtClean="0">
                <a:solidFill>
                  <a:srgbClr val="7030A0"/>
                </a:solidFill>
                <a:latin typeface="+mj-lt"/>
                <a:cs typeface="Calibri"/>
              </a:rPr>
              <a:t>Planck’s</a:t>
            </a:r>
            <a:r>
              <a:rPr lang="en-US" sz="1600" b="1" dirty="0">
                <a:solidFill>
                  <a:srgbClr val="7030A0"/>
                </a:solidFill>
                <a:latin typeface="+mj-lt"/>
                <a:cs typeface="Calibri"/>
              </a:rPr>
              <a:t> </a:t>
            </a:r>
            <a:r>
              <a:rPr sz="1600" b="1" spc="-21" dirty="0" smtClean="0">
                <a:solidFill>
                  <a:srgbClr val="7030A0"/>
                </a:solidFill>
                <a:latin typeface="+mj-lt"/>
                <a:cs typeface="Calibri"/>
              </a:rPr>
              <a:t>c</a:t>
            </a:r>
            <a:r>
              <a:rPr sz="1600" b="1" dirty="0" smtClean="0">
                <a:solidFill>
                  <a:srgbClr val="7030A0"/>
                </a:solidFill>
                <a:latin typeface="+mj-lt"/>
                <a:cs typeface="Calibri"/>
              </a:rPr>
              <a:t>o</a:t>
            </a:r>
            <a:r>
              <a:rPr sz="1600" b="1" spc="4" dirty="0" smtClean="0">
                <a:solidFill>
                  <a:srgbClr val="7030A0"/>
                </a:solidFill>
                <a:latin typeface="+mj-lt"/>
                <a:cs typeface="Calibri"/>
              </a:rPr>
              <a:t>n</a:t>
            </a:r>
            <a:r>
              <a:rPr sz="1600" b="1" spc="-18" dirty="0" smtClean="0">
                <a:solidFill>
                  <a:srgbClr val="7030A0"/>
                </a:solidFill>
                <a:latin typeface="+mj-lt"/>
                <a:cs typeface="Calibri"/>
              </a:rPr>
              <a:t>s</a:t>
            </a:r>
            <a:r>
              <a:rPr sz="1600" b="1" spc="-7" dirty="0" smtClean="0">
                <a:solidFill>
                  <a:srgbClr val="7030A0"/>
                </a:solidFill>
                <a:latin typeface="+mj-lt"/>
                <a:cs typeface="Calibri"/>
              </a:rPr>
              <a:t>t</a:t>
            </a:r>
            <a:r>
              <a:rPr sz="1600" b="1" dirty="0" smtClean="0">
                <a:solidFill>
                  <a:srgbClr val="7030A0"/>
                </a:solidFill>
                <a:latin typeface="+mj-lt"/>
                <a:cs typeface="Calibri"/>
              </a:rPr>
              <a:t>a</a:t>
            </a:r>
            <a:r>
              <a:rPr sz="1600" b="1" spc="-7" dirty="0" smtClean="0">
                <a:solidFill>
                  <a:srgbClr val="7030A0"/>
                </a:solidFill>
                <a:latin typeface="+mj-lt"/>
                <a:cs typeface="Calibri"/>
              </a:rPr>
              <a:t>n</a:t>
            </a:r>
            <a:r>
              <a:rPr sz="1600" b="1" dirty="0" smtClean="0">
                <a:solidFill>
                  <a:srgbClr val="7030A0"/>
                </a:solidFill>
                <a:latin typeface="+mj-lt"/>
                <a:cs typeface="Calibri"/>
              </a:rPr>
              <a:t>t</a:t>
            </a:r>
            <a:endParaRPr sz="1600" b="1" dirty="0">
              <a:solidFill>
                <a:srgbClr val="7030A0"/>
              </a:solidFill>
              <a:latin typeface="+mj-lt"/>
              <a:cs typeface="Calibri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" y="6397171"/>
            <a:ext cx="12099628" cy="460829"/>
            <a:chOff x="1" y="6397171"/>
            <a:chExt cx="12099628" cy="460829"/>
          </a:xfrm>
        </p:grpSpPr>
        <p:sp>
          <p:nvSpPr>
            <p:cNvPr id="5" name="object 5"/>
            <p:cNvSpPr/>
            <p:nvPr/>
          </p:nvSpPr>
          <p:spPr>
            <a:xfrm>
              <a:off x="1" y="6397171"/>
              <a:ext cx="12099628" cy="460829"/>
            </a:xfrm>
            <a:custGeom>
              <a:avLst/>
              <a:gdLst/>
              <a:ahLst/>
              <a:cxnLst/>
              <a:rect l="l" t="t" r="r" b="b"/>
              <a:pathLst>
                <a:path w="12801600" h="645159">
                  <a:moveTo>
                    <a:pt x="0" y="645160"/>
                  </a:moveTo>
                  <a:lnTo>
                    <a:pt x="12801600" y="645160"/>
                  </a:lnTo>
                  <a:lnTo>
                    <a:pt x="12801600" y="0"/>
                  </a:lnTo>
                  <a:lnTo>
                    <a:pt x="0" y="0"/>
                  </a:lnTo>
                  <a:lnTo>
                    <a:pt x="0" y="64516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86"/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137235" y="6437982"/>
              <a:ext cx="1558925" cy="3792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072">
                <a:lnSpc>
                  <a:spcPts val="886"/>
                </a:lnSpc>
              </a:pPr>
              <a:r>
                <a:rPr sz="857" b="1" u="sng" spc="-11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Key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dirty="0">
                  <a:solidFill>
                    <a:srgbClr val="006FC0"/>
                  </a:solidFill>
                  <a:latin typeface="Calibri"/>
                  <a:cs typeface="Calibri"/>
                </a:rPr>
                <a:t>Blue equation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71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spc="-4" dirty="0">
                  <a:solidFill>
                    <a:srgbClr val="FF0000"/>
                  </a:solidFill>
                  <a:latin typeface="Calibri"/>
                  <a:cs typeface="Calibri"/>
                </a:rPr>
                <a:t>Red </a:t>
              </a:r>
              <a:r>
                <a:rPr sz="857" dirty="0">
                  <a:solidFill>
                    <a:srgbClr val="FF0000"/>
                  </a:solidFill>
                  <a:latin typeface="Calibri"/>
                  <a:cs typeface="Calibri"/>
                </a:rPr>
                <a:t>equation 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spc="-4" dirty="0">
                  <a:latin typeface="Calibri"/>
                  <a:cs typeface="Calibri"/>
                </a:rPr>
                <a:t>Not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86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80997" y="1256628"/>
            <a:ext cx="2254874" cy="668956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429" b="1" dirty="0">
                <a:solidFill>
                  <a:srgbClr val="7030A0"/>
                </a:solidFill>
                <a:latin typeface="+mj-lt"/>
                <a:cs typeface="Calibri"/>
              </a:rPr>
              <a:t>The </a:t>
            </a:r>
            <a:r>
              <a:rPr sz="1429" b="1" spc="-4" dirty="0">
                <a:solidFill>
                  <a:srgbClr val="7030A0"/>
                </a:solidFill>
                <a:latin typeface="+mj-lt"/>
                <a:cs typeface="Calibri"/>
              </a:rPr>
              <a:t>energy </a:t>
            </a:r>
            <a:r>
              <a:rPr sz="1429" b="1" dirty="0">
                <a:solidFill>
                  <a:srgbClr val="7030A0"/>
                </a:solidFill>
                <a:latin typeface="+mj-lt"/>
                <a:cs typeface="Calibri"/>
              </a:rPr>
              <a:t>of a  photon </a:t>
            </a:r>
            <a:r>
              <a:rPr sz="1429" dirty="0">
                <a:latin typeface="+mj-lt"/>
                <a:cs typeface="Calibri"/>
              </a:rPr>
              <a:t>of </a:t>
            </a:r>
            <a:r>
              <a:rPr sz="1429" spc="-4" dirty="0">
                <a:latin typeface="+mj-lt"/>
                <a:cs typeface="Calibri"/>
              </a:rPr>
              <a:t>EM  radiation </a:t>
            </a:r>
            <a:r>
              <a:rPr sz="1429" dirty="0">
                <a:latin typeface="+mj-lt"/>
                <a:cs typeface="Calibri"/>
              </a:rPr>
              <a:t>is</a:t>
            </a:r>
            <a:r>
              <a:rPr sz="1429" spc="-57" dirty="0">
                <a:latin typeface="+mj-lt"/>
                <a:cs typeface="Calibri"/>
              </a:rPr>
              <a:t> </a:t>
            </a:r>
            <a:r>
              <a:rPr sz="1429" spc="-4" dirty="0">
                <a:latin typeface="+mj-lt"/>
                <a:cs typeface="Calibri"/>
              </a:rPr>
              <a:t>directly  proportional to </a:t>
            </a:r>
            <a:r>
              <a:rPr sz="1429" dirty="0">
                <a:latin typeface="+mj-lt"/>
                <a:cs typeface="Calibri"/>
              </a:rPr>
              <a:t>its  frequency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566881" y="4835427"/>
            <a:ext cx="2420366" cy="1086378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 marR="363317">
              <a:spcBef>
                <a:spcPts val="71"/>
              </a:spcBef>
            </a:pPr>
            <a:r>
              <a:rPr lang="en-US" sz="1400" b="1" dirty="0" smtClean="0">
                <a:solidFill>
                  <a:srgbClr val="7030A0"/>
                </a:solidFill>
                <a:latin typeface="+mj-lt"/>
                <a:cs typeface="Calibri"/>
              </a:rPr>
              <a:t>W</a:t>
            </a:r>
            <a:r>
              <a:rPr sz="1400" b="1" dirty="0" smtClean="0">
                <a:solidFill>
                  <a:srgbClr val="7030A0"/>
                </a:solidFill>
                <a:latin typeface="+mj-lt"/>
                <a:cs typeface="Calibri"/>
              </a:rPr>
              <a:t>ork </a:t>
            </a:r>
            <a:r>
              <a:rPr sz="1400" b="1" dirty="0">
                <a:solidFill>
                  <a:srgbClr val="7030A0"/>
                </a:solidFill>
                <a:latin typeface="+mj-lt"/>
                <a:cs typeface="Calibri"/>
              </a:rPr>
              <a:t>function</a:t>
            </a:r>
            <a:r>
              <a:rPr sz="1400" dirty="0">
                <a:latin typeface="+mj-lt"/>
                <a:cs typeface="Calibri"/>
              </a:rPr>
              <a:t>, </a:t>
            </a:r>
            <a:r>
              <a:rPr sz="1400" dirty="0">
                <a:latin typeface="+mj-lt"/>
                <a:cs typeface="Cambria Math"/>
              </a:rPr>
              <a:t>𝜙 </a:t>
            </a:r>
            <a:r>
              <a:rPr lang="en-US" sz="1400" dirty="0" smtClean="0">
                <a:latin typeface="+mj-lt"/>
                <a:cs typeface="Cambria Math"/>
              </a:rPr>
              <a:t>(phi) </a:t>
            </a:r>
            <a:r>
              <a:rPr sz="1400" dirty="0" smtClean="0">
                <a:latin typeface="+mj-lt"/>
                <a:cs typeface="Calibri"/>
              </a:rPr>
              <a:t>is </a:t>
            </a:r>
            <a:r>
              <a:rPr sz="1400" dirty="0">
                <a:latin typeface="+mj-lt"/>
                <a:cs typeface="Calibri"/>
              </a:rPr>
              <a:t>the minimum  </a:t>
            </a:r>
            <a:r>
              <a:rPr sz="1400" spc="-4" dirty="0">
                <a:latin typeface="+mj-lt"/>
                <a:cs typeface="Calibri"/>
              </a:rPr>
              <a:t>amount </a:t>
            </a:r>
            <a:r>
              <a:rPr sz="1400" dirty="0">
                <a:latin typeface="+mj-lt"/>
                <a:cs typeface="Calibri"/>
              </a:rPr>
              <a:t>of </a:t>
            </a:r>
            <a:r>
              <a:rPr sz="1400" spc="-7" dirty="0">
                <a:latin typeface="+mj-lt"/>
                <a:cs typeface="Calibri"/>
              </a:rPr>
              <a:t>energy </a:t>
            </a:r>
            <a:r>
              <a:rPr sz="1400" dirty="0">
                <a:latin typeface="+mj-lt"/>
                <a:cs typeface="Calibri"/>
              </a:rPr>
              <a:t>needed </a:t>
            </a:r>
            <a:r>
              <a:rPr sz="1400" spc="-4" dirty="0">
                <a:latin typeface="+mj-lt"/>
                <a:cs typeface="Calibri"/>
              </a:rPr>
              <a:t>to </a:t>
            </a:r>
            <a:r>
              <a:rPr sz="1400" spc="-7" dirty="0">
                <a:latin typeface="+mj-lt"/>
                <a:cs typeface="Calibri"/>
              </a:rPr>
              <a:t>release </a:t>
            </a:r>
            <a:r>
              <a:rPr sz="1400" dirty="0">
                <a:latin typeface="+mj-lt"/>
                <a:cs typeface="Calibri"/>
              </a:rPr>
              <a:t>an  </a:t>
            </a:r>
            <a:r>
              <a:rPr sz="1400" spc="-4" dirty="0">
                <a:latin typeface="+mj-lt"/>
                <a:cs typeface="Calibri"/>
              </a:rPr>
              <a:t>electron </a:t>
            </a:r>
            <a:r>
              <a:rPr sz="1400" spc="-7" dirty="0">
                <a:latin typeface="+mj-lt"/>
                <a:cs typeface="Calibri"/>
              </a:rPr>
              <a:t>from </a:t>
            </a:r>
            <a:r>
              <a:rPr sz="1400" dirty="0">
                <a:latin typeface="+mj-lt"/>
                <a:cs typeface="Calibri"/>
              </a:rPr>
              <a:t>the </a:t>
            </a:r>
            <a:r>
              <a:rPr sz="1400" spc="-7" dirty="0">
                <a:latin typeface="+mj-lt"/>
                <a:cs typeface="Calibri"/>
              </a:rPr>
              <a:t>surface </a:t>
            </a:r>
            <a:r>
              <a:rPr sz="1400" dirty="0">
                <a:latin typeface="+mj-lt"/>
                <a:cs typeface="Calibri"/>
              </a:rPr>
              <a:t>of a</a:t>
            </a:r>
            <a:r>
              <a:rPr sz="1400" spc="-21" dirty="0">
                <a:latin typeface="+mj-lt"/>
                <a:cs typeface="Calibri"/>
              </a:rPr>
              <a:t> </a:t>
            </a:r>
            <a:r>
              <a:rPr sz="1400" spc="-11" dirty="0" smtClean="0">
                <a:latin typeface="+mj-lt"/>
                <a:cs typeface="Calibri"/>
              </a:rPr>
              <a:t>metal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84595" y="4632692"/>
            <a:ext cx="2490820" cy="108637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</a:pPr>
            <a:r>
              <a:rPr lang="en-US" sz="1400" b="1" dirty="0">
                <a:solidFill>
                  <a:srgbClr val="7030A0"/>
                </a:solidFill>
                <a:latin typeface="+mj-lt"/>
                <a:cs typeface="Calibri"/>
              </a:rPr>
              <a:t>The threshold </a:t>
            </a:r>
            <a:r>
              <a:rPr lang="en-US" sz="1400" b="1" spc="-4" dirty="0">
                <a:solidFill>
                  <a:srgbClr val="7030A0"/>
                </a:solidFill>
                <a:latin typeface="+mj-lt"/>
                <a:cs typeface="Calibri"/>
              </a:rPr>
              <a:t>frequency, </a:t>
            </a:r>
            <a:r>
              <a:rPr lang="en-US" sz="1400" b="1" spc="-100" dirty="0">
                <a:solidFill>
                  <a:srgbClr val="7030A0"/>
                </a:solidFill>
                <a:latin typeface="+mj-lt"/>
                <a:cs typeface="Cambria Math"/>
              </a:rPr>
              <a:t>𝑓</a:t>
            </a:r>
            <a:r>
              <a:rPr lang="en-US" sz="1400" b="1" spc="-149" baseline="-15325" dirty="0" smtClean="0">
                <a:solidFill>
                  <a:srgbClr val="7030A0"/>
                </a:solidFill>
                <a:latin typeface="+mj-lt"/>
                <a:cs typeface="Cambria Math"/>
              </a:rPr>
              <a:t>0  </a:t>
            </a:r>
            <a:r>
              <a:rPr lang="en-US" sz="1400" dirty="0">
                <a:latin typeface="+mj-lt"/>
                <a:cs typeface="Calibri"/>
              </a:rPr>
              <a:t>is the</a:t>
            </a:r>
            <a:r>
              <a:rPr lang="en-US" sz="1400" spc="-54" dirty="0">
                <a:latin typeface="+mj-lt"/>
                <a:cs typeface="Calibri"/>
              </a:rPr>
              <a:t> </a:t>
            </a:r>
            <a:r>
              <a:rPr lang="en-US" sz="1400" spc="-4" dirty="0" smtClean="0">
                <a:latin typeface="+mj-lt"/>
                <a:cs typeface="Calibri"/>
              </a:rPr>
              <a:t>minimum</a:t>
            </a:r>
            <a:r>
              <a:rPr lang="en-US" sz="1400" dirty="0" smtClean="0">
                <a:latin typeface="+mj-lt"/>
                <a:cs typeface="Calibri"/>
              </a:rPr>
              <a:t> </a:t>
            </a:r>
            <a:r>
              <a:rPr sz="1400" spc="-4" dirty="0" smtClean="0">
                <a:latin typeface="+mj-lt"/>
                <a:cs typeface="Calibri"/>
              </a:rPr>
              <a:t>frequency </a:t>
            </a:r>
            <a:r>
              <a:rPr sz="1400" dirty="0">
                <a:latin typeface="+mj-lt"/>
                <a:cs typeface="Calibri"/>
              </a:rPr>
              <a:t>of EM </a:t>
            </a:r>
            <a:r>
              <a:rPr sz="1400" spc="-7" dirty="0">
                <a:latin typeface="+mj-lt"/>
                <a:cs typeface="Calibri"/>
              </a:rPr>
              <a:t>radiation </a:t>
            </a:r>
            <a:r>
              <a:rPr sz="1400" dirty="0">
                <a:latin typeface="+mj-lt"/>
                <a:cs typeface="Calibri"/>
              </a:rPr>
              <a:t>needed </a:t>
            </a:r>
            <a:r>
              <a:rPr sz="1400" spc="-4" dirty="0">
                <a:latin typeface="+mj-lt"/>
                <a:cs typeface="Calibri"/>
              </a:rPr>
              <a:t>to</a:t>
            </a:r>
            <a:r>
              <a:rPr sz="1400" spc="-32" dirty="0">
                <a:latin typeface="+mj-lt"/>
                <a:cs typeface="Calibri"/>
              </a:rPr>
              <a:t> </a:t>
            </a:r>
            <a:r>
              <a:rPr sz="1400" spc="-7" dirty="0" smtClean="0">
                <a:latin typeface="+mj-lt"/>
                <a:cs typeface="Calibri"/>
              </a:rPr>
              <a:t>release</a:t>
            </a:r>
            <a:r>
              <a:rPr lang="en-US" sz="1400" dirty="0">
                <a:latin typeface="+mj-lt"/>
                <a:cs typeface="Calibri"/>
              </a:rPr>
              <a:t> </a:t>
            </a:r>
            <a:r>
              <a:rPr sz="1400" spc="-4" dirty="0" smtClean="0">
                <a:latin typeface="+mj-lt"/>
                <a:cs typeface="Calibri"/>
              </a:rPr>
              <a:t>an </a:t>
            </a:r>
            <a:r>
              <a:rPr sz="1400" spc="-4" dirty="0">
                <a:latin typeface="+mj-lt"/>
                <a:cs typeface="Calibri"/>
              </a:rPr>
              <a:t>electron </a:t>
            </a:r>
            <a:r>
              <a:rPr sz="1400" spc="-7" dirty="0">
                <a:latin typeface="+mj-lt"/>
                <a:cs typeface="Calibri"/>
              </a:rPr>
              <a:t>from </a:t>
            </a:r>
            <a:r>
              <a:rPr sz="1400" dirty="0">
                <a:latin typeface="+mj-lt"/>
                <a:cs typeface="Calibri"/>
              </a:rPr>
              <a:t>the </a:t>
            </a:r>
            <a:r>
              <a:rPr sz="1400" spc="-4" dirty="0">
                <a:latin typeface="+mj-lt"/>
                <a:cs typeface="Calibri"/>
              </a:rPr>
              <a:t>surface </a:t>
            </a:r>
            <a:r>
              <a:rPr sz="1400" dirty="0">
                <a:latin typeface="+mj-lt"/>
                <a:cs typeface="Calibri"/>
              </a:rPr>
              <a:t>of a</a:t>
            </a:r>
            <a:r>
              <a:rPr sz="1400" spc="-21" dirty="0">
                <a:latin typeface="+mj-lt"/>
                <a:cs typeface="Calibri"/>
              </a:rPr>
              <a:t> </a:t>
            </a:r>
            <a:r>
              <a:rPr sz="1400" spc="-11" dirty="0">
                <a:latin typeface="+mj-lt"/>
                <a:cs typeface="Calibri"/>
              </a:rPr>
              <a:t>metal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05418" y="958749"/>
            <a:ext cx="3537958" cy="176861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9071" rIns="0" bIns="0" rtlCol="0">
            <a:spAutoFit/>
          </a:bodyPr>
          <a:lstStyle/>
          <a:p>
            <a:pPr marL="254005" indent="-244933">
              <a:spcBef>
                <a:spcPts val="71"/>
              </a:spcBef>
              <a:buFont typeface="Arial"/>
              <a:buChar char="•"/>
              <a:tabLst>
                <a:tab pos="253551" algn="l"/>
                <a:tab pos="254005" algn="l"/>
              </a:tabLst>
            </a:pPr>
            <a:r>
              <a:rPr sz="1400" dirty="0">
                <a:latin typeface="+mj-lt"/>
                <a:cs typeface="Calibri"/>
              </a:rPr>
              <a:t>Photons </a:t>
            </a:r>
            <a:r>
              <a:rPr sz="1400" spc="-7" dirty="0">
                <a:latin typeface="+mj-lt"/>
                <a:cs typeface="Calibri"/>
              </a:rPr>
              <a:t>are </a:t>
            </a:r>
            <a:r>
              <a:rPr sz="1400" spc="-4" dirty="0">
                <a:latin typeface="+mj-lt"/>
                <a:cs typeface="Calibri"/>
              </a:rPr>
              <a:t>absorbed </a:t>
            </a:r>
            <a:r>
              <a:rPr sz="1400" spc="-7" dirty="0">
                <a:latin typeface="+mj-lt"/>
                <a:cs typeface="Calibri"/>
              </a:rPr>
              <a:t>by </a:t>
            </a:r>
            <a:r>
              <a:rPr sz="1400" spc="-4" dirty="0">
                <a:latin typeface="+mj-lt"/>
                <a:cs typeface="Calibri"/>
              </a:rPr>
              <a:t>electrons on </a:t>
            </a:r>
            <a:r>
              <a:rPr sz="1400" dirty="0">
                <a:latin typeface="+mj-lt"/>
                <a:cs typeface="Calibri"/>
              </a:rPr>
              <a:t>a one </a:t>
            </a:r>
            <a:r>
              <a:rPr sz="1400" spc="-4" dirty="0">
                <a:latin typeface="+mj-lt"/>
                <a:cs typeface="Calibri"/>
              </a:rPr>
              <a:t>to </a:t>
            </a:r>
            <a:r>
              <a:rPr sz="1400" dirty="0">
                <a:latin typeface="+mj-lt"/>
                <a:cs typeface="Calibri"/>
              </a:rPr>
              <a:t>one</a:t>
            </a:r>
            <a:r>
              <a:rPr sz="1400" spc="-89" dirty="0">
                <a:latin typeface="+mj-lt"/>
                <a:cs typeface="Calibri"/>
              </a:rPr>
              <a:t> </a:t>
            </a:r>
            <a:r>
              <a:rPr sz="1400" dirty="0">
                <a:latin typeface="+mj-lt"/>
                <a:cs typeface="Calibri"/>
              </a:rPr>
              <a:t>basis</a:t>
            </a:r>
          </a:p>
          <a:p>
            <a:pPr marL="254005" indent="-244933">
              <a:spcBef>
                <a:spcPts val="4"/>
              </a:spcBef>
              <a:buFont typeface="Arial"/>
              <a:buChar char="•"/>
              <a:tabLst>
                <a:tab pos="253551" algn="l"/>
                <a:tab pos="254005" algn="l"/>
              </a:tabLst>
            </a:pPr>
            <a:r>
              <a:rPr sz="1400" dirty="0">
                <a:latin typeface="+mj-lt"/>
                <a:cs typeface="Calibri"/>
              </a:rPr>
              <a:t>Some </a:t>
            </a:r>
            <a:r>
              <a:rPr sz="1400" spc="-4" dirty="0">
                <a:latin typeface="+mj-lt"/>
                <a:cs typeface="Calibri"/>
              </a:rPr>
              <a:t>electrons </a:t>
            </a:r>
            <a:r>
              <a:rPr sz="1400" spc="-7" dirty="0">
                <a:latin typeface="+mj-lt"/>
                <a:cs typeface="Calibri"/>
              </a:rPr>
              <a:t>are </a:t>
            </a:r>
            <a:r>
              <a:rPr sz="1400" dirty="0">
                <a:latin typeface="+mj-lt"/>
                <a:cs typeface="Calibri"/>
              </a:rPr>
              <a:t>deeper in the </a:t>
            </a:r>
            <a:r>
              <a:rPr sz="1400" spc="-4" dirty="0">
                <a:latin typeface="+mj-lt"/>
                <a:cs typeface="Calibri"/>
              </a:rPr>
              <a:t>metal </a:t>
            </a:r>
            <a:r>
              <a:rPr sz="1400" dirty="0">
                <a:latin typeface="+mj-lt"/>
                <a:cs typeface="Calibri"/>
              </a:rPr>
              <a:t>than</a:t>
            </a:r>
            <a:r>
              <a:rPr sz="1400" spc="-39" dirty="0">
                <a:latin typeface="+mj-lt"/>
                <a:cs typeface="Calibri"/>
              </a:rPr>
              <a:t> </a:t>
            </a:r>
            <a:r>
              <a:rPr sz="1400" spc="-4" dirty="0">
                <a:latin typeface="+mj-lt"/>
                <a:cs typeface="Calibri"/>
              </a:rPr>
              <a:t>others</a:t>
            </a:r>
            <a:endParaRPr sz="1400" dirty="0">
              <a:latin typeface="+mj-lt"/>
              <a:cs typeface="Calibri"/>
            </a:endParaRPr>
          </a:p>
          <a:p>
            <a:pPr marL="254005" marR="3629" indent="-244933">
              <a:buFont typeface="Arial"/>
              <a:buChar char="•"/>
              <a:tabLst>
                <a:tab pos="253551" algn="l"/>
                <a:tab pos="254005" algn="l"/>
              </a:tabLst>
            </a:pPr>
            <a:r>
              <a:rPr sz="1400" dirty="0">
                <a:latin typeface="+mj-lt"/>
                <a:cs typeface="Calibri"/>
              </a:rPr>
              <a:t>This means </a:t>
            </a:r>
            <a:r>
              <a:rPr sz="1400" spc="-4" dirty="0">
                <a:latin typeface="+mj-lt"/>
                <a:cs typeface="Calibri"/>
              </a:rPr>
              <a:t>that they require more energy </a:t>
            </a:r>
            <a:r>
              <a:rPr sz="1400" dirty="0">
                <a:latin typeface="+mj-lt"/>
                <a:cs typeface="Calibri"/>
              </a:rPr>
              <a:t>than the </a:t>
            </a:r>
            <a:r>
              <a:rPr sz="1400" spc="-7" dirty="0">
                <a:latin typeface="+mj-lt"/>
                <a:cs typeface="Calibri"/>
              </a:rPr>
              <a:t>work </a:t>
            </a:r>
            <a:r>
              <a:rPr sz="1400" dirty="0">
                <a:latin typeface="+mj-lt"/>
                <a:cs typeface="Calibri"/>
              </a:rPr>
              <a:t>function  </a:t>
            </a:r>
            <a:r>
              <a:rPr sz="1400" spc="-4" dirty="0">
                <a:latin typeface="+mj-lt"/>
                <a:cs typeface="Calibri"/>
              </a:rPr>
              <a:t>to </a:t>
            </a:r>
            <a:r>
              <a:rPr sz="1400" dirty="0">
                <a:latin typeface="+mj-lt"/>
                <a:cs typeface="Calibri"/>
              </a:rPr>
              <a:t>be </a:t>
            </a:r>
            <a:r>
              <a:rPr sz="1400" spc="-4" dirty="0">
                <a:latin typeface="+mj-lt"/>
                <a:cs typeface="Calibri"/>
              </a:rPr>
              <a:t>released, so </a:t>
            </a:r>
            <a:r>
              <a:rPr sz="1400" dirty="0">
                <a:latin typeface="+mj-lt"/>
                <a:cs typeface="Calibri"/>
              </a:rPr>
              <a:t>their </a:t>
            </a:r>
            <a:r>
              <a:rPr sz="1400" spc="-4" dirty="0">
                <a:latin typeface="+mj-lt"/>
                <a:cs typeface="Calibri"/>
              </a:rPr>
              <a:t>kinetic energy will </a:t>
            </a:r>
            <a:r>
              <a:rPr sz="1400" dirty="0">
                <a:latin typeface="+mj-lt"/>
                <a:cs typeface="Calibri"/>
              </a:rPr>
              <a:t>be </a:t>
            </a:r>
            <a:r>
              <a:rPr sz="1400" spc="-4" dirty="0">
                <a:latin typeface="+mj-lt"/>
                <a:cs typeface="Calibri"/>
              </a:rPr>
              <a:t>lower </a:t>
            </a:r>
            <a:r>
              <a:rPr sz="1400" dirty="0">
                <a:latin typeface="+mj-lt"/>
                <a:cs typeface="Calibri"/>
              </a:rPr>
              <a:t>than those  </a:t>
            </a:r>
            <a:r>
              <a:rPr sz="1400" spc="-7" dirty="0">
                <a:latin typeface="+mj-lt"/>
                <a:cs typeface="Calibri"/>
              </a:rPr>
              <a:t>from </a:t>
            </a:r>
            <a:r>
              <a:rPr sz="1400" dirty="0">
                <a:latin typeface="+mj-lt"/>
                <a:cs typeface="Calibri"/>
              </a:rPr>
              <a:t>the</a:t>
            </a:r>
            <a:r>
              <a:rPr sz="1400" spc="-11" dirty="0">
                <a:latin typeface="+mj-lt"/>
                <a:cs typeface="Calibri"/>
              </a:rPr>
              <a:t> </a:t>
            </a:r>
            <a:r>
              <a:rPr sz="1400" spc="-4" dirty="0">
                <a:latin typeface="+mj-lt"/>
                <a:cs typeface="Calibri"/>
              </a:rPr>
              <a:t>surface</a:t>
            </a:r>
            <a:endParaRPr sz="1400" dirty="0">
              <a:latin typeface="+mj-lt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9"/>
              <p:cNvSpPr txBox="1"/>
              <p:nvPr/>
            </p:nvSpPr>
            <p:spPr>
              <a:xfrm>
                <a:off x="7777064" y="2966763"/>
                <a:ext cx="2044889" cy="54353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91621" rIns="0" bIns="0" rtlCol="0" anchor="ctr">
                <a:noAutofit/>
              </a:bodyPr>
              <a:lstStyle/>
              <a:p>
                <a:pPr marL="96159">
                  <a:spcBef>
                    <a:spcPts val="721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000" i="1" spc="-203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𝑒𝑉</m:t>
                      </m:r>
                      <m:r>
                        <a:rPr lang="en-GB" sz="1464" i="1" spc="-136" dirty="0">
                          <a:latin typeface="Cambria Math" panose="02040503050406030204" pitchFamily="18" charset="0"/>
                          <a:cs typeface="Cambria Math"/>
                        </a:rPr>
                        <m:t>𝑠</m:t>
                      </m:r>
                      <m:r>
                        <a:rPr lang="en-US" sz="3000" b="0" i="1" spc="74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3000" b="0" i="1" spc="74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1464" i="1" spc="50" dirty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GB" sz="1464" i="1" spc="50" dirty="0">
                          <a:latin typeface="Cambria Math" panose="02040503050406030204" pitchFamily="18" charset="0"/>
                          <a:cs typeface="Cambria Math"/>
                        </a:rPr>
                        <m:t>(</m:t>
                      </m:r>
                      <m:r>
                        <a:rPr lang="en-GB" sz="1464" i="1" spc="50" dirty="0">
                          <a:latin typeface="Cambria Math" panose="02040503050406030204" pitchFamily="18" charset="0"/>
                          <a:cs typeface="Cambria Math"/>
                        </a:rPr>
                        <m:t>𝑚𝑎𝑥</m:t>
                      </m:r>
                      <m:r>
                        <a:rPr lang="en-GB" sz="1464" i="1" spc="50" dirty="0">
                          <a:latin typeface="Cambria Math" panose="02040503050406030204" pitchFamily="18" charset="0"/>
                          <a:cs typeface="Cambria Math"/>
                        </a:rPr>
                        <m:t>)</m:t>
                      </m:r>
                    </m:oMath>
                  </m:oMathPara>
                </a14:m>
                <a:endParaRPr sz="146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29" name="object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7064" y="2966763"/>
                <a:ext cx="2044889" cy="5435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bject 30"/>
          <p:cNvSpPr txBox="1"/>
          <p:nvPr/>
        </p:nvSpPr>
        <p:spPr>
          <a:xfrm>
            <a:off x="9902911" y="2831646"/>
            <a:ext cx="2092357" cy="1108820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 marR="21772">
              <a:spcBef>
                <a:spcPts val="71"/>
              </a:spcBef>
            </a:pPr>
            <a:r>
              <a:rPr sz="1429" b="1" dirty="0">
                <a:solidFill>
                  <a:srgbClr val="7030A0"/>
                </a:solidFill>
                <a:latin typeface="+mj-lt"/>
                <a:cs typeface="Calibri"/>
              </a:rPr>
              <a:t>Stopping </a:t>
            </a:r>
            <a:r>
              <a:rPr sz="1429" b="1" spc="-4" dirty="0">
                <a:solidFill>
                  <a:srgbClr val="7030A0"/>
                </a:solidFill>
                <a:latin typeface="+mj-lt"/>
                <a:cs typeface="Calibri"/>
              </a:rPr>
              <a:t>potential, </a:t>
            </a:r>
            <a:r>
              <a:rPr sz="1429" b="1" spc="-150" dirty="0" smtClean="0">
                <a:solidFill>
                  <a:srgbClr val="7030A0"/>
                </a:solidFill>
                <a:latin typeface="+mj-lt"/>
                <a:cs typeface="Cambria Math"/>
              </a:rPr>
              <a:t>𝑉</a:t>
            </a:r>
            <a:r>
              <a:rPr sz="1554" b="1" spc="-225" baseline="-15325" dirty="0" smtClean="0">
                <a:solidFill>
                  <a:srgbClr val="7030A0"/>
                </a:solidFill>
                <a:latin typeface="+mj-lt"/>
                <a:cs typeface="Cambria Math"/>
              </a:rPr>
              <a:t>𝑠</a:t>
            </a:r>
            <a:r>
              <a:rPr lang="en-US" sz="1554" spc="-225" baseline="-15325" dirty="0" smtClean="0">
                <a:latin typeface="+mj-lt"/>
                <a:cs typeface="Cambria Math"/>
              </a:rPr>
              <a:t> </a:t>
            </a:r>
            <a:r>
              <a:rPr sz="1554" spc="-225" baseline="-15325" dirty="0" smtClean="0">
                <a:latin typeface="+mj-lt"/>
                <a:cs typeface="Cambria Math"/>
              </a:rPr>
              <a:t> </a:t>
            </a:r>
            <a:r>
              <a:rPr sz="1429" dirty="0">
                <a:latin typeface="+mj-lt"/>
                <a:cs typeface="Calibri"/>
              </a:rPr>
              <a:t>is the </a:t>
            </a:r>
            <a:r>
              <a:rPr sz="1429" spc="-4" dirty="0">
                <a:latin typeface="+mj-lt"/>
                <a:cs typeface="Calibri"/>
              </a:rPr>
              <a:t>potential  </a:t>
            </a:r>
            <a:r>
              <a:rPr sz="1429" spc="-7" dirty="0">
                <a:latin typeface="+mj-lt"/>
                <a:cs typeface="Calibri"/>
              </a:rPr>
              <a:t>difference </a:t>
            </a:r>
            <a:r>
              <a:rPr sz="1429" dirty="0">
                <a:latin typeface="+mj-lt"/>
                <a:cs typeface="Calibri"/>
              </a:rPr>
              <a:t>needed </a:t>
            </a:r>
            <a:r>
              <a:rPr sz="1429" spc="-4" dirty="0">
                <a:latin typeface="+mj-lt"/>
                <a:cs typeface="Calibri"/>
              </a:rPr>
              <a:t>to </a:t>
            </a:r>
            <a:r>
              <a:rPr sz="1429" spc="-7" dirty="0">
                <a:latin typeface="+mj-lt"/>
                <a:cs typeface="Calibri"/>
              </a:rPr>
              <a:t>stop </a:t>
            </a:r>
            <a:r>
              <a:rPr sz="1429" dirty="0">
                <a:latin typeface="+mj-lt"/>
                <a:cs typeface="Calibri"/>
              </a:rPr>
              <a:t>the </a:t>
            </a:r>
            <a:r>
              <a:rPr sz="1429" spc="-11" dirty="0">
                <a:latin typeface="+mj-lt"/>
                <a:cs typeface="Calibri"/>
              </a:rPr>
              <a:t>fastest  </a:t>
            </a:r>
            <a:r>
              <a:rPr sz="1429" dirty="0">
                <a:latin typeface="+mj-lt"/>
                <a:cs typeface="Calibri"/>
              </a:rPr>
              <a:t>moving </a:t>
            </a:r>
            <a:r>
              <a:rPr sz="1429" spc="-4" dirty="0">
                <a:latin typeface="+mj-lt"/>
                <a:cs typeface="Calibri"/>
              </a:rPr>
              <a:t>electron </a:t>
            </a:r>
            <a:r>
              <a:rPr sz="1429" dirty="0">
                <a:latin typeface="+mj-lt"/>
                <a:cs typeface="Calibri"/>
              </a:rPr>
              <a:t>in a </a:t>
            </a:r>
            <a:r>
              <a:rPr sz="1429" spc="-4" dirty="0">
                <a:latin typeface="+mj-lt"/>
                <a:cs typeface="Calibri"/>
              </a:rPr>
              <a:t>photocell</a:t>
            </a:r>
            <a:r>
              <a:rPr sz="1429" spc="-57" dirty="0">
                <a:latin typeface="+mj-lt"/>
                <a:cs typeface="Calibri"/>
              </a:rPr>
              <a:t> </a:t>
            </a:r>
            <a:r>
              <a:rPr sz="1429" spc="-7" dirty="0">
                <a:latin typeface="+mj-lt"/>
                <a:cs typeface="Calibri"/>
              </a:rPr>
              <a:t>experiment</a:t>
            </a:r>
            <a:endParaRPr sz="1429" dirty="0">
              <a:latin typeface="+mj-lt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object 23"/>
              <p:cNvSpPr txBox="1"/>
              <p:nvPr/>
            </p:nvSpPr>
            <p:spPr>
              <a:xfrm>
                <a:off x="4945756" y="4977024"/>
                <a:ext cx="1469117" cy="401592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273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𝜙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 = </m:t>
                      </m:r>
                      <m:r>
                        <a:rPr lang="en-GB" sz="2000" i="1" spc="-86" dirty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GB" sz="2000" i="1" spc="-86" dirty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GB" sz="2196" i="1" spc="-128" baseline="-16260" dirty="0">
                          <a:latin typeface="Cambria Math" panose="02040503050406030204" pitchFamily="18" charset="0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0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756" y="4977024"/>
                <a:ext cx="1469117" cy="401592"/>
              </a:xfrm>
              <a:prstGeom prst="rect">
                <a:avLst/>
              </a:prstGeom>
              <a:blipFill>
                <a:blip r:embed="rId10"/>
                <a:stretch>
                  <a:fillRect b="-15278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object 23"/>
              <p:cNvSpPr txBox="1"/>
              <p:nvPr/>
            </p:nvSpPr>
            <p:spPr>
              <a:xfrm>
                <a:off x="118719" y="3015136"/>
                <a:ext cx="2394517" cy="604154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273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𝑒𝑉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GB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GB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6 </m:t>
                      </m:r>
                      <m:r>
                        <m:rPr>
                          <m:nor/>
                        </m:rPr>
                        <a:rPr lang="en-GB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sSup>
                        <m:sSupPr>
                          <m:ctrlPr>
                            <a:rPr lang="en-GB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sup>
                      </m:sSup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sz="2000" i="1" dirty="0">
                  <a:latin typeface="Cambria Math" panose="02040503050406030204" pitchFamily="18" charset="0"/>
                  <a:ea typeface="Cambria Math" panose="02040503050406030204" pitchFamily="18" charset="0"/>
                  <a:cs typeface="Cambria Math"/>
                </a:endParaRPr>
              </a:p>
            </p:txBody>
          </p:sp>
        </mc:Choice>
        <mc:Fallback>
          <p:sp>
            <p:nvSpPr>
              <p:cNvPr id="42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19" y="3015136"/>
                <a:ext cx="2394517" cy="6041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object 23"/>
              <p:cNvSpPr txBox="1"/>
              <p:nvPr/>
            </p:nvSpPr>
            <p:spPr>
              <a:xfrm>
                <a:off x="313582" y="242204"/>
                <a:ext cx="2199654" cy="848774"/>
              </a:xfrm>
              <a:prstGeom prst="rect">
                <a:avLst/>
              </a:prstGeom>
              <a:ln w="38100">
                <a:solidFill>
                  <a:schemeClr val="accent1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273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 =</m:t>
                      </m:r>
                      <m:r>
                        <a:rPr lang="en-GB" sz="2000" i="1" spc="214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2000" i="1" spc="-86" dirty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GB" sz="2000" i="1" spc="-86" dirty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US" sz="2000" b="0" i="1" spc="-86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pc="-86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spc="-86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h</m:t>
                          </m:r>
                          <m:r>
                            <a:rPr lang="en-US" sz="2000" b="0" i="1" spc="-86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𝑐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000" dirty="0" smtClean="0">
                              <a:latin typeface="Cambria Math"/>
                              <a:cs typeface="Cambria Math"/>
                            </a:rPr>
                            <m:t>𝜆</m:t>
                          </m:r>
                          <m:r>
                            <m:rPr>
                              <m:nor/>
                            </m:rPr>
                            <a:rPr lang="en-GB" sz="2000" dirty="0" smtClean="0">
                              <a:latin typeface="Cambria Math"/>
                              <a:cs typeface="Cambria Math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5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82" y="242204"/>
                <a:ext cx="2199654" cy="8487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object 23"/>
              <p:cNvSpPr txBox="1"/>
              <p:nvPr/>
            </p:nvSpPr>
            <p:spPr>
              <a:xfrm>
                <a:off x="438437" y="4735380"/>
                <a:ext cx="1469117" cy="64323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273" algn="ctr">
                  <a:spcBef>
                    <a:spcPts val="275"/>
                  </a:spcBef>
                </a:pPr>
                <a14:m>
                  <m:oMath xmlns:m="http://schemas.openxmlformats.org/officeDocument/2006/math">
                    <m:r>
                      <a:rPr lang="en-GB" sz="2000" i="1" spc="-86" dirty="0" smtClean="0"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r>
                      <a:rPr lang="en-GB" sz="2196" i="1" spc="-128" baseline="-16260" dirty="0"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Cambria Math"/>
                      </a:rPr>
                      <m:t> =</m:t>
                    </m:r>
                    <m:f>
                      <m:fPr>
                        <m:ctrlPr>
                          <a:rPr lang="en-US" sz="2400" b="0" i="1" spc="-86" dirty="0" smtClean="0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fPr>
                      <m:num>
                        <m:r>
                          <a:rPr lang="en-GB" sz="2400" i="1" spc="-86" dirty="0">
                            <a:latin typeface="Cambria Math" panose="02040503050406030204" pitchFamily="18" charset="0"/>
                            <a:cs typeface="Cambria Math"/>
                          </a:rPr>
                          <m:t>h</m:t>
                        </m:r>
                      </m:num>
                      <m:den>
                        <m:r>
                          <a:rPr lang="en-GB" sz="2400" i="1" dirty="0" smtClean="0">
                            <a:latin typeface="Cambria Math" panose="02040503050406030204" pitchFamily="18" charset="0"/>
                            <a:cs typeface="Cambria Math"/>
                          </a:rPr>
                          <m:t>𝜙</m:t>
                        </m:r>
                      </m:den>
                    </m:f>
                  </m:oMath>
                </a14:m>
                <a:r>
                  <a:rPr lang="en-US" sz="2196" baseline="-16260" dirty="0" smtClean="0">
                    <a:latin typeface="Cambria Math"/>
                    <a:cs typeface="Cambria Math"/>
                  </a:rPr>
                  <a:t> </a:t>
                </a:r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6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37" y="4735380"/>
                <a:ext cx="1469117" cy="6432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Image result for photoelectric effec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839" y="108386"/>
            <a:ext cx="4394900" cy="229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1347621" flipH="1" flipV="1">
            <a:off x="2236672" y="1616223"/>
            <a:ext cx="622961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and drawn arrow set re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1347621" flipV="1">
            <a:off x="1442738" y="2480092"/>
            <a:ext cx="544721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Hand drawn arrow set re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846306" flipH="1" flipV="1">
            <a:off x="3841500" y="4082436"/>
            <a:ext cx="444677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846306" flipH="1">
            <a:off x="4221909" y="5291909"/>
            <a:ext cx="811373" cy="76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1249698">
            <a:off x="8303194" y="3723509"/>
            <a:ext cx="604449" cy="85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822332">
            <a:off x="8127787" y="2024788"/>
            <a:ext cx="604449" cy="85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908859" flipV="1">
            <a:off x="8204089" y="-99630"/>
            <a:ext cx="676107" cy="101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35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1" y="6397171"/>
            <a:ext cx="12099628" cy="460829"/>
            <a:chOff x="1" y="6397171"/>
            <a:chExt cx="12099628" cy="460829"/>
          </a:xfrm>
        </p:grpSpPr>
        <p:sp>
          <p:nvSpPr>
            <p:cNvPr id="40" name="object 5"/>
            <p:cNvSpPr/>
            <p:nvPr/>
          </p:nvSpPr>
          <p:spPr>
            <a:xfrm>
              <a:off x="1" y="6397171"/>
              <a:ext cx="12099628" cy="460829"/>
            </a:xfrm>
            <a:custGeom>
              <a:avLst/>
              <a:gdLst/>
              <a:ahLst/>
              <a:cxnLst/>
              <a:rect l="l" t="t" r="r" b="b"/>
              <a:pathLst>
                <a:path w="12801600" h="645159">
                  <a:moveTo>
                    <a:pt x="0" y="645160"/>
                  </a:moveTo>
                  <a:lnTo>
                    <a:pt x="12801600" y="645160"/>
                  </a:lnTo>
                  <a:lnTo>
                    <a:pt x="12801600" y="0"/>
                  </a:lnTo>
                  <a:lnTo>
                    <a:pt x="0" y="0"/>
                  </a:lnTo>
                  <a:lnTo>
                    <a:pt x="0" y="64516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86"/>
            </a:p>
          </p:txBody>
        </p:sp>
        <p:sp>
          <p:nvSpPr>
            <p:cNvPr id="42" name="object 38"/>
            <p:cNvSpPr txBox="1"/>
            <p:nvPr/>
          </p:nvSpPr>
          <p:spPr>
            <a:xfrm>
              <a:off x="137235" y="6437982"/>
              <a:ext cx="1558925" cy="3792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072">
                <a:lnSpc>
                  <a:spcPts val="886"/>
                </a:lnSpc>
              </a:pPr>
              <a:r>
                <a:rPr sz="857" b="1" u="sng" spc="-11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Key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dirty="0">
                  <a:solidFill>
                    <a:srgbClr val="006FC0"/>
                  </a:solidFill>
                  <a:latin typeface="Calibri"/>
                  <a:cs typeface="Calibri"/>
                </a:rPr>
                <a:t>Blue equation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71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spc="-4" dirty="0">
                  <a:solidFill>
                    <a:srgbClr val="FF0000"/>
                  </a:solidFill>
                  <a:latin typeface="Calibri"/>
                  <a:cs typeface="Calibri"/>
                </a:rPr>
                <a:t>Red </a:t>
              </a:r>
              <a:r>
                <a:rPr sz="857" dirty="0">
                  <a:solidFill>
                    <a:srgbClr val="FF0000"/>
                  </a:solidFill>
                  <a:latin typeface="Calibri"/>
                  <a:cs typeface="Calibri"/>
                </a:rPr>
                <a:t>equation 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spc="-4" dirty="0">
                  <a:latin typeface="Calibri"/>
                  <a:cs typeface="Calibri"/>
                </a:rPr>
                <a:t>Not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86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</p:txBody>
        </p:sp>
      </p:grpSp>
      <p:sp>
        <p:nvSpPr>
          <p:cNvPr id="2" name="object 2"/>
          <p:cNvSpPr/>
          <p:nvPr/>
        </p:nvSpPr>
        <p:spPr>
          <a:xfrm>
            <a:off x="5322009" y="2691298"/>
            <a:ext cx="1816494" cy="1729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4960892" y="3099889"/>
            <a:ext cx="2303054" cy="2478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5303793" y="3578859"/>
            <a:ext cx="1609725" cy="2480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27" name="object 27"/>
          <p:cNvSpPr txBox="1"/>
          <p:nvPr/>
        </p:nvSpPr>
        <p:spPr>
          <a:xfrm>
            <a:off x="1119944" y="429016"/>
            <a:ext cx="3463631" cy="68113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  <a:tabLst>
                <a:tab pos="253551" algn="l"/>
                <a:tab pos="254005" algn="l"/>
              </a:tabLst>
            </a:pPr>
            <a:r>
              <a:rPr lang="en-US" sz="1400" b="1" dirty="0" smtClean="0">
                <a:solidFill>
                  <a:srgbClr val="7030A0"/>
                </a:solidFill>
                <a:latin typeface="+mj-lt"/>
                <a:cs typeface="Calibri"/>
              </a:rPr>
              <a:t>​A = </a:t>
            </a:r>
            <a:r>
              <a:rPr lang="en-US" sz="1400" dirty="0" smtClean="0">
                <a:latin typeface="+mj-lt"/>
                <a:cs typeface="Calibri"/>
              </a:rPr>
              <a:t>the 'nucleon' number = p + n</a:t>
            </a:r>
          </a:p>
          <a:p>
            <a:pPr marL="9072">
              <a:spcBef>
                <a:spcPts val="71"/>
              </a:spcBef>
              <a:tabLst>
                <a:tab pos="253551" algn="l"/>
                <a:tab pos="254005" algn="l"/>
              </a:tabLst>
            </a:pPr>
            <a:r>
              <a:rPr lang="en-US" sz="1400" b="1" dirty="0" smtClean="0">
                <a:solidFill>
                  <a:srgbClr val="7030A0"/>
                </a:solidFill>
                <a:latin typeface="+mj-lt"/>
                <a:cs typeface="Calibri"/>
              </a:rPr>
              <a:t>Z = </a:t>
            </a:r>
            <a:r>
              <a:rPr lang="en-US" sz="1400" dirty="0" smtClean="0">
                <a:latin typeface="+mj-lt"/>
                <a:cs typeface="Calibri"/>
              </a:rPr>
              <a:t>the Proton number = p</a:t>
            </a:r>
          </a:p>
          <a:p>
            <a:pPr marL="9072">
              <a:spcBef>
                <a:spcPts val="71"/>
              </a:spcBef>
              <a:tabLst>
                <a:tab pos="253551" algn="l"/>
                <a:tab pos="254005" algn="l"/>
              </a:tabLst>
            </a:pPr>
            <a:r>
              <a:rPr lang="en-US" sz="1400" b="1" dirty="0" smtClean="0">
                <a:solidFill>
                  <a:srgbClr val="7030A0"/>
                </a:solidFill>
                <a:latin typeface="+mj-lt"/>
                <a:cs typeface="Calibri"/>
              </a:rPr>
              <a:t>X = </a:t>
            </a:r>
            <a:r>
              <a:rPr lang="en-US" sz="1400" dirty="0" smtClean="0">
                <a:latin typeface="+mj-lt"/>
                <a:cs typeface="Calibri"/>
              </a:rPr>
              <a:t>symbol for a particular element</a:t>
            </a:r>
            <a:endParaRPr sz="1400" dirty="0">
              <a:latin typeface="+mj-lt"/>
              <a:cs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417" y="203397"/>
            <a:ext cx="915051" cy="1132376"/>
          </a:xfrm>
          <a:prstGeom prst="rect">
            <a:avLst/>
          </a:prstGeom>
        </p:spPr>
      </p:pic>
      <p:pic>
        <p:nvPicPr>
          <p:cNvPr id="2052" name="Picture 4" descr="Image result for isotop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18" y="1723979"/>
            <a:ext cx="2388903" cy="177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object 27"/>
          <p:cNvSpPr txBox="1"/>
          <p:nvPr/>
        </p:nvSpPr>
        <p:spPr>
          <a:xfrm>
            <a:off x="229031" y="3624661"/>
            <a:ext cx="2871051" cy="65549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  <a:tabLst>
                <a:tab pos="253551" algn="l"/>
                <a:tab pos="254005" algn="l"/>
              </a:tabLst>
            </a:pPr>
            <a:r>
              <a:rPr lang="en-US" sz="1400" b="1" dirty="0" smtClean="0">
                <a:solidFill>
                  <a:srgbClr val="7030A0"/>
                </a:solidFill>
                <a:latin typeface="+mj-lt"/>
                <a:cs typeface="Calibri"/>
              </a:rPr>
              <a:t>ISOTOPES</a:t>
            </a:r>
            <a:r>
              <a:rPr lang="en-US" sz="1400" dirty="0" smtClean="0">
                <a:latin typeface="+mj-lt"/>
                <a:cs typeface="Calibri"/>
              </a:rPr>
              <a:t>: Atoms with the same number of protons but different number of neutrons.</a:t>
            </a:r>
            <a:endParaRPr sz="1400" dirty="0">
              <a:latin typeface="+mj-lt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2440" y="40030"/>
            <a:ext cx="4297578" cy="229041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939157" y="2330444"/>
            <a:ext cx="40685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Strong Nuclear Force: </a:t>
            </a:r>
            <a:r>
              <a:rPr lang="en-US" sz="1400" dirty="0" smtClean="0">
                <a:latin typeface="+mj-lt"/>
              </a:rPr>
              <a:t>It's range is approx. 3 </a:t>
            </a:r>
            <a:r>
              <a:rPr lang="en-US" sz="1400" dirty="0" err="1" smtClean="0">
                <a:latin typeface="+mj-lt"/>
              </a:rPr>
              <a:t>femtometres</a:t>
            </a:r>
            <a:r>
              <a:rPr lang="en-US" sz="1400" dirty="0" smtClean="0">
                <a:latin typeface="+mj-lt"/>
              </a:rPr>
              <a:t> (1fm = 10</a:t>
            </a:r>
            <a:r>
              <a:rPr lang="en-US" sz="1400" baseline="30000" dirty="0" smtClean="0">
                <a:latin typeface="+mj-lt"/>
              </a:rPr>
              <a:t>−15</a:t>
            </a:r>
            <a:r>
              <a:rPr lang="en-US" sz="1400" dirty="0" smtClean="0">
                <a:latin typeface="+mj-lt"/>
              </a:rPr>
              <a:t>m).</a:t>
            </a:r>
          </a:p>
          <a:p>
            <a:r>
              <a:rPr lang="en-US" sz="1400" dirty="0" smtClean="0">
                <a:latin typeface="+mj-lt"/>
              </a:rPr>
              <a:t>It has the same effect between protons and neutrons.</a:t>
            </a:r>
          </a:p>
          <a:p>
            <a:r>
              <a:rPr lang="en-US" sz="1400" dirty="0" smtClean="0">
                <a:latin typeface="+mj-lt"/>
              </a:rPr>
              <a:t>From 0.5-3fm it is an attractive force. </a:t>
            </a:r>
          </a:p>
          <a:p>
            <a:r>
              <a:rPr lang="en-US" sz="1400" dirty="0" smtClean="0">
                <a:latin typeface="+mj-lt"/>
              </a:rPr>
              <a:t>Below 0.5fm it becomes repulsive</a:t>
            </a:r>
            <a:endParaRPr lang="en-GB" sz="1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17"/>
              <p:cNvSpPr txBox="1"/>
              <p:nvPr/>
            </p:nvSpPr>
            <p:spPr>
              <a:xfrm>
                <a:off x="102623" y="5528682"/>
                <a:ext cx="2491014" cy="73613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726" algn="ctr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r>
                            <m:rPr>
                              <m:nor/>
                            </m:rPr>
                            <a:rPr lang="en-GB" sz="2000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</m:oMath>
                  </m:oMathPara>
                </a14:m>
                <a:endParaRPr lang="en-US" sz="2000" baseline="30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44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23" y="5528682"/>
                <a:ext cx="2491014" cy="7361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bject 25"/>
          <p:cNvSpPr txBox="1"/>
          <p:nvPr/>
        </p:nvSpPr>
        <p:spPr>
          <a:xfrm>
            <a:off x="102623" y="4696230"/>
            <a:ext cx="2491014" cy="7001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39914" rIns="0" bIns="0" rtlCol="0">
            <a:spAutoFit/>
          </a:bodyPr>
          <a:lstStyle/>
          <a:p>
            <a:pPr marL="50347">
              <a:spcBef>
                <a:spcPts val="314"/>
              </a:spcBef>
            </a:pPr>
            <a:r>
              <a:rPr sz="1429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Alpha </a:t>
            </a:r>
            <a:r>
              <a:rPr sz="1429" b="1" spc="-2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Decay</a:t>
            </a:r>
            <a:r>
              <a:rPr sz="1429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sz="1429" spc="-18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𝛼</a:t>
            </a:r>
          </a:p>
          <a:p>
            <a:pPr marL="50347"/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Nucleon number </a:t>
            </a:r>
            <a:r>
              <a:rPr sz="1429" spc="-4" dirty="0">
                <a:latin typeface="Calibri Light" panose="020F0302020204030204" pitchFamily="34" charset="0"/>
                <a:cs typeface="Calibri Light" panose="020F0302020204030204" pitchFamily="34" charset="0"/>
              </a:rPr>
              <a:t>decreases </a:t>
            </a:r>
            <a:r>
              <a:rPr sz="1429" spc="-7" dirty="0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sz="1429" spc="-57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</a:p>
          <a:p>
            <a:pPr marL="50347"/>
            <a:r>
              <a:rPr sz="1429" spc="-7" dirty="0">
                <a:latin typeface="Calibri Light" panose="020F0302020204030204" pitchFamily="34" charset="0"/>
                <a:cs typeface="Calibri Light" panose="020F0302020204030204" pitchFamily="34" charset="0"/>
              </a:rPr>
              <a:t>Proton 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number </a:t>
            </a:r>
            <a:r>
              <a:rPr sz="1429" spc="-4" dirty="0">
                <a:latin typeface="Calibri Light" panose="020F0302020204030204" pitchFamily="34" charset="0"/>
                <a:cs typeface="Calibri Light" panose="020F0302020204030204" pitchFamily="34" charset="0"/>
              </a:rPr>
              <a:t>decreases </a:t>
            </a:r>
            <a:r>
              <a:rPr sz="1429" spc="-7" dirty="0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sz="1429" spc="-36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</a:p>
        </p:txBody>
      </p:sp>
      <p:sp>
        <p:nvSpPr>
          <p:cNvPr id="48" name="object 26"/>
          <p:cNvSpPr txBox="1"/>
          <p:nvPr/>
        </p:nvSpPr>
        <p:spPr>
          <a:xfrm>
            <a:off x="2754978" y="4690276"/>
            <a:ext cx="2492829" cy="7001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39914" rIns="0" bIns="0" rtlCol="0">
            <a:spAutoFit/>
          </a:bodyPr>
          <a:lstStyle/>
          <a:p>
            <a:pPr marL="50801">
              <a:spcBef>
                <a:spcPts val="314"/>
              </a:spcBef>
            </a:pPr>
            <a:r>
              <a:rPr sz="1429" b="1" spc="-7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Beta </a:t>
            </a:r>
            <a:r>
              <a:rPr sz="1429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minus </a:t>
            </a:r>
            <a:r>
              <a:rPr sz="1429" b="1" spc="-25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decay</a:t>
            </a:r>
            <a:r>
              <a:rPr sz="1429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429" spc="14" dirty="0">
                <a:latin typeface="Calibri Light" panose="020F0302020204030204" pitchFamily="34" charset="0"/>
                <a:cs typeface="Calibri Light" panose="020F0302020204030204" pitchFamily="34" charset="0"/>
              </a:rPr>
              <a:t>𝛽</a:t>
            </a:r>
            <a:r>
              <a:rPr sz="1554" spc="21" baseline="28735" dirty="0">
                <a:latin typeface="Calibri Light" panose="020F0302020204030204" pitchFamily="34" charset="0"/>
                <a:cs typeface="Calibri Light" panose="020F0302020204030204" pitchFamily="34" charset="0"/>
              </a:rPr>
              <a:t>−</a:t>
            </a:r>
            <a:endParaRPr sz="1554" baseline="28735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0801"/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Nucleon number </a:t>
            </a:r>
            <a:r>
              <a:rPr sz="1429" spc="-18" dirty="0">
                <a:latin typeface="Calibri Light" panose="020F0302020204030204" pitchFamily="34" charset="0"/>
                <a:cs typeface="Calibri Light" panose="020F0302020204030204" pitchFamily="34" charset="0"/>
              </a:rPr>
              <a:t>stays 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sz="1429" spc="-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429" spc="-4" dirty="0">
                <a:latin typeface="Calibri Light" panose="020F0302020204030204" pitchFamily="34" charset="0"/>
                <a:cs typeface="Calibri Light" panose="020F0302020204030204" pitchFamily="34" charset="0"/>
              </a:rPr>
              <a:t>same</a:t>
            </a:r>
            <a:endParaRPr sz="1429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0801"/>
            <a:r>
              <a:rPr sz="1429" spc="-7" dirty="0">
                <a:latin typeface="Calibri Light" panose="020F0302020204030204" pitchFamily="34" charset="0"/>
                <a:cs typeface="Calibri Light" panose="020F0302020204030204" pitchFamily="34" charset="0"/>
              </a:rPr>
              <a:t>Proton 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number </a:t>
            </a:r>
            <a:r>
              <a:rPr sz="1429" spc="-4" dirty="0">
                <a:latin typeface="Calibri Light" panose="020F0302020204030204" pitchFamily="34" charset="0"/>
                <a:cs typeface="Calibri Light" panose="020F0302020204030204" pitchFamily="34" charset="0"/>
              </a:rPr>
              <a:t>increases </a:t>
            </a:r>
            <a:r>
              <a:rPr sz="1429" spc="-7" dirty="0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sz="1429" spc="-39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1429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5384627" y="4690276"/>
            <a:ext cx="2492829" cy="708896"/>
            <a:chOff x="9312909" y="1270"/>
            <a:chExt cx="3489960" cy="1094740"/>
          </a:xfrm>
        </p:grpSpPr>
        <p:sp>
          <p:nvSpPr>
            <p:cNvPr id="50" name="object 27"/>
            <p:cNvSpPr/>
            <p:nvPr/>
          </p:nvSpPr>
          <p:spPr>
            <a:xfrm>
              <a:off x="9312909" y="1270"/>
              <a:ext cx="3489960" cy="1094740"/>
            </a:xfrm>
            <a:custGeom>
              <a:avLst/>
              <a:gdLst/>
              <a:ahLst/>
              <a:cxnLst/>
              <a:rect l="l" t="t" r="r" b="b"/>
              <a:pathLst>
                <a:path w="3489959" h="1094740">
                  <a:moveTo>
                    <a:pt x="0" y="1094740"/>
                  </a:moveTo>
                  <a:lnTo>
                    <a:pt x="3489959" y="1094740"/>
                  </a:lnTo>
                  <a:lnTo>
                    <a:pt x="3489959" y="0"/>
                  </a:lnTo>
                  <a:lnTo>
                    <a:pt x="0" y="0"/>
                  </a:lnTo>
                  <a:lnTo>
                    <a:pt x="0" y="109474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286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1" name="object 28"/>
            <p:cNvSpPr txBox="1"/>
            <p:nvPr/>
          </p:nvSpPr>
          <p:spPr>
            <a:xfrm>
              <a:off x="9346818" y="44068"/>
              <a:ext cx="3386454" cy="1033061"/>
            </a:xfrm>
            <a:prstGeom prst="rect">
              <a:avLst/>
            </a:prstGeom>
          </p:spPr>
          <p:txBody>
            <a:bodyPr vert="horz" wrap="square" lIns="0" tIns="9071" rIns="0" bIns="0" rtlCol="0">
              <a:spAutoFit/>
            </a:bodyPr>
            <a:lstStyle/>
            <a:p>
              <a:pPr marL="27215">
                <a:spcBef>
                  <a:spcPts val="71"/>
                </a:spcBef>
              </a:pPr>
              <a:r>
                <a:rPr sz="1429" b="1" spc="-7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Beta </a:t>
              </a:r>
              <a:r>
                <a:rPr sz="1429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plus </a:t>
              </a:r>
              <a:r>
                <a:rPr sz="1429" b="1" spc="-25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decay</a:t>
              </a:r>
              <a:r>
                <a:rPr sz="1429" spc="-2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,</a:t>
              </a:r>
              <a:r>
                <a:rPr sz="1429" spc="4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1429" spc="14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𝛽</a:t>
              </a:r>
              <a:r>
                <a:rPr sz="1554" spc="21" baseline="28735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+</a:t>
              </a:r>
              <a:endParaRPr sz="1554" baseline="28735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27215"/>
              <a:r>
                <a:rPr sz="1429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Nucleon number </a:t>
              </a:r>
              <a:r>
                <a:rPr sz="1429" spc="-18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stays </a:t>
              </a:r>
              <a:r>
                <a:rPr sz="1429" spc="4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the</a:t>
              </a:r>
              <a:r>
                <a:rPr sz="1429" spc="-54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1429" spc="-4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same</a:t>
              </a:r>
              <a:endParaRPr sz="1429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27215"/>
              <a:r>
                <a:rPr sz="1429" spc="-7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Proton </a:t>
              </a:r>
              <a:r>
                <a:rPr sz="1429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number </a:t>
              </a:r>
              <a:r>
                <a:rPr sz="1429" spc="-4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decreases </a:t>
              </a:r>
              <a:r>
                <a:rPr sz="1429" spc="-7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by</a:t>
              </a:r>
              <a:r>
                <a:rPr sz="1429" spc="-4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1429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1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bject 17"/>
              <p:cNvSpPr txBox="1"/>
              <p:nvPr/>
            </p:nvSpPr>
            <p:spPr>
              <a:xfrm>
                <a:off x="2750027" y="5522728"/>
                <a:ext cx="2510669" cy="76968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726" algn="ctr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1714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sSubSup>
                        <m:sSubSupPr>
                          <m:ctrlP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1714" spc="14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en-GB" sz="2000" spc="21" baseline="28735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−</m:t>
                          </m:r>
                        </m:e>
                        <m:sub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1714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US" sz="1714" i="1" baseline="-25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714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5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027" y="5522728"/>
                <a:ext cx="2510669" cy="769685"/>
              </a:xfrm>
              <a:prstGeom prst="rect">
                <a:avLst/>
              </a:prstGeom>
              <a:blipFill>
                <a:blip r:embed="rId13"/>
                <a:stretch>
                  <a:fillRect r="-1675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bject 17"/>
              <p:cNvSpPr txBox="1"/>
              <p:nvPr/>
            </p:nvSpPr>
            <p:spPr>
              <a:xfrm>
                <a:off x="5375708" y="5528682"/>
                <a:ext cx="2510669" cy="76373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726" algn="ctr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1714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sSubSup>
                        <m:sSubSupPr>
                          <m:ctrlP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1714" spc="14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en-US" sz="2000" spc="21" baseline="28735" dirty="0">
                              <a:latin typeface="Calibri Light" panose="020F0302020204030204" pitchFamily="34" charset="0"/>
                              <a:cs typeface="Calibri Light" panose="020F0302020204030204" pitchFamily="34" charset="0"/>
                            </a:rPr>
                            <m:t>+</m:t>
                          </m:r>
                        </m:e>
                        <m:sub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14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1714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714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𝑣𝑒</m:t>
                      </m:r>
                    </m:oMath>
                  </m:oMathPara>
                </a14:m>
                <a:endParaRPr lang="en-US" sz="1714" baseline="-250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53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708" y="5528682"/>
                <a:ext cx="2510669" cy="7637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object 15"/>
          <p:cNvSpPr txBox="1"/>
          <p:nvPr/>
        </p:nvSpPr>
        <p:spPr>
          <a:xfrm>
            <a:off x="4313372" y="1400557"/>
            <a:ext cx="2704193" cy="668956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 marR="21772">
              <a:spcBef>
                <a:spcPts val="71"/>
              </a:spcBef>
            </a:pPr>
            <a:r>
              <a:rPr lang="en-US" sz="1429" b="1" dirty="0" smtClean="0">
                <a:solidFill>
                  <a:srgbClr val="7030A0"/>
                </a:solidFill>
                <a:latin typeface="+mj-lt"/>
                <a:cs typeface="Calibri"/>
              </a:rPr>
              <a:t>Specific charge </a:t>
            </a:r>
            <a:r>
              <a:rPr sz="1429" dirty="0" smtClean="0">
                <a:latin typeface="+mj-lt"/>
                <a:cs typeface="Calibri"/>
              </a:rPr>
              <a:t>is </a:t>
            </a:r>
            <a:r>
              <a:rPr sz="1429" dirty="0">
                <a:latin typeface="+mj-lt"/>
                <a:cs typeface="Calibri"/>
              </a:rPr>
              <a:t>the </a:t>
            </a:r>
            <a:r>
              <a:rPr sz="1429" spc="-7" dirty="0">
                <a:latin typeface="+mj-lt"/>
                <a:cs typeface="Calibri"/>
              </a:rPr>
              <a:t>charge </a:t>
            </a:r>
            <a:r>
              <a:rPr sz="1429" spc="-4" dirty="0">
                <a:latin typeface="+mj-lt"/>
                <a:cs typeface="Calibri"/>
              </a:rPr>
              <a:t>to </a:t>
            </a:r>
            <a:r>
              <a:rPr sz="1429" dirty="0">
                <a:latin typeface="+mj-lt"/>
                <a:cs typeface="Calibri"/>
              </a:rPr>
              <a:t>mass </a:t>
            </a:r>
            <a:r>
              <a:rPr sz="1429" spc="-11" dirty="0">
                <a:latin typeface="+mj-lt"/>
                <a:cs typeface="Calibri"/>
              </a:rPr>
              <a:t>ratio for </a:t>
            </a:r>
            <a:r>
              <a:rPr sz="1429" dirty="0">
                <a:latin typeface="+mj-lt"/>
                <a:cs typeface="Calibri"/>
              </a:rPr>
              <a:t>a  particle/nucleus/ion.</a:t>
            </a:r>
            <a:r>
              <a:rPr sz="1429" spc="-25" dirty="0">
                <a:latin typeface="+mj-lt"/>
                <a:cs typeface="Calibri"/>
              </a:rPr>
              <a:t> </a:t>
            </a:r>
            <a:r>
              <a:rPr sz="1429" spc="18" dirty="0">
                <a:latin typeface="+mj-lt"/>
                <a:cs typeface="Cambria Math"/>
              </a:rPr>
              <a:t>(𝐶𝑘𝑔</a:t>
            </a:r>
            <a:r>
              <a:rPr sz="1554" spc="26" baseline="28735" dirty="0">
                <a:latin typeface="+mj-lt"/>
                <a:cs typeface="Cambria Math"/>
              </a:rPr>
              <a:t>−1</a:t>
            </a:r>
            <a:r>
              <a:rPr sz="1429" spc="18" dirty="0">
                <a:latin typeface="+mj-lt"/>
                <a:cs typeface="Cambria Math"/>
              </a:rPr>
              <a:t>)</a:t>
            </a:r>
            <a:endParaRPr sz="1429" dirty="0">
              <a:latin typeface="+mj-lt"/>
              <a:cs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23"/>
              <p:cNvSpPr txBox="1"/>
              <p:nvPr/>
            </p:nvSpPr>
            <p:spPr>
              <a:xfrm>
                <a:off x="4316367" y="394790"/>
                <a:ext cx="2822136" cy="91748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85273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𝑆𝑝𝑒𝑐𝑖𝑓𝑖𝑐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𝐶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𝑎𝑟𝑔𝑒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b="0" i="1" spc="-86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spc="-86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sz="2000" b="0" i="1" spc="-86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5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367" y="394790"/>
                <a:ext cx="2822136" cy="9174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73488" y="3624661"/>
            <a:ext cx="4237818" cy="314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1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3616347" y="4580499"/>
            <a:ext cx="4659807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Charge</a:t>
            </a:r>
            <a:r>
              <a:rPr lang="en-US" sz="1400" dirty="0" smtClean="0">
                <a:latin typeface="+mj-lt"/>
              </a:rPr>
              <a:t> must always be conserved.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Baryon</a:t>
            </a:r>
            <a:r>
              <a:rPr lang="en-US" sz="1400" dirty="0" smtClean="0">
                <a:latin typeface="+mj-lt"/>
              </a:rPr>
              <a:t> number must always be conserved.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latin typeface="+mj-lt"/>
              </a:rPr>
              <a:t>For 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strong interactions</a:t>
            </a:r>
            <a:r>
              <a:rPr lang="en-US" sz="1400" dirty="0" smtClean="0">
                <a:latin typeface="+mj-lt"/>
              </a:rPr>
              <a:t>, strangeness is </a:t>
            </a:r>
            <a:r>
              <a:rPr lang="en-US" sz="1400" b="1" dirty="0" smtClean="0">
                <a:latin typeface="+mj-lt"/>
              </a:rPr>
              <a:t>always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b="1" dirty="0" smtClean="0">
                <a:latin typeface="+mj-lt"/>
              </a:rPr>
              <a:t>conserved</a:t>
            </a:r>
            <a:r>
              <a:rPr lang="en-US" sz="1400" dirty="0" smtClean="0">
                <a:latin typeface="+mj-lt"/>
              </a:rPr>
              <a:t>. However with the </a:t>
            </a:r>
            <a:r>
              <a:rPr lang="en-US" sz="1400" dirty="0" smtClean="0">
                <a:solidFill>
                  <a:srgbClr val="FF0000"/>
                </a:solidFill>
                <a:latin typeface="+mj-lt"/>
              </a:rPr>
              <a:t>weak interaction, strangeness is not conserved.</a:t>
            </a:r>
            <a:endParaRPr lang="en-US" sz="1400" b="1" dirty="0" smtClean="0">
              <a:solidFill>
                <a:srgbClr val="7030A0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latin typeface="+mj-lt"/>
              </a:rPr>
              <a:t>must also be conserved. This means that the individual e.g. lepton numbers: L</a:t>
            </a:r>
            <a:r>
              <a:rPr lang="en-US" sz="1400" baseline="-25000" dirty="0" smtClean="0">
                <a:latin typeface="+mj-lt"/>
              </a:rPr>
              <a:t>e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L</a:t>
            </a:r>
            <a:r>
              <a:rPr lang="en-US" sz="1400" baseline="-25000" dirty="0" err="1" smtClean="0">
                <a:latin typeface="+mj-lt"/>
              </a:rPr>
              <a:t>μ</a:t>
            </a:r>
            <a:r>
              <a:rPr lang="en-US" sz="1400" baseline="-25000" dirty="0" smtClean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must individually be conserved.</a:t>
            </a:r>
            <a:endParaRPr lang="en-GB" sz="1400" dirty="0"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855" y="101581"/>
            <a:ext cx="5190823" cy="2483861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289290" y="2027651"/>
            <a:ext cx="1816494" cy="1729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4928173" y="2436242"/>
            <a:ext cx="2303054" cy="2478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5392674" y="2929936"/>
            <a:ext cx="1609725" cy="2480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9" name="object 19"/>
          <p:cNvSpPr/>
          <p:nvPr/>
        </p:nvSpPr>
        <p:spPr>
          <a:xfrm>
            <a:off x="202859" y="4344118"/>
            <a:ext cx="3413488" cy="1992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9" name="object 27"/>
          <p:cNvSpPr txBox="1"/>
          <p:nvPr/>
        </p:nvSpPr>
        <p:spPr>
          <a:xfrm>
            <a:off x="3832156" y="136635"/>
            <a:ext cx="2591793" cy="44004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  <a:tabLst>
                <a:tab pos="253551" algn="l"/>
                <a:tab pos="254005" algn="l"/>
              </a:tabLst>
            </a:pPr>
            <a:r>
              <a:rPr lang="en-US" sz="1400" b="1" dirty="0">
                <a:solidFill>
                  <a:srgbClr val="7030A0"/>
                </a:solidFill>
                <a:latin typeface="+mj-lt"/>
              </a:rPr>
              <a:t>Hadrons</a:t>
            </a:r>
            <a:r>
              <a:rPr lang="en-US" sz="1400" dirty="0">
                <a:latin typeface="+mj-lt"/>
              </a:rPr>
              <a:t> are particles that experience the strong nuclear force</a:t>
            </a:r>
            <a:endParaRPr sz="1100" dirty="0">
              <a:latin typeface="+mj-lt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27"/>
              <p:cNvSpPr txBox="1"/>
              <p:nvPr/>
            </p:nvSpPr>
            <p:spPr>
              <a:xfrm>
                <a:off x="373290" y="2310821"/>
                <a:ext cx="2591793" cy="5016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0" tIns="9071" rIns="0" bIns="0" rtlCol="0">
                <a:spAutoFit/>
              </a:bodyPr>
              <a:lstStyle/>
              <a:p>
                <a:pPr marL="9072">
                  <a:spcBef>
                    <a:spcPts val="71"/>
                  </a:spcBef>
                  <a:tabLst>
                    <a:tab pos="253551" algn="l"/>
                    <a:tab pos="254005" algn="l"/>
                  </a:tabLst>
                </a:pPr>
                <a:r>
                  <a:rPr lang="en-US" b="1" dirty="0" smtClean="0">
                    <a:solidFill>
                      <a:srgbClr val="7030A0"/>
                    </a:solidFill>
                    <a:latin typeface="+mj-lt"/>
                  </a:rPr>
                  <a:t>Baryons</a:t>
                </a:r>
                <a:r>
                  <a:rPr lang="en-US" sz="1400" b="1" dirty="0" smtClean="0">
                    <a:solidFill>
                      <a:srgbClr val="7030A0"/>
                    </a:solidFill>
                    <a:latin typeface="+mj-lt"/>
                  </a:rPr>
                  <a:t> </a:t>
                </a:r>
                <a:r>
                  <a:rPr lang="en-US" sz="1400" dirty="0" smtClean="0">
                    <a:solidFill>
                      <a:schemeClr val="tx1"/>
                    </a:solidFill>
                    <a:latin typeface="+mj-lt"/>
                  </a:rPr>
                  <a:t>are hadrons that have a </a:t>
                </a:r>
                <a:r>
                  <a:rPr lang="en-US" sz="1400" dirty="0" err="1" smtClean="0">
                    <a:solidFill>
                      <a:schemeClr val="tx1"/>
                    </a:solidFill>
                    <a:latin typeface="+mj-lt"/>
                  </a:rPr>
                  <a:t>qqq</a:t>
                </a:r>
                <a:r>
                  <a:rPr lang="en-US" sz="1400" dirty="0" smtClean="0">
                    <a:solidFill>
                      <a:schemeClr val="tx1"/>
                    </a:solidFill>
                    <a:latin typeface="+mj-lt"/>
                  </a:rPr>
                  <a:t> 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AE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𝑞𝑞𝑞</m:t>
                        </m:r>
                      </m:e>
                    </m:acc>
                  </m:oMath>
                </a14:m>
                <a:r>
                  <a:rPr lang="ar-AE" sz="1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1400" dirty="0" smtClean="0">
                    <a:solidFill>
                      <a:schemeClr val="tx1"/>
                    </a:solidFill>
                    <a:latin typeface="+mj-lt"/>
                  </a:rPr>
                  <a:t>quark composition</a:t>
                </a:r>
                <a:endParaRPr lang="en-US" sz="1100" dirty="0">
                  <a:solidFill>
                    <a:schemeClr val="tx1"/>
                  </a:solidFill>
                  <a:latin typeface="+mj-lt"/>
                  <a:cs typeface="Calibri"/>
                </a:endParaRPr>
              </a:p>
            </p:txBody>
          </p:sp>
        </mc:Choice>
        <mc:Fallback xmlns="">
          <p:sp>
            <p:nvSpPr>
              <p:cNvPr id="40" name="object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90" y="2310821"/>
                <a:ext cx="2591793" cy="501602"/>
              </a:xfrm>
              <a:prstGeom prst="rect">
                <a:avLst/>
              </a:prstGeom>
              <a:blipFill>
                <a:blip r:embed="rId7"/>
                <a:stretch>
                  <a:fillRect l="-5176" t="-13415" r="-235" b="-23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27"/>
              <p:cNvSpPr txBox="1"/>
              <p:nvPr/>
            </p:nvSpPr>
            <p:spPr>
              <a:xfrm>
                <a:off x="373288" y="3042977"/>
                <a:ext cx="4072827" cy="7170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0" tIns="9071" rIns="0" bIns="0" rtlCol="0">
                <a:spAutoFit/>
              </a:bodyPr>
              <a:lstStyle/>
              <a:p>
                <a:pPr marL="9072">
                  <a:spcBef>
                    <a:spcPts val="71"/>
                  </a:spcBef>
                  <a:tabLst>
                    <a:tab pos="253551" algn="l"/>
                    <a:tab pos="254005" algn="l"/>
                  </a:tabLst>
                </a:pPr>
                <a:r>
                  <a:rPr lang="en-US" b="1" dirty="0" smtClean="0">
                    <a:solidFill>
                      <a:srgbClr val="7030A0"/>
                    </a:solidFill>
                    <a:latin typeface="+mj-lt"/>
                  </a:rPr>
                  <a:t>Mesons</a:t>
                </a:r>
                <a:r>
                  <a:rPr lang="en-US" sz="1400" dirty="0" smtClean="0">
                    <a:latin typeface="+mj-lt"/>
                  </a:rPr>
                  <a:t> are hadrons that have 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ar-AE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1400" dirty="0" smtClean="0">
                    <a:latin typeface="+mj-lt"/>
                  </a:rPr>
                  <a:t> quark composition. All mesons are unstable and are </a:t>
                </a:r>
                <a:r>
                  <a:rPr lang="en-US" sz="1400" b="1" dirty="0" smtClean="0">
                    <a:solidFill>
                      <a:srgbClr val="7030A0"/>
                    </a:solidFill>
                    <a:latin typeface="+mj-lt"/>
                  </a:rPr>
                  <a:t>able to interact with the baryons through the strong interaction</a:t>
                </a:r>
                <a:endParaRPr lang="en-US" sz="1100" b="1" dirty="0">
                  <a:solidFill>
                    <a:srgbClr val="7030A0"/>
                  </a:solidFill>
                  <a:latin typeface="+mj-lt"/>
                  <a:cs typeface="Calibri"/>
                </a:endParaRPr>
              </a:p>
            </p:txBody>
          </p:sp>
        </mc:Choice>
        <mc:Fallback xmlns="">
          <p:sp>
            <p:nvSpPr>
              <p:cNvPr id="42" name="object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88" y="3042977"/>
                <a:ext cx="4072827" cy="717046"/>
              </a:xfrm>
              <a:prstGeom prst="rect">
                <a:avLst/>
              </a:prstGeom>
              <a:blipFill>
                <a:blip r:embed="rId8"/>
                <a:stretch>
                  <a:fillRect l="-3293" t="-9322" b="-14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03" b="95943" l="3994" r="91534">
                        <a14:foregroundMark x1="35144" y1="26492" x2="35144" y2="26492"/>
                        <a14:foregroundMark x1="36581" y1="24582" x2="36581" y2="24582"/>
                        <a14:foregroundMark x1="39936" y1="23389" x2="39936" y2="23389"/>
                        <a14:foregroundMark x1="42173" y1="23628" x2="42173" y2="23628"/>
                        <a14:foregroundMark x1="40735" y1="24821" x2="40735" y2="24821"/>
                        <a14:foregroundMark x1="41534" y1="31504" x2="41534" y2="31504"/>
                        <a14:foregroundMark x1="41534" y1="29594" x2="41534" y2="29594"/>
                        <a14:foregroundMark x1="40735" y1="31026" x2="40735" y2="31026"/>
                        <a14:foregroundMark x1="44409" y1="32936" x2="44409" y2="32936"/>
                        <a14:foregroundMark x1="45847" y1="31981" x2="45847" y2="31981"/>
                        <a14:foregroundMark x1="41693" y1="34129" x2="41693" y2="34129"/>
                        <a14:foregroundMark x1="47284" y1="31504" x2="47284" y2="31504"/>
                        <a14:foregroundMark x1="44888" y1="11217" x2="44888" y2="11217"/>
                        <a14:foregroundMark x1="44888" y1="3341" x2="44888" y2="3341"/>
                        <a14:foregroundMark x1="38978" y1="5251" x2="38978" y2="5251"/>
                        <a14:foregroundMark x1="29553" y1="7160" x2="29553" y2="7160"/>
                        <a14:foregroundMark x1="18530" y1="6205" x2="18530" y2="6205"/>
                        <a14:foregroundMark x1="50160" y1="9308" x2="50160" y2="9308"/>
                        <a14:foregroundMark x1="59425" y1="7637" x2="59425" y2="7637"/>
                        <a14:foregroundMark x1="70447" y1="6444" x2="70447" y2="6444"/>
                        <a14:foregroundMark x1="91534" y1="79475" x2="91534" y2="79475"/>
                        <a14:foregroundMark x1="78435" y1="95943" x2="78435" y2="95943"/>
                        <a14:foregroundMark x1="53674" y1="83055" x2="53674" y2="83055"/>
                        <a14:foregroundMark x1="48083" y1="81862" x2="48083" y2="81862"/>
                        <a14:foregroundMark x1="50160" y1="77804" x2="50160" y2="77804"/>
                        <a14:foregroundMark x1="46805" y1="69451" x2="46805" y2="69451"/>
                        <a14:foregroundMark x1="39776" y1="76134" x2="39776" y2="76134"/>
                        <a14:foregroundMark x1="42332" y1="90931" x2="42332" y2="90931"/>
                        <a14:foregroundMark x1="50799" y1="90215" x2="50799" y2="90215"/>
                        <a14:foregroundMark x1="49201" y1="84010" x2="49201" y2="84010"/>
                        <a14:foregroundMark x1="43930" y1="84726" x2="43930" y2="84726"/>
                        <a14:foregroundMark x1="45048" y1="79475" x2="45048" y2="79475"/>
                        <a14:foregroundMark x1="42332" y1="87589" x2="42332" y2="87589"/>
                        <a14:foregroundMark x1="15974" y1="90692" x2="15974" y2="90692"/>
                        <a14:foregroundMark x1="11502" y1="82339" x2="11502" y2="82339"/>
                        <a14:foregroundMark x1="14696" y1="80191" x2="14696" y2="80191"/>
                        <a14:foregroundMark x1="17252" y1="81862" x2="17252" y2="81862"/>
                        <a14:foregroundMark x1="15974" y1="85919" x2="15974" y2="85919"/>
                        <a14:foregroundMark x1="14217" y1="55847" x2="14217" y2="55847"/>
                        <a14:foregroundMark x1="11661" y1="48687" x2="11661" y2="48687"/>
                        <a14:foregroundMark x1="21885" y1="47971" x2="21885" y2="47971"/>
                        <a14:foregroundMark x1="39137" y1="48449" x2="39137" y2="48449"/>
                        <a14:foregroundMark x1="43131" y1="52029" x2="43131" y2="52029"/>
                        <a14:foregroundMark x1="52396" y1="47255" x2="52396" y2="47255"/>
                        <a14:foregroundMark x1="53035" y1="46301" x2="53035" y2="46301"/>
                        <a14:foregroundMark x1="71246" y1="42482" x2="71246" y2="42482"/>
                        <a14:foregroundMark x1="76038" y1="50358" x2="76038" y2="50358"/>
                        <a14:foregroundMark x1="83706" y1="44630" x2="83706" y2="44630"/>
                        <a14:foregroundMark x1="84665" y1="44391" x2="84665" y2="44391"/>
                        <a14:foregroundMark x1="85463" y1="46062" x2="85463" y2="46062"/>
                        <a14:foregroundMark x1="83227" y1="47733" x2="83227" y2="47733"/>
                        <a14:foregroundMark x1="82428" y1="44153" x2="82428" y2="44153"/>
                        <a14:foregroundMark x1="52716" y1="48449" x2="52716" y2="48449"/>
                        <a14:foregroundMark x1="51597" y1="48926" x2="51597" y2="48926"/>
                        <a14:foregroundMark x1="51597" y1="45585" x2="51597" y2="45585"/>
                        <a14:foregroundMark x1="53994" y1="47017" x2="53994" y2="47017"/>
                        <a14:foregroundMark x1="43610" y1="31981" x2="43610" y2="31981"/>
                        <a14:foregroundMark x1="46805" y1="33174" x2="46805" y2="33174"/>
                        <a14:foregroundMark x1="35144" y1="24105" x2="35144" y2="24105"/>
                        <a14:foregroundMark x1="38339" y1="24582" x2="38339" y2="24582"/>
                        <a14:foregroundMark x1="37700" y1="26014" x2="37700" y2="26014"/>
                        <a14:foregroundMark x1="39457" y1="24582" x2="39457" y2="24582"/>
                        <a14:foregroundMark x1="40735" y1="23628" x2="40735" y2="23628"/>
                        <a14:foregroundMark x1="40895" y1="25537" x2="40895" y2="25537"/>
                        <a14:foregroundMark x1="39457" y1="25537" x2="39457" y2="25537"/>
                        <a14:foregroundMark x1="43291" y1="25776" x2="43291" y2="25776"/>
                        <a14:foregroundMark x1="42492" y1="22673" x2="42492" y2="22673"/>
                        <a14:foregroundMark x1="43291" y1="22673" x2="43291" y2="22673"/>
                        <a14:foregroundMark x1="45208" y1="23389" x2="45208" y2="23389"/>
                        <a14:foregroundMark x1="47604" y1="23389" x2="47604" y2="23389"/>
                        <a14:foregroundMark x1="50639" y1="21241" x2="50639" y2="21241"/>
                        <a14:foregroundMark x1="50958" y1="19570" x2="50958" y2="19570"/>
                        <a14:foregroundMark x1="51917" y1="21241" x2="51917" y2="21241"/>
                        <a14:foregroundMark x1="49840" y1="21480" x2="49840" y2="21480"/>
                        <a14:foregroundMark x1="53035" y1="24105" x2="53035" y2="24105"/>
                        <a14:foregroundMark x1="53035" y1="22912" x2="53035" y2="22912"/>
                        <a14:foregroundMark x1="53035" y1="25298" x2="53035" y2="25298"/>
                        <a14:foregroundMark x1="53834" y1="20525" x2="53834" y2="20525"/>
                        <a14:foregroundMark x1="54473" y1="23389" x2="54473" y2="23389"/>
                        <a14:foregroundMark x1="55272" y1="22673" x2="55272" y2="22673"/>
                        <a14:foregroundMark x1="57029" y1="22912" x2="57029" y2="22912"/>
                        <a14:foregroundMark x1="58466" y1="23628" x2="58466" y2="23628"/>
                        <a14:foregroundMark x1="58626" y1="24582" x2="58626" y2="24582"/>
                        <a14:foregroundMark x1="56869" y1="24582" x2="56869" y2="24582"/>
                        <a14:foregroundMark x1="26518" y1="12172" x2="26518" y2="12172"/>
                        <a14:foregroundMark x1="18211" y1="12888" x2="18211" y2="12888"/>
                        <a14:foregroundMark x1="56070" y1="7399" x2="56070" y2="7399"/>
                        <a14:foregroundMark x1="59585" y1="3819" x2="59585" y2="3819"/>
                        <a14:foregroundMark x1="65016" y1="6444" x2="65016" y2="6444"/>
                        <a14:foregroundMark x1="8466" y1="43914" x2="8466" y2="43914"/>
                        <a14:foregroundMark x1="67732" y1="26014" x2="67732" y2="26014"/>
                        <a14:foregroundMark x1="66773" y1="28878" x2="66773" y2="28878"/>
                        <a14:foregroundMark x1="69808" y1="26253" x2="69808" y2="26253"/>
                        <a14:foregroundMark x1="70767" y1="24105" x2="70767" y2="24105"/>
                        <a14:foregroundMark x1="72204" y1="23866" x2="72204" y2="23866"/>
                        <a14:foregroundMark x1="73003" y1="24821" x2="73003" y2="24821"/>
                        <a14:foregroundMark x1="71725" y1="30310" x2="71725" y2="30310"/>
                        <a14:foregroundMark x1="71565" y1="33413" x2="71565" y2="33413"/>
                        <a14:foregroundMark x1="70767" y1="31742" x2="70767" y2="31742"/>
                        <a14:foregroundMark x1="71725" y1="29356" x2="71725" y2="29356"/>
                        <a14:foregroundMark x1="74121" y1="29117" x2="74121" y2="29117"/>
                        <a14:foregroundMark x1="76837" y1="31981" x2="76837" y2="31981"/>
                        <a14:foregroundMark x1="77316" y1="31742" x2="77316" y2="31742"/>
                        <a14:foregroundMark x1="76518" y1="33890" x2="76518" y2="33890"/>
                        <a14:foregroundMark x1="79073" y1="32697" x2="79073" y2="32697"/>
                        <a14:foregroundMark x1="79233" y1="34368" x2="79233" y2="34368"/>
                        <a14:foregroundMark x1="79872" y1="34606" x2="79872" y2="34606"/>
                        <a14:foregroundMark x1="81150" y1="32458" x2="81150" y2="32458"/>
                        <a14:foregroundMark x1="71565" y1="14558" x2="71565" y2="14558"/>
                        <a14:foregroundMark x1="80990" y1="34368" x2="80990" y2="34368"/>
                        <a14:foregroundMark x1="82268" y1="34129" x2="82268" y2="34129"/>
                        <a14:foregroundMark x1="82748" y1="33652" x2="82748" y2="33652"/>
                        <a14:foregroundMark x1="75879" y1="25776" x2="75879" y2="25776"/>
                        <a14:foregroundMark x1="74441" y1="24344" x2="74441" y2="24344"/>
                        <a14:foregroundMark x1="77476" y1="23150" x2="77476" y2="23150"/>
                        <a14:foregroundMark x1="79233" y1="23628" x2="79233" y2="23628"/>
                        <a14:foregroundMark x1="82428" y1="21480" x2="82428" y2="21480"/>
                        <a14:foregroundMark x1="82907" y1="19570" x2="82907" y2="19570"/>
                        <a14:foregroundMark x1="84345" y1="21002" x2="84345" y2="21002"/>
                        <a14:foregroundMark x1="81470" y1="22196" x2="81470" y2="22196"/>
                        <a14:foregroundMark x1="84984" y1="23150" x2="84984" y2="23150"/>
                        <a14:foregroundMark x1="85304" y1="23866" x2="85304" y2="23866"/>
                        <a14:foregroundMark x1="85623" y1="20048" x2="85623" y2="20048"/>
                        <a14:foregroundMark x1="85942" y1="20048" x2="85942" y2="20048"/>
                        <a14:foregroundMark x1="86422" y1="23866" x2="86422" y2="23866"/>
                        <a14:foregroundMark x1="89297" y1="23389" x2="89297" y2="23389"/>
                        <a14:foregroundMark x1="91054" y1="23866" x2="91054" y2="23866"/>
                        <a14:foregroundMark x1="90575" y1="24821" x2="90575" y2="24821"/>
                        <a14:foregroundMark x1="88818" y1="24821" x2="88818" y2="24821"/>
                        <a14:foregroundMark x1="51438" y1="25776" x2="51438" y2="25776"/>
                        <a14:foregroundMark x1="50799" y1="24344" x2="50799" y2="24344"/>
                        <a14:foregroundMark x1="27476" y1="24582" x2="27476" y2="24582"/>
                        <a14:foregroundMark x1="24441" y1="23866" x2="24441" y2="23866"/>
                        <a14:foregroundMark x1="21725" y1="23628" x2="21725" y2="23628"/>
                        <a14:foregroundMark x1="22204" y1="21002" x2="22204" y2="21002"/>
                        <a14:foregroundMark x1="19808" y1="21718" x2="19808" y2="21718"/>
                        <a14:foregroundMark x1="18371" y1="21957" x2="18371" y2="21957"/>
                        <a14:foregroundMark x1="19329" y1="20048" x2="19329" y2="20048"/>
                        <a14:foregroundMark x1="18051" y1="21718" x2="18051" y2="21718"/>
                        <a14:foregroundMark x1="17252" y1="24344" x2="17252" y2="24344"/>
                        <a14:foregroundMark x1="14217" y1="24344" x2="14217" y2="24344"/>
                        <a14:foregroundMark x1="14696" y1="23389" x2="14696" y2="23389"/>
                        <a14:foregroundMark x1="15335" y1="23389" x2="15335" y2="23389"/>
                        <a14:foregroundMark x1="13738" y1="23150" x2="13738" y2="23150"/>
                        <a14:foregroundMark x1="12460" y1="22673" x2="12460" y2="22673"/>
                        <a14:foregroundMark x1="11981" y1="24582" x2="11981" y2="24582"/>
                        <a14:foregroundMark x1="12141" y1="26492" x2="12141" y2="26492"/>
                        <a14:foregroundMark x1="16613" y1="31981" x2="16613" y2="31981"/>
                        <a14:foregroundMark x1="17093" y1="34129" x2="17093" y2="34129"/>
                        <a14:foregroundMark x1="13898" y1="33652" x2="13898" y2="33652"/>
                        <a14:foregroundMark x1="12780" y1="32936" x2="12780" y2="32936"/>
                        <a14:foregroundMark x1="11821" y1="32936" x2="11821" y2="32936"/>
                        <a14:foregroundMark x1="8626" y1="23389" x2="8626" y2="23389"/>
                        <a14:foregroundMark x1="7508" y1="26492" x2="7508" y2="26492"/>
                        <a14:foregroundMark x1="3994" y1="28640" x2="3994" y2="28640"/>
                        <a14:foregroundMark x1="12939" y1="76372" x2="12939" y2="76372"/>
                        <a14:foregroundMark x1="17891" y1="78998" x2="17891" y2="78998"/>
                        <a14:foregroundMark x1="17732" y1="74940" x2="17732" y2="74940"/>
                        <a14:foregroundMark x1="16294" y1="78520" x2="16294" y2="78520"/>
                        <a14:foregroundMark x1="14217" y1="84487" x2="14217" y2="84487"/>
                        <a14:foregroundMark x1="19968" y1="81146" x2="19968" y2="81146"/>
                        <a14:foregroundMark x1="21885" y1="45346" x2="21885" y2="453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9759" y="172818"/>
            <a:ext cx="2415112" cy="161650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9044871" y="136635"/>
            <a:ext cx="33111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+mj-lt"/>
              </a:rPr>
              <a:t>Leptons</a:t>
            </a:r>
            <a:r>
              <a:rPr lang="en-US" sz="1400" dirty="0" smtClean="0">
                <a:latin typeface="+mj-lt"/>
              </a:rPr>
              <a:t> are fundamental particles that 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don't feel the strong nuclear force.</a:t>
            </a:r>
            <a:endParaRPr lang="en-GB" sz="14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15628" y="696559"/>
            <a:ext cx="28206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+mj-lt"/>
              </a:rPr>
              <a:t>Examples of leptons include the stable electron (e−) and unstable muon (μ−) and tau (τ−) </a:t>
            </a:r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which both decay into electrons.</a:t>
            </a:r>
            <a:endParaRPr lang="en-GB" sz="1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858055" y="1804321"/>
            <a:ext cx="437441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+mj-lt"/>
              </a:rPr>
              <a:t>Neutrinos</a:t>
            </a:r>
            <a:r>
              <a:rPr lang="en-US" dirty="0" smtClean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are also leptons, with a different neutrino for electrons (</a:t>
            </a:r>
            <a:r>
              <a:rPr lang="en-US" sz="1400" dirty="0" err="1" smtClean="0">
                <a:latin typeface="+mj-lt"/>
              </a:rPr>
              <a:t>ν</a:t>
            </a:r>
            <a:r>
              <a:rPr lang="en-US" sz="1400" baseline="-25000" dirty="0" err="1" smtClean="0">
                <a:latin typeface="+mj-lt"/>
              </a:rPr>
              <a:t>e</a:t>
            </a:r>
            <a:r>
              <a:rPr lang="en-US" sz="1400" dirty="0" smtClean="0">
                <a:latin typeface="+mj-lt"/>
              </a:rPr>
              <a:t>), muons (</a:t>
            </a:r>
            <a:r>
              <a:rPr lang="en-US" sz="1400" dirty="0" err="1" smtClean="0">
                <a:latin typeface="+mj-lt"/>
              </a:rPr>
              <a:t>ν</a:t>
            </a:r>
            <a:r>
              <a:rPr lang="en-US" sz="1400" baseline="-25000" dirty="0" err="1" smtClean="0">
                <a:latin typeface="+mj-lt"/>
              </a:rPr>
              <a:t>μ</a:t>
            </a:r>
            <a:r>
              <a:rPr lang="en-US" sz="1400" dirty="0" smtClean="0">
                <a:latin typeface="+mj-lt"/>
              </a:rPr>
              <a:t>) and tau leptons (</a:t>
            </a:r>
            <a:r>
              <a:rPr lang="en-US" sz="1400" dirty="0" err="1" smtClean="0">
                <a:latin typeface="+mj-lt"/>
              </a:rPr>
              <a:t>ν</a:t>
            </a:r>
            <a:r>
              <a:rPr lang="en-US" sz="1400" baseline="-25000" dirty="0" err="1" smtClean="0">
                <a:latin typeface="+mj-lt"/>
              </a:rPr>
              <a:t>τ</a:t>
            </a:r>
            <a:r>
              <a:rPr lang="en-US" sz="1400" dirty="0" smtClean="0">
                <a:latin typeface="+mj-lt"/>
              </a:rPr>
              <a:t>). </a:t>
            </a:r>
          </a:p>
          <a:p>
            <a:r>
              <a:rPr lang="en-US" sz="1400" dirty="0" smtClean="0">
                <a:latin typeface="+mj-lt"/>
              </a:rPr>
              <a:t>Neutrinos have negligible mass, no charge and only </a:t>
            </a:r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interact through the weak interaction.</a:t>
            </a:r>
            <a:endParaRPr lang="en-GB" sz="1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413131" y="3070873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GB" b="1" i="0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arela"/>
              </a:rPr>
              <a:t>FEYNMAN DIAGRAMS</a:t>
            </a:r>
            <a:endParaRPr lang="en-GB" b="1" i="0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Varela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7437" y="3520187"/>
            <a:ext cx="2916991" cy="10631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62850" y="3575099"/>
            <a:ext cx="1172752" cy="105925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91964" y="4760263"/>
            <a:ext cx="2489212" cy="1330113"/>
          </a:xfrm>
          <a:prstGeom prst="rect">
            <a:avLst/>
          </a:prstGeom>
        </p:spPr>
      </p:pic>
      <p:pic>
        <p:nvPicPr>
          <p:cNvPr id="6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5723308" flipH="1" flipV="1">
            <a:off x="2789674" y="2184807"/>
            <a:ext cx="676219" cy="4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Hand drawn arrow set red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9127831" flipV="1">
            <a:off x="32846" y="2819564"/>
            <a:ext cx="585463" cy="35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Hand drawn arrow set red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705430" flipH="1" flipV="1">
            <a:off x="10960827" y="1350947"/>
            <a:ext cx="676219" cy="4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object 12"/>
          <p:cNvSpPr/>
          <p:nvPr/>
        </p:nvSpPr>
        <p:spPr>
          <a:xfrm>
            <a:off x="7794901" y="3515282"/>
            <a:ext cx="4141353" cy="1179297"/>
          </a:xfrm>
          <a:custGeom>
            <a:avLst/>
            <a:gdLst/>
            <a:ahLst/>
            <a:cxnLst/>
            <a:rect l="l" t="t" r="r" b="b"/>
            <a:pathLst>
              <a:path w="3037840" h="2410460">
                <a:moveTo>
                  <a:pt x="0" y="2410460"/>
                </a:moveTo>
                <a:lnTo>
                  <a:pt x="3037839" y="2410460"/>
                </a:lnTo>
                <a:lnTo>
                  <a:pt x="3037839" y="0"/>
                </a:lnTo>
                <a:lnTo>
                  <a:pt x="0" y="0"/>
                </a:lnTo>
                <a:lnTo>
                  <a:pt x="0" y="241046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65" name="object 12"/>
          <p:cNvSpPr/>
          <p:nvPr/>
        </p:nvSpPr>
        <p:spPr>
          <a:xfrm>
            <a:off x="8491964" y="4790809"/>
            <a:ext cx="2489212" cy="1394231"/>
          </a:xfrm>
          <a:custGeom>
            <a:avLst/>
            <a:gdLst/>
            <a:ahLst/>
            <a:cxnLst/>
            <a:rect l="l" t="t" r="r" b="b"/>
            <a:pathLst>
              <a:path w="3037840" h="2410460">
                <a:moveTo>
                  <a:pt x="0" y="2410460"/>
                </a:moveTo>
                <a:lnTo>
                  <a:pt x="3037839" y="2410460"/>
                </a:lnTo>
                <a:lnTo>
                  <a:pt x="3037839" y="0"/>
                </a:lnTo>
                <a:lnTo>
                  <a:pt x="0" y="0"/>
                </a:lnTo>
                <a:lnTo>
                  <a:pt x="0" y="241046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66" name="Rectangle 65"/>
          <p:cNvSpPr/>
          <p:nvPr/>
        </p:nvSpPr>
        <p:spPr>
          <a:xfrm>
            <a:off x="4337236" y="4192165"/>
            <a:ext cx="27367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base"/>
            <a:r>
              <a:rPr lang="en-GB" b="1" i="0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arela"/>
              </a:rPr>
              <a:t>CONSERVATION LAWS</a:t>
            </a:r>
            <a:endParaRPr lang="en-GB" b="1" i="0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Varela"/>
            </a:endParaRPr>
          </a:p>
        </p:txBody>
      </p:sp>
      <p:pic>
        <p:nvPicPr>
          <p:cNvPr id="3075" name="Picture 3" descr="kaon quarks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784" y="4800601"/>
            <a:ext cx="1740538" cy="111759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035" y="4782720"/>
            <a:ext cx="1582413" cy="114329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grpSp>
        <p:nvGrpSpPr>
          <p:cNvPr id="29" name="Group 28"/>
          <p:cNvGrpSpPr/>
          <p:nvPr/>
        </p:nvGrpSpPr>
        <p:grpSpPr>
          <a:xfrm>
            <a:off x="1" y="6397171"/>
            <a:ext cx="12099628" cy="460829"/>
            <a:chOff x="1" y="6397171"/>
            <a:chExt cx="12099628" cy="460829"/>
          </a:xfrm>
        </p:grpSpPr>
        <p:sp>
          <p:nvSpPr>
            <p:cNvPr id="30" name="object 5"/>
            <p:cNvSpPr/>
            <p:nvPr/>
          </p:nvSpPr>
          <p:spPr>
            <a:xfrm>
              <a:off x="1" y="6397171"/>
              <a:ext cx="12099628" cy="460829"/>
            </a:xfrm>
            <a:custGeom>
              <a:avLst/>
              <a:gdLst/>
              <a:ahLst/>
              <a:cxnLst/>
              <a:rect l="l" t="t" r="r" b="b"/>
              <a:pathLst>
                <a:path w="12801600" h="645159">
                  <a:moveTo>
                    <a:pt x="0" y="645160"/>
                  </a:moveTo>
                  <a:lnTo>
                    <a:pt x="12801600" y="645160"/>
                  </a:lnTo>
                  <a:lnTo>
                    <a:pt x="12801600" y="0"/>
                  </a:lnTo>
                  <a:lnTo>
                    <a:pt x="0" y="0"/>
                  </a:lnTo>
                  <a:lnTo>
                    <a:pt x="0" y="64516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86"/>
            </a:p>
          </p:txBody>
        </p:sp>
        <p:sp>
          <p:nvSpPr>
            <p:cNvPr id="31" name="object 38"/>
            <p:cNvSpPr txBox="1"/>
            <p:nvPr/>
          </p:nvSpPr>
          <p:spPr>
            <a:xfrm>
              <a:off x="137235" y="6437982"/>
              <a:ext cx="1558925" cy="3792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072">
                <a:lnSpc>
                  <a:spcPts val="886"/>
                </a:lnSpc>
              </a:pPr>
              <a:r>
                <a:rPr sz="857" b="1" u="sng" spc="-11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Key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dirty="0">
                  <a:solidFill>
                    <a:srgbClr val="006FC0"/>
                  </a:solidFill>
                  <a:latin typeface="Calibri"/>
                  <a:cs typeface="Calibri"/>
                </a:rPr>
                <a:t>Blue equation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71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spc="-4" dirty="0">
                  <a:solidFill>
                    <a:srgbClr val="FF0000"/>
                  </a:solidFill>
                  <a:latin typeface="Calibri"/>
                  <a:cs typeface="Calibri"/>
                </a:rPr>
                <a:t>Red </a:t>
              </a:r>
              <a:r>
                <a:rPr sz="857" dirty="0">
                  <a:solidFill>
                    <a:srgbClr val="FF0000"/>
                  </a:solidFill>
                  <a:latin typeface="Calibri"/>
                  <a:cs typeface="Calibri"/>
                </a:rPr>
                <a:t>equation 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spc="-4" dirty="0">
                  <a:latin typeface="Calibri"/>
                  <a:cs typeface="Calibri"/>
                </a:rPr>
                <a:t>Not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86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46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" y="6397171"/>
            <a:ext cx="12099628" cy="460829"/>
            <a:chOff x="1" y="6397171"/>
            <a:chExt cx="12099628" cy="460829"/>
          </a:xfrm>
        </p:grpSpPr>
        <p:sp>
          <p:nvSpPr>
            <p:cNvPr id="35" name="object 5"/>
            <p:cNvSpPr/>
            <p:nvPr/>
          </p:nvSpPr>
          <p:spPr>
            <a:xfrm>
              <a:off x="1" y="6397171"/>
              <a:ext cx="12099628" cy="460829"/>
            </a:xfrm>
            <a:custGeom>
              <a:avLst/>
              <a:gdLst/>
              <a:ahLst/>
              <a:cxnLst/>
              <a:rect l="l" t="t" r="r" b="b"/>
              <a:pathLst>
                <a:path w="12801600" h="645159">
                  <a:moveTo>
                    <a:pt x="0" y="645160"/>
                  </a:moveTo>
                  <a:lnTo>
                    <a:pt x="12801600" y="645160"/>
                  </a:lnTo>
                  <a:lnTo>
                    <a:pt x="12801600" y="0"/>
                  </a:lnTo>
                  <a:lnTo>
                    <a:pt x="0" y="0"/>
                  </a:lnTo>
                  <a:lnTo>
                    <a:pt x="0" y="64516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86"/>
            </a:p>
          </p:txBody>
        </p:sp>
        <p:sp>
          <p:nvSpPr>
            <p:cNvPr id="39" name="object 38"/>
            <p:cNvSpPr txBox="1"/>
            <p:nvPr/>
          </p:nvSpPr>
          <p:spPr>
            <a:xfrm>
              <a:off x="137235" y="6437982"/>
              <a:ext cx="1558925" cy="3792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072">
                <a:lnSpc>
                  <a:spcPts val="886"/>
                </a:lnSpc>
              </a:pPr>
              <a:r>
                <a:rPr sz="857" b="1" u="sng" spc="-11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Key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dirty="0">
                  <a:solidFill>
                    <a:srgbClr val="006FC0"/>
                  </a:solidFill>
                  <a:latin typeface="Calibri"/>
                  <a:cs typeface="Calibri"/>
                </a:rPr>
                <a:t>Blue equation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71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spc="-4" dirty="0">
                  <a:solidFill>
                    <a:srgbClr val="FF0000"/>
                  </a:solidFill>
                  <a:latin typeface="Calibri"/>
                  <a:cs typeface="Calibri"/>
                </a:rPr>
                <a:t>Red </a:t>
              </a:r>
              <a:r>
                <a:rPr sz="857" dirty="0">
                  <a:solidFill>
                    <a:srgbClr val="FF0000"/>
                  </a:solidFill>
                  <a:latin typeface="Calibri"/>
                  <a:cs typeface="Calibri"/>
                </a:rPr>
                <a:t>equation 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spc="-4" dirty="0">
                  <a:latin typeface="Calibri"/>
                  <a:cs typeface="Calibri"/>
                </a:rPr>
                <a:t>Not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86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8322" r="20947"/>
          <a:stretch/>
        </p:blipFill>
        <p:spPr>
          <a:xfrm>
            <a:off x="38853" y="3922368"/>
            <a:ext cx="2729042" cy="265936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289290" y="2027651"/>
            <a:ext cx="1816494" cy="1729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4928173" y="2436242"/>
            <a:ext cx="2303054" cy="2478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5392674" y="2929936"/>
            <a:ext cx="1609725" cy="2480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object 7"/>
              <p:cNvSpPr txBox="1"/>
              <p:nvPr/>
            </p:nvSpPr>
            <p:spPr>
              <a:xfrm>
                <a:off x="5818821" y="5747998"/>
                <a:ext cx="2098858" cy="44435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018" rIns="0" bIns="0" rtlCol="0" anchor="ctr">
                <a:noAutofit/>
              </a:bodyPr>
              <a:lstStyle/>
              <a:p>
                <a:pPr marL="88448">
                  <a:spcBef>
                    <a:spcPts val="268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 = </m:t>
                      </m:r>
                      <m:r>
                        <a:rPr lang="en-GB" sz="2000" i="1" spc="-68" dirty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2196" i="1" spc="-101" baseline="-16260" dirty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GB" sz="2196" i="1" spc="-101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a:rPr lang="en-GB" sz="2000" i="1" spc="-181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2000" i="1" spc="-46" dirty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2196" i="1" spc="-69" baseline="-16260" dirty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821" y="5747998"/>
                <a:ext cx="2098858" cy="444350"/>
              </a:xfrm>
              <a:prstGeom prst="rect">
                <a:avLst/>
              </a:prstGeom>
              <a:blipFill>
                <a:blip r:embed="rId6"/>
                <a:stretch>
                  <a:fillRect b="-8861"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10"/>
              <p:cNvSpPr txBox="1"/>
              <p:nvPr/>
            </p:nvSpPr>
            <p:spPr>
              <a:xfrm>
                <a:off x="10350891" y="4710683"/>
                <a:ext cx="1696873" cy="997775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12246" rIns="0" bIns="0" rtlCol="0" anchor="ctr">
                <a:noAutofit/>
              </a:bodyPr>
              <a:lstStyle/>
              <a:p>
                <a:pPr marL="553368" algn="ctr">
                  <a:lnSpc>
                    <a:spcPts val="1957"/>
                  </a:lnSpc>
                  <a:spcBef>
                    <a:spcPts val="96"/>
                  </a:spcBef>
                  <a:tabLst>
                    <a:tab pos="1135766" algn="l"/>
                  </a:tabLst>
                </a:pPr>
                <a:endParaRPr lang="en-GB" sz="2000" dirty="0" smtClean="0">
                  <a:latin typeface="Cambria Math"/>
                  <a:cs typeface="Cambria Math"/>
                </a:endParaRPr>
              </a:p>
              <a:p>
                <a:pPr marL="86634" algn="ctr">
                  <a:lnSpc>
                    <a:spcPts val="1429"/>
                  </a:lnSpc>
                  <a:tabLst>
                    <a:tab pos="769273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Cambria Math"/>
                        </a:rPr>
                        <m:t>𝜆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h</m:t>
                          </m:r>
                        </m:num>
                        <m:den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𝑝</m:t>
                          </m:r>
                        </m:den>
                      </m:f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	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h</m:t>
                          </m:r>
                        </m:num>
                        <m:den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𝑚𝑣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0891" y="4710683"/>
                <a:ext cx="1696873" cy="997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bject 28"/>
          <p:cNvSpPr txBox="1"/>
          <p:nvPr/>
        </p:nvSpPr>
        <p:spPr>
          <a:xfrm>
            <a:off x="8547500" y="4684903"/>
            <a:ext cx="1777991" cy="994045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600" b="1" spc="-4" dirty="0">
                <a:solidFill>
                  <a:srgbClr val="7030A0"/>
                </a:solidFill>
                <a:latin typeface="+mj-lt"/>
                <a:cs typeface="Calibri"/>
              </a:rPr>
              <a:t>Particles with </a:t>
            </a: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a </a:t>
            </a:r>
            <a:r>
              <a:rPr sz="1600" b="1" spc="-7" dirty="0">
                <a:solidFill>
                  <a:srgbClr val="7030A0"/>
                </a:solidFill>
                <a:latin typeface="+mj-lt"/>
                <a:cs typeface="Calibri"/>
              </a:rPr>
              <a:t>larger  </a:t>
            </a: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momentum </a:t>
            </a:r>
            <a:r>
              <a:rPr sz="1600" spc="-4" dirty="0">
                <a:latin typeface="+mj-lt"/>
                <a:cs typeface="Calibri"/>
              </a:rPr>
              <a:t>will </a:t>
            </a:r>
            <a:r>
              <a:rPr sz="1600" spc="-11" dirty="0">
                <a:latin typeface="+mj-lt"/>
                <a:cs typeface="Calibri"/>
              </a:rPr>
              <a:t>have</a:t>
            </a:r>
            <a:r>
              <a:rPr sz="1600" spc="-86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a  </a:t>
            </a:r>
            <a:r>
              <a:rPr sz="1600" spc="-4" dirty="0">
                <a:latin typeface="+mj-lt"/>
                <a:cs typeface="Calibri"/>
              </a:rPr>
              <a:t>smaller </a:t>
            </a:r>
            <a:r>
              <a:rPr sz="1600" dirty="0">
                <a:latin typeface="+mj-lt"/>
                <a:cs typeface="Calibri"/>
              </a:rPr>
              <a:t>de </a:t>
            </a:r>
            <a:r>
              <a:rPr sz="1600" spc="-7" dirty="0">
                <a:latin typeface="+mj-lt"/>
                <a:cs typeface="Calibri"/>
              </a:rPr>
              <a:t>Broglie  </a:t>
            </a:r>
            <a:r>
              <a:rPr sz="1600" spc="-11" dirty="0">
                <a:latin typeface="+mj-lt"/>
                <a:cs typeface="Calibri"/>
              </a:rPr>
              <a:t>wavelength.</a:t>
            </a:r>
            <a:endParaRPr sz="1600" dirty="0">
              <a:latin typeface="+mj-lt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object 31"/>
              <p:cNvSpPr txBox="1"/>
              <p:nvPr/>
            </p:nvSpPr>
            <p:spPr>
              <a:xfrm>
                <a:off x="3702507" y="5047630"/>
                <a:ext cx="3849151" cy="1265914"/>
              </a:xfrm>
              <a:prstGeom prst="rect">
                <a:avLst/>
              </a:prstGeom>
            </p:spPr>
            <p:txBody>
              <a:bodyPr vert="horz" wrap="square" lIns="0" tIns="9071" rIns="0" bIns="0" rtlCol="0" anchor="ctr">
                <a:spAutoFit/>
              </a:bodyPr>
              <a:lstStyle/>
              <a:p>
                <a:pPr marL="9072" marR="3629">
                  <a:spcBef>
                    <a:spcPts val="71"/>
                  </a:spcBef>
                </a:pPr>
                <a:r>
                  <a:rPr lang="en-US" sz="1600" b="1" dirty="0" smtClean="0">
                    <a:solidFill>
                      <a:srgbClr val="7030A0"/>
                    </a:solidFill>
                    <a:latin typeface="+mj-lt"/>
                    <a:cs typeface="Calibri"/>
                  </a:rPr>
                  <a:t>The </a:t>
                </a:r>
                <a:r>
                  <a:rPr lang="en-US" sz="1600" b="1" spc="-7" dirty="0">
                    <a:solidFill>
                      <a:srgbClr val="7030A0"/>
                    </a:solidFill>
                    <a:latin typeface="+mj-lt"/>
                    <a:cs typeface="Calibri"/>
                  </a:rPr>
                  <a:t>de-excitation </a:t>
                </a:r>
                <a:r>
                  <a:rPr lang="en-US" sz="1600" b="1" dirty="0">
                    <a:solidFill>
                      <a:srgbClr val="7030A0"/>
                    </a:solidFill>
                    <a:latin typeface="+mj-lt"/>
                    <a:cs typeface="Calibri"/>
                  </a:rPr>
                  <a:t>of an</a:t>
                </a:r>
                <a:r>
                  <a:rPr lang="en-US" sz="1600" b="1" spc="-46" dirty="0">
                    <a:solidFill>
                      <a:srgbClr val="7030A0"/>
                    </a:solidFill>
                    <a:latin typeface="+mj-lt"/>
                    <a:cs typeface="Calibri"/>
                  </a:rPr>
                  <a:t> </a:t>
                </a:r>
                <a:r>
                  <a:rPr lang="en-US" sz="1600" b="1" spc="-4" dirty="0">
                    <a:solidFill>
                      <a:srgbClr val="7030A0"/>
                    </a:solidFill>
                    <a:latin typeface="+mj-lt"/>
                    <a:cs typeface="Calibri"/>
                  </a:rPr>
                  <a:t>electron  </a:t>
                </a:r>
                <a:r>
                  <a:rPr lang="en-US" sz="1600" spc="-4" dirty="0">
                    <a:latin typeface="+mj-lt"/>
                    <a:cs typeface="Calibri"/>
                  </a:rPr>
                  <a:t>between </a:t>
                </a:r>
                <a:r>
                  <a:rPr lang="en-US" sz="1600" spc="-7" dirty="0">
                    <a:latin typeface="+mj-lt"/>
                    <a:cs typeface="Calibri"/>
                  </a:rPr>
                  <a:t>two </a:t>
                </a:r>
                <a:r>
                  <a:rPr lang="en-US" sz="1600" spc="-7" dirty="0" smtClean="0">
                    <a:latin typeface="+mj-lt"/>
                    <a:cs typeface="Calibri"/>
                  </a:rPr>
                  <a:t>discrete </a:t>
                </a:r>
                <a:r>
                  <a:rPr lang="en-US" sz="1600" spc="-4" dirty="0" smtClean="0">
                    <a:latin typeface="+mj-lt"/>
                    <a:cs typeface="Calibri"/>
                  </a:rPr>
                  <a:t>energy </a:t>
                </a:r>
                <a:r>
                  <a:rPr lang="en-US" sz="1600" spc="-7" dirty="0">
                    <a:latin typeface="+mj-lt"/>
                    <a:cs typeface="Calibri"/>
                  </a:rPr>
                  <a:t>levels </a:t>
                </a:r>
                <a:r>
                  <a:rPr lang="en-US" sz="1600" spc="-4" dirty="0">
                    <a:latin typeface="+mj-lt"/>
                    <a:cs typeface="Calibri"/>
                  </a:rPr>
                  <a:t>will  </a:t>
                </a:r>
                <a:r>
                  <a:rPr lang="en-US" sz="1600" dirty="0">
                    <a:latin typeface="+mj-lt"/>
                    <a:cs typeface="Calibri"/>
                  </a:rPr>
                  <a:t>emit a photon of </a:t>
                </a:r>
                <a:r>
                  <a:rPr lang="en-US" sz="1600" spc="-4" dirty="0">
                    <a:latin typeface="+mj-lt"/>
                    <a:cs typeface="Calibri"/>
                  </a:rPr>
                  <a:t>EM</a:t>
                </a:r>
                <a:r>
                  <a:rPr lang="en-US" sz="1600" spc="-93" dirty="0">
                    <a:latin typeface="+mj-lt"/>
                    <a:cs typeface="Calibri"/>
                  </a:rPr>
                  <a:t> </a:t>
                </a:r>
                <a:r>
                  <a:rPr lang="en-US" sz="1600" spc="-4" dirty="0">
                    <a:latin typeface="+mj-lt"/>
                    <a:cs typeface="Calibri"/>
                  </a:rPr>
                  <a:t>radiation</a:t>
                </a:r>
                <a:r>
                  <a:rPr lang="en-US" sz="1600" spc="-4" dirty="0" smtClean="0">
                    <a:latin typeface="+mj-lt"/>
                    <a:cs typeface="Calibri"/>
                  </a:rPr>
                  <a:t>.</a:t>
                </a:r>
              </a:p>
              <a:p>
                <a:pPr marL="9072" marR="3629">
                  <a:spcBef>
                    <a:spcPts val="71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large</m:t>
                      </m:r>
                      <m:r>
                        <a:rPr lang="en-US" sz="1600" b="0" i="0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 </m:t>
                      </m:r>
                      <m:r>
                        <a:rPr lang="en-US" sz="160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∆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𝐸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𝑠𝑚𝑎𝑙𝑙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 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𝜆</m:t>
                      </m:r>
                    </m:oMath>
                  </m:oMathPara>
                </a14:m>
                <a:endParaRPr lang="en-US" sz="1600" b="0" spc="-4" dirty="0" smtClean="0">
                  <a:latin typeface="+mj-lt"/>
                  <a:ea typeface="Cambria Math" panose="02040503050406030204" pitchFamily="18" charset="0"/>
                  <a:cs typeface="Calibri"/>
                </a:endParaRPr>
              </a:p>
              <a:p>
                <a:pPr marL="9072" marR="3629">
                  <a:spcBef>
                    <a:spcPts val="71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small</m:t>
                      </m:r>
                      <m:r>
                        <a:rPr lang="en-US" sz="1600" b="0" i="0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 </m:t>
                      </m:r>
                      <m:r>
                        <a:rPr lang="en-US" sz="160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∆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𝐸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𝑙𝑎𝑟𝑔𝑒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 </m:t>
                      </m:r>
                      <m:r>
                        <a:rPr lang="en-US" sz="1600" b="0" i="1" spc="-4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𝜆</m:t>
                      </m:r>
                    </m:oMath>
                  </m:oMathPara>
                </a14:m>
                <a:endParaRPr sz="1600" dirty="0">
                  <a:latin typeface="+mj-lt"/>
                  <a:cs typeface="Calibri"/>
                </a:endParaRPr>
              </a:p>
            </p:txBody>
          </p:sp>
        </mc:Choice>
        <mc:Fallback>
          <p:sp>
            <p:nvSpPr>
              <p:cNvPr id="31" name="object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507" y="5047630"/>
                <a:ext cx="3849151" cy="1265914"/>
              </a:xfrm>
              <a:prstGeom prst="rect">
                <a:avLst/>
              </a:prstGeom>
              <a:blipFill>
                <a:blip r:embed="rId8"/>
                <a:stretch>
                  <a:fillRect l="-3006" t="-2885" r="-2690" b="-4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bject 32"/>
          <p:cNvSpPr txBox="1"/>
          <p:nvPr/>
        </p:nvSpPr>
        <p:spPr>
          <a:xfrm>
            <a:off x="2832288" y="4157640"/>
            <a:ext cx="3640161" cy="668956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 algn="just">
              <a:spcBef>
                <a:spcPts val="71"/>
              </a:spcBef>
            </a:pPr>
            <a:r>
              <a:rPr sz="1400" dirty="0">
                <a:latin typeface="+mj-lt"/>
                <a:cs typeface="Calibri"/>
              </a:rPr>
              <a:t>An </a:t>
            </a:r>
            <a:r>
              <a:rPr sz="1400" spc="-4" dirty="0">
                <a:latin typeface="+mj-lt"/>
                <a:cs typeface="Calibri"/>
              </a:rPr>
              <a:t>electron must </a:t>
            </a:r>
            <a:r>
              <a:rPr sz="1400" spc="-11" dirty="0">
                <a:latin typeface="+mj-lt"/>
                <a:cs typeface="Calibri"/>
              </a:rPr>
              <a:t>gain </a:t>
            </a:r>
            <a:r>
              <a:rPr sz="1400" dirty="0">
                <a:latin typeface="+mj-lt"/>
                <a:cs typeface="Calibri"/>
              </a:rPr>
              <a:t>a </a:t>
            </a:r>
            <a:r>
              <a:rPr sz="1400" b="1" dirty="0">
                <a:solidFill>
                  <a:srgbClr val="7030A0"/>
                </a:solidFill>
                <a:latin typeface="+mj-lt"/>
                <a:cs typeface="Calibri"/>
              </a:rPr>
              <a:t>specific</a:t>
            </a:r>
            <a:r>
              <a:rPr sz="1400" dirty="0">
                <a:latin typeface="+mj-lt"/>
                <a:cs typeface="Calibri"/>
              </a:rPr>
              <a:t> </a:t>
            </a:r>
            <a:r>
              <a:rPr sz="1400" b="1" dirty="0">
                <a:solidFill>
                  <a:srgbClr val="7030A0"/>
                </a:solidFill>
                <a:latin typeface="+mj-lt"/>
                <a:cs typeface="Calibri"/>
              </a:rPr>
              <a:t> </a:t>
            </a:r>
            <a:r>
              <a:rPr sz="1400" b="1" spc="-4" dirty="0">
                <a:solidFill>
                  <a:srgbClr val="7030A0"/>
                </a:solidFill>
                <a:latin typeface="+mj-lt"/>
                <a:cs typeface="Calibri"/>
              </a:rPr>
              <a:t>amount </a:t>
            </a:r>
            <a:r>
              <a:rPr sz="1400" b="1" dirty="0">
                <a:solidFill>
                  <a:srgbClr val="7030A0"/>
                </a:solidFill>
                <a:latin typeface="+mj-lt"/>
                <a:cs typeface="Calibri"/>
              </a:rPr>
              <a:t>of </a:t>
            </a:r>
            <a:r>
              <a:rPr sz="1400" b="1" spc="-4" dirty="0">
                <a:solidFill>
                  <a:srgbClr val="7030A0"/>
                </a:solidFill>
                <a:latin typeface="+mj-lt"/>
                <a:cs typeface="Calibri"/>
              </a:rPr>
              <a:t>energy </a:t>
            </a:r>
            <a:r>
              <a:rPr sz="1400" dirty="0">
                <a:latin typeface="+mj-lt"/>
                <a:cs typeface="Calibri"/>
              </a:rPr>
              <a:t>in </a:t>
            </a:r>
            <a:r>
              <a:rPr sz="1400" spc="-4" dirty="0">
                <a:latin typeface="+mj-lt"/>
                <a:cs typeface="Calibri"/>
              </a:rPr>
              <a:t>order to</a:t>
            </a:r>
            <a:r>
              <a:rPr sz="1400" spc="-96" dirty="0">
                <a:latin typeface="+mj-lt"/>
                <a:cs typeface="Calibri"/>
              </a:rPr>
              <a:t> </a:t>
            </a:r>
            <a:r>
              <a:rPr sz="1400" dirty="0">
                <a:latin typeface="+mj-lt"/>
                <a:cs typeface="Calibri"/>
              </a:rPr>
              <a:t>be  </a:t>
            </a:r>
            <a:r>
              <a:rPr sz="1400" spc="-14" dirty="0">
                <a:latin typeface="+mj-lt"/>
                <a:cs typeface="Calibri"/>
              </a:rPr>
              <a:t>excited </a:t>
            </a:r>
            <a:r>
              <a:rPr sz="1400" spc="-4" dirty="0">
                <a:latin typeface="+mj-lt"/>
                <a:cs typeface="Calibri"/>
              </a:rPr>
              <a:t>to </a:t>
            </a:r>
            <a:r>
              <a:rPr sz="1400" dirty="0">
                <a:latin typeface="+mj-lt"/>
                <a:cs typeface="Calibri"/>
              </a:rPr>
              <a:t>a higher </a:t>
            </a:r>
            <a:r>
              <a:rPr sz="1400" spc="-4" dirty="0">
                <a:latin typeface="+mj-lt"/>
                <a:cs typeface="Calibri"/>
              </a:rPr>
              <a:t>energy</a:t>
            </a:r>
            <a:r>
              <a:rPr sz="1400" spc="-39" dirty="0">
                <a:latin typeface="+mj-lt"/>
                <a:cs typeface="Calibri"/>
              </a:rPr>
              <a:t> </a:t>
            </a:r>
            <a:r>
              <a:rPr sz="1400" spc="-7" dirty="0" smtClean="0">
                <a:latin typeface="+mj-lt"/>
                <a:cs typeface="Calibri"/>
              </a:rPr>
              <a:t>level</a:t>
            </a:r>
            <a:r>
              <a:rPr lang="en-US" sz="1400" spc="-7" dirty="0" smtClean="0">
                <a:latin typeface="+mj-lt"/>
                <a:cs typeface="Calibri"/>
              </a:rPr>
              <a:t>. These are known as </a:t>
            </a:r>
            <a:r>
              <a:rPr lang="en-US" sz="1400" b="1" spc="-7" dirty="0" smtClean="0">
                <a:solidFill>
                  <a:srgbClr val="7030A0"/>
                </a:solidFill>
                <a:latin typeface="+mj-lt"/>
                <a:cs typeface="Calibri"/>
              </a:rPr>
              <a:t>discrete energy levels.</a:t>
            </a:r>
            <a:endParaRPr sz="1400" dirty="0">
              <a:solidFill>
                <a:srgbClr val="7030A0"/>
              </a:solidFill>
              <a:latin typeface="+mj-lt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94285" y="2490625"/>
            <a:ext cx="2211614" cy="1108820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algn="just">
              <a:spcBef>
                <a:spcPts val="71"/>
              </a:spcBef>
            </a:pPr>
            <a:r>
              <a:rPr sz="1400" b="1" spc="-11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Pair</a:t>
            </a:r>
            <a:r>
              <a:rPr sz="1400" b="1" spc="-7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 </a:t>
            </a:r>
            <a:r>
              <a:rPr sz="1400" b="1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Production:</a:t>
            </a:r>
            <a:endParaRPr sz="1400" b="1" dirty="0">
              <a:solidFill>
                <a:srgbClr val="7030A0"/>
              </a:solidFill>
              <a:latin typeface="+mj-lt"/>
              <a:cs typeface="Calibri"/>
            </a:endParaRPr>
          </a:p>
          <a:p>
            <a:pPr marL="9072" marR="3629" algn="just">
              <a:spcBef>
                <a:spcPts val="4"/>
              </a:spcBef>
            </a:pPr>
            <a:r>
              <a:rPr sz="1400" dirty="0">
                <a:latin typeface="+mj-lt"/>
                <a:cs typeface="Calibri"/>
              </a:rPr>
              <a:t>The minimum </a:t>
            </a:r>
            <a:r>
              <a:rPr sz="1400" spc="-4" dirty="0">
                <a:latin typeface="+mj-lt"/>
                <a:cs typeface="Calibri"/>
              </a:rPr>
              <a:t>energy </a:t>
            </a:r>
            <a:r>
              <a:rPr sz="1400" dirty="0">
                <a:latin typeface="+mj-lt"/>
                <a:cs typeface="Calibri"/>
              </a:rPr>
              <a:t>needed  </a:t>
            </a:r>
            <a:r>
              <a:rPr sz="1400" spc="-11" dirty="0">
                <a:latin typeface="+mj-lt"/>
                <a:cs typeface="Calibri"/>
              </a:rPr>
              <a:t>for </a:t>
            </a:r>
            <a:r>
              <a:rPr sz="1400" dirty="0">
                <a:latin typeface="+mj-lt"/>
                <a:cs typeface="Calibri"/>
              </a:rPr>
              <a:t>pair </a:t>
            </a:r>
            <a:r>
              <a:rPr sz="1400" spc="-4" dirty="0">
                <a:latin typeface="+mj-lt"/>
                <a:cs typeface="Calibri"/>
              </a:rPr>
              <a:t>production </a:t>
            </a:r>
            <a:r>
              <a:rPr sz="1400" dirty="0">
                <a:latin typeface="+mj-lt"/>
                <a:cs typeface="Calibri"/>
              </a:rPr>
              <a:t>is equal</a:t>
            </a:r>
            <a:r>
              <a:rPr sz="1400" spc="-71" dirty="0">
                <a:latin typeface="+mj-lt"/>
                <a:cs typeface="Calibri"/>
              </a:rPr>
              <a:t> </a:t>
            </a:r>
            <a:r>
              <a:rPr sz="1400" spc="-4" dirty="0">
                <a:latin typeface="+mj-lt"/>
                <a:cs typeface="Calibri"/>
              </a:rPr>
              <a:t>to  </a:t>
            </a:r>
            <a:r>
              <a:rPr sz="1400" dirty="0">
                <a:latin typeface="+mj-lt"/>
                <a:cs typeface="Calibri"/>
              </a:rPr>
              <a:t>double the </a:t>
            </a:r>
            <a:r>
              <a:rPr sz="1400" spc="-7" dirty="0">
                <a:latin typeface="+mj-lt"/>
                <a:cs typeface="Calibri"/>
              </a:rPr>
              <a:t>rest </a:t>
            </a:r>
            <a:r>
              <a:rPr sz="1400" spc="-4" dirty="0">
                <a:latin typeface="+mj-lt"/>
                <a:cs typeface="Calibri"/>
              </a:rPr>
              <a:t>energy </a:t>
            </a:r>
            <a:r>
              <a:rPr sz="1400" dirty="0">
                <a:latin typeface="+mj-lt"/>
                <a:cs typeface="Calibri"/>
              </a:rPr>
              <a:t>of one  particle</a:t>
            </a:r>
            <a:r>
              <a:rPr sz="1400" spc="4" dirty="0">
                <a:latin typeface="+mj-lt"/>
                <a:cs typeface="Calibri"/>
              </a:rPr>
              <a:t> </a:t>
            </a:r>
            <a:r>
              <a:rPr sz="1400" spc="-4" dirty="0">
                <a:latin typeface="+mj-lt"/>
                <a:cs typeface="Calibri"/>
              </a:rPr>
              <a:t>produced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05882" y="183314"/>
            <a:ext cx="37627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GB" sz="2200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arela"/>
                <a:ea typeface="Verdana" panose="020B0604030504040204" pitchFamily="34" charset="0"/>
              </a:rPr>
              <a:t>WAVE PARTICLE DUALITY</a:t>
            </a:r>
          </a:p>
        </p:txBody>
      </p:sp>
      <p:pic>
        <p:nvPicPr>
          <p:cNvPr id="62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705430" flipH="1" flipV="1">
            <a:off x="2443189" y="4764220"/>
            <a:ext cx="676219" cy="4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8401766" y="4091487"/>
            <a:ext cx="3645998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base"/>
            <a:r>
              <a:rPr lang="en-GB" sz="2000" i="0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arela"/>
              </a:rPr>
              <a:t>DE BROGLIE WAVELENGTH</a:t>
            </a:r>
            <a:endParaRPr lang="en-GB" sz="2000" i="0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Varel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843" y="25772"/>
            <a:ext cx="2465451" cy="18281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4497" y="2294029"/>
            <a:ext cx="2538025" cy="16960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7" name="object 33"/>
              <p:cNvSpPr txBox="1"/>
              <p:nvPr/>
            </p:nvSpPr>
            <p:spPr>
              <a:xfrm>
                <a:off x="4059865" y="3526365"/>
                <a:ext cx="1692324" cy="48391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2196" i="1" spc="64" baseline="-16260" dirty="0">
                          <a:latin typeface="Cambria Math" panose="02040503050406030204" pitchFamily="18" charset="0"/>
                          <a:cs typeface="Cambria Math"/>
                        </a:rPr>
                        <m:t>𝑚𝑖𝑛</m:t>
                      </m:r>
                      <m:r>
                        <a:rPr lang="en-GB" sz="2196" i="1" spc="64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GB" sz="2000" i="1" spc="7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2286" i="1" spc="-25" dirty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GB" sz="2286" i="1" spc="-25" dirty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2518" i="1" spc="-37" baseline="-25000" dirty="0">
                          <a:latin typeface="Cambria Math" panose="02040503050406030204" pitchFamily="18" charset="0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sz="2518"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7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865" y="3526365"/>
                <a:ext cx="1692324" cy="48391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object 35"/>
              <p:cNvSpPr txBox="1"/>
              <p:nvPr/>
            </p:nvSpPr>
            <p:spPr>
              <a:xfrm>
                <a:off x="2356985" y="1417296"/>
                <a:ext cx="2683206" cy="704493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84818" rIns="0" bIns="0" rtlCol="0" anchor="ctr">
                <a:noAutofit/>
              </a:bodyPr>
              <a:lstStyle/>
              <a:p>
                <a:pPr marL="89809" algn="ctr">
                  <a:spcBef>
                    <a:spcPts val="668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000" i="1" spc="59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1464" i="1" spc="39" dirty="0">
                          <a:latin typeface="Cambria Math" panose="02040503050406030204" pitchFamily="18" charset="0"/>
                          <a:cs typeface="Cambria Math"/>
                        </a:rPr>
                        <m:t>𝑚𝑖𝑛</m:t>
                      </m:r>
                      <m:r>
                        <a:rPr lang="en-GB" sz="1464" i="1" spc="39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3000" i="1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3000" b="0" i="1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  <m:r>
                        <a:rPr lang="en-US" sz="3000" b="0" i="1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𝑓𝑚</m:t>
                      </m:r>
                      <m:r>
                        <a:rPr lang="en-US" sz="3000" b="0" i="1" baseline="-25000" dirty="0" smtClean="0">
                          <a:latin typeface="Cambria Math" panose="02040503050406030204" pitchFamily="18" charset="0"/>
                          <a:cs typeface="Cambria Math"/>
                        </a:rPr>
                        <m:t>𝑖𝑛</m:t>
                      </m:r>
                      <m:r>
                        <a:rPr lang="en-US" sz="3000" b="0" i="1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GB" sz="3000" i="1" spc="37" baseline="11904" dirty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3429" i="1" spc="-59" baseline="10416" dirty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GB" sz="1679" i="1" spc="-39" baseline="-25000" dirty="0">
                          <a:latin typeface="Cambria Math" panose="02040503050406030204" pitchFamily="18" charset="0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sz="1679"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8" name="object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985" y="1417296"/>
                <a:ext cx="2683206" cy="70449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32479" y="2869127"/>
            <a:ext cx="1072963" cy="109275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8707930" y="2439102"/>
            <a:ext cx="33916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The wave nature of electrons </a:t>
            </a:r>
            <a:r>
              <a:rPr lang="en-US" sz="1600" dirty="0" smtClean="0">
                <a:latin typeface="+mj-lt"/>
              </a:rPr>
              <a:t>was shown through the production of diffraction patterns, when accelerated electrons in a vacuum interact with the spaces in a graphite crystal.</a:t>
            </a:r>
            <a:endParaRPr lang="en-GB" sz="1600" dirty="0"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72449" y="658224"/>
            <a:ext cx="55986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The photoelectric effect </a:t>
            </a:r>
            <a:r>
              <a:rPr lang="en-US" sz="1600" dirty="0" smtClean="0">
                <a:latin typeface="+mj-lt"/>
              </a:rPr>
              <a:t>gives evidence for light as a particle as the kinetic energy depends on the frequency of the light not the intensity.</a:t>
            </a:r>
            <a:endParaRPr lang="en-GB" sz="1600" dirty="0">
              <a:latin typeface="+mj-lt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00323" y="1593236"/>
            <a:ext cx="3379490" cy="757349"/>
          </a:xfrm>
          <a:prstGeom prst="rect">
            <a:avLst/>
          </a:prstGeom>
        </p:spPr>
      </p:pic>
      <p:pic>
        <p:nvPicPr>
          <p:cNvPr id="52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705430" flipH="1">
            <a:off x="7481380" y="1361444"/>
            <a:ext cx="676219" cy="65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89721" flipV="1">
            <a:off x="8151903" y="2325036"/>
            <a:ext cx="447078" cy="80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86728" flipH="1" flipV="1">
            <a:off x="4391449" y="1044886"/>
            <a:ext cx="462330" cy="34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86728" flipH="1" flipV="1">
            <a:off x="4792181" y="2960752"/>
            <a:ext cx="462330" cy="34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2607892" y="61486"/>
            <a:ext cx="2175040" cy="1326806"/>
            <a:chOff x="15690545" y="-784615"/>
            <a:chExt cx="2318578" cy="1326806"/>
          </a:xfrm>
        </p:grpSpPr>
        <p:sp>
          <p:nvSpPr>
            <p:cNvPr id="36" name="object 36"/>
            <p:cNvSpPr txBox="1"/>
            <p:nvPr/>
          </p:nvSpPr>
          <p:spPr>
            <a:xfrm>
              <a:off x="15690545" y="-784615"/>
              <a:ext cx="1181376" cy="229092"/>
            </a:xfrm>
            <a:prstGeom prst="rect">
              <a:avLst/>
            </a:prstGeom>
          </p:spPr>
          <p:txBody>
            <a:bodyPr vert="horz" wrap="square" lIns="0" tIns="9071" rIns="0" bIns="0" rtlCol="0">
              <a:spAutoFit/>
            </a:bodyPr>
            <a:lstStyle/>
            <a:p>
              <a:pPr marL="9072">
                <a:spcBef>
                  <a:spcPts val="71"/>
                </a:spcBef>
              </a:pPr>
              <a:r>
                <a:rPr sz="1429" b="1" spc="4" dirty="0">
                  <a:solidFill>
                    <a:srgbClr val="7030A0"/>
                  </a:solidFill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Annihil</a:t>
              </a:r>
              <a:r>
                <a:rPr sz="1429" b="1" spc="-21" dirty="0">
                  <a:solidFill>
                    <a:srgbClr val="7030A0"/>
                  </a:solidFill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a</a:t>
              </a:r>
              <a:r>
                <a:rPr sz="1429" b="1" dirty="0">
                  <a:solidFill>
                    <a:srgbClr val="7030A0"/>
                  </a:solidFill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tion</a:t>
              </a:r>
              <a:endParaRPr sz="1429" b="1" dirty="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15690545" y="-566629"/>
              <a:ext cx="2318578" cy="1108820"/>
            </a:xfrm>
            <a:prstGeom prst="rect">
              <a:avLst/>
            </a:prstGeom>
          </p:spPr>
          <p:txBody>
            <a:bodyPr vert="horz" wrap="square" lIns="0" tIns="9071" rIns="0" bIns="0" rtlCol="0">
              <a:spAutoFit/>
            </a:bodyPr>
            <a:lstStyle/>
            <a:p>
              <a:pPr marL="9072" marR="3629">
                <a:spcBef>
                  <a:spcPts val="71"/>
                </a:spcBef>
              </a:pPr>
              <a:r>
                <a:rPr sz="1429" dirty="0">
                  <a:latin typeface="+mj-lt"/>
                  <a:cs typeface="Calibri"/>
                </a:rPr>
                <a:t>The minimum </a:t>
              </a:r>
              <a:r>
                <a:rPr sz="1429" spc="-4" dirty="0">
                  <a:latin typeface="+mj-lt"/>
                  <a:cs typeface="Calibri"/>
                </a:rPr>
                <a:t>energy </a:t>
              </a:r>
              <a:r>
                <a:rPr sz="1429" dirty="0">
                  <a:latin typeface="+mj-lt"/>
                  <a:cs typeface="Calibri"/>
                </a:rPr>
                <a:t>of one photon  </a:t>
              </a:r>
              <a:r>
                <a:rPr sz="1429" spc="-4" dirty="0">
                  <a:latin typeface="+mj-lt"/>
                  <a:cs typeface="Calibri"/>
                </a:rPr>
                <a:t>produced </a:t>
              </a:r>
              <a:r>
                <a:rPr sz="1429" dirty="0">
                  <a:latin typeface="+mj-lt"/>
                  <a:cs typeface="Calibri"/>
                </a:rPr>
                <a:t>is equal </a:t>
              </a:r>
              <a:r>
                <a:rPr sz="1429" spc="-4" dirty="0">
                  <a:latin typeface="+mj-lt"/>
                  <a:cs typeface="Calibri"/>
                </a:rPr>
                <a:t>to </a:t>
              </a:r>
              <a:r>
                <a:rPr sz="1429" dirty="0">
                  <a:latin typeface="+mj-lt"/>
                  <a:cs typeface="Calibri"/>
                </a:rPr>
                <a:t>the </a:t>
              </a:r>
              <a:r>
                <a:rPr sz="1429" spc="-11" dirty="0">
                  <a:latin typeface="+mj-lt"/>
                  <a:cs typeface="Calibri"/>
                </a:rPr>
                <a:t>rest </a:t>
              </a:r>
              <a:r>
                <a:rPr sz="1429" spc="-4" dirty="0">
                  <a:latin typeface="+mj-lt"/>
                  <a:cs typeface="Calibri"/>
                </a:rPr>
                <a:t>energy </a:t>
              </a:r>
              <a:r>
                <a:rPr sz="1429" dirty="0">
                  <a:latin typeface="+mj-lt"/>
                  <a:cs typeface="Calibri"/>
                </a:rPr>
                <a:t>of  one of the particles </a:t>
              </a:r>
              <a:r>
                <a:rPr sz="1429" spc="-4" dirty="0">
                  <a:latin typeface="+mj-lt"/>
                  <a:cs typeface="Calibri"/>
                </a:rPr>
                <a:t>which </a:t>
              </a:r>
              <a:r>
                <a:rPr sz="1429" spc="-11" dirty="0">
                  <a:latin typeface="+mj-lt"/>
                  <a:cs typeface="Calibri"/>
                </a:rPr>
                <a:t>have </a:t>
              </a:r>
              <a:r>
                <a:rPr sz="1429" dirty="0">
                  <a:latin typeface="+mj-lt"/>
                  <a:cs typeface="Calibri"/>
                </a:rPr>
                <a:t>been  annihilated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740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717" y="968243"/>
            <a:ext cx="1964784" cy="72009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501821" y="3335836"/>
            <a:ext cx="1032419" cy="247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0" y="6397171"/>
            <a:ext cx="12192000" cy="460829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21" name="object 21"/>
          <p:cNvSpPr txBox="1"/>
          <p:nvPr/>
        </p:nvSpPr>
        <p:spPr>
          <a:xfrm>
            <a:off x="8315144" y="3496582"/>
            <a:ext cx="102507" cy="458880"/>
          </a:xfrm>
          <a:prstGeom prst="rect">
            <a:avLst/>
          </a:prstGeom>
        </p:spPr>
        <p:txBody>
          <a:bodyPr vert="horz" wrap="square" lIns="0" tIns="8164" rIns="0" bIns="0" rtlCol="0">
            <a:spAutoFit/>
          </a:bodyPr>
          <a:lstStyle/>
          <a:p>
            <a:pPr>
              <a:spcBef>
                <a:spcPts val="64"/>
              </a:spcBef>
            </a:pPr>
            <a:r>
              <a:rPr sz="1464" spc="132" dirty="0">
                <a:latin typeface="Cambria Math"/>
                <a:cs typeface="Cambria Math"/>
              </a:rPr>
              <a:t>𝑐</a:t>
            </a:r>
            <a:endParaRPr sz="1464">
              <a:latin typeface="Cambria Math"/>
              <a:cs typeface="Cambria Math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722586" y="2763158"/>
            <a:ext cx="2550885" cy="1473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5" name="object 45"/>
          <p:cNvSpPr txBox="1"/>
          <p:nvPr/>
        </p:nvSpPr>
        <p:spPr>
          <a:xfrm>
            <a:off x="69758" y="6429024"/>
            <a:ext cx="1558925" cy="3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72">
              <a:lnSpc>
                <a:spcPts val="886"/>
              </a:lnSpc>
            </a:pPr>
            <a:r>
              <a:rPr sz="857" b="1" u="sng" spc="-1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71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spc="-4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857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spc="-4" dirty="0">
                <a:latin typeface="Calibri"/>
                <a:cs typeface="Calibri"/>
              </a:rPr>
              <a:t>Not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86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9002"/>
            <a:ext cx="4303894" cy="16722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33"/>
              <p:cNvSpPr txBox="1"/>
              <p:nvPr/>
            </p:nvSpPr>
            <p:spPr>
              <a:xfrm>
                <a:off x="216355" y="2030915"/>
                <a:ext cx="1415142" cy="71147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sz="2518" baseline="-1418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7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55" y="2030915"/>
                <a:ext cx="1415142" cy="7114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33"/>
              <p:cNvSpPr txBox="1"/>
              <p:nvPr/>
            </p:nvSpPr>
            <p:spPr>
              <a:xfrm>
                <a:off x="3035299" y="3078679"/>
                <a:ext cx="1079479" cy="924867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𝑇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sz="2518" baseline="-1418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8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299" y="3078679"/>
                <a:ext cx="1079479" cy="9248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33"/>
              <p:cNvSpPr txBox="1"/>
              <p:nvPr/>
            </p:nvSpPr>
            <p:spPr>
              <a:xfrm>
                <a:off x="203745" y="4163443"/>
                <a:ext cx="1292496" cy="549020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286" b="0" i="1" spc="-25" dirty="0" smtClean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US" sz="2286" b="0" i="1" spc="-2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𝜆</m:t>
                      </m:r>
                    </m:oMath>
                  </m:oMathPara>
                </a14:m>
                <a:endParaRPr sz="2518" baseline="-1418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9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45" y="4163443"/>
                <a:ext cx="1292496" cy="549020"/>
              </a:xfrm>
              <a:prstGeom prst="rect">
                <a:avLst/>
              </a:prstGeom>
              <a:blipFill>
                <a:blip r:embed="rId8"/>
                <a:stretch>
                  <a:fillRect b="-2083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1651228" y="2053869"/>
            <a:ext cx="30713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Frequency</a:t>
            </a:r>
            <a:r>
              <a:rPr lang="en-US" sz="1400" dirty="0" smtClean="0">
                <a:latin typeface="+mj-lt"/>
              </a:rPr>
              <a:t> is the number of complete cycles of wave passing a fixed point per second. </a:t>
            </a:r>
            <a:r>
              <a:rPr lang="en-US" sz="1400" dirty="0" smtClean="0">
                <a:solidFill>
                  <a:srgbClr val="FF0000"/>
                </a:solidFill>
                <a:latin typeface="+mj-lt"/>
              </a:rPr>
              <a:t>The unit for frequency is hertz (Hz)</a:t>
            </a:r>
            <a:endParaRPr lang="en-GB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3615" y="3111431"/>
            <a:ext cx="304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The period </a:t>
            </a:r>
            <a:r>
              <a:rPr lang="en-US" sz="1400" dirty="0" smtClean="0">
                <a:latin typeface="+mj-lt"/>
              </a:rPr>
              <a:t>of a wave is the time taken for one complete cycle to pass a fixed point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smtClean="0">
                <a:solidFill>
                  <a:srgbClr val="FF0000"/>
                </a:solidFill>
                <a:latin typeface="+mj-lt"/>
              </a:rPr>
              <a:t>Measured in seconds, s</a:t>
            </a:r>
            <a:endParaRPr lang="en-GB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628682" y="4133725"/>
            <a:ext cx="30939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The speed</a:t>
            </a:r>
            <a:r>
              <a:rPr lang="en-US" sz="1400" dirty="0" smtClean="0">
                <a:latin typeface="+mj-lt"/>
              </a:rPr>
              <a:t>, frequency or wavelength of a wave can be calculated by using the following equation:</a:t>
            </a:r>
            <a:endParaRPr lang="en-GB" sz="1400" dirty="0">
              <a:latin typeface="+mj-lt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97351" y="26864"/>
            <a:ext cx="34630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arela"/>
              </a:rPr>
              <a:t>TRANSVERSE WAVES</a:t>
            </a:r>
            <a:endParaRPr lang="en-GB" sz="24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Varel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14778" y="-32582"/>
            <a:ext cx="38357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Transverse waves </a:t>
            </a:r>
            <a:r>
              <a:rPr lang="en-US" sz="1600" dirty="0" smtClean="0">
                <a:latin typeface="+mj-lt"/>
              </a:rPr>
              <a:t>are waves in which the direction of </a:t>
            </a:r>
            <a:r>
              <a:rPr lang="en-US" sz="1600" b="1" dirty="0" smtClean="0">
                <a:solidFill>
                  <a:srgbClr val="00B050"/>
                </a:solidFill>
                <a:latin typeface="+mj-lt"/>
              </a:rPr>
              <a:t>oscillations are </a:t>
            </a:r>
            <a:r>
              <a:rPr lang="en-US" sz="1600" b="1" dirty="0" smtClean="0">
                <a:solidFill>
                  <a:schemeClr val="accent6"/>
                </a:solidFill>
                <a:latin typeface="+mj-lt"/>
              </a:rPr>
              <a:t>perpendicular</a:t>
            </a:r>
            <a:r>
              <a:rPr lang="en-US" sz="1600" dirty="0" smtClean="0">
                <a:latin typeface="+mj-lt"/>
              </a:rPr>
              <a:t> to the direction of wave travel.</a:t>
            </a:r>
            <a:endParaRPr lang="en-GB" sz="1600" dirty="0"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49770" y="970774"/>
            <a:ext cx="3311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Longitudinal waves </a:t>
            </a:r>
            <a:r>
              <a:rPr lang="en-US" sz="1600" dirty="0" smtClean="0">
                <a:latin typeface="+mj-lt"/>
              </a:rPr>
              <a:t>are waves in which the direction of 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oscillations of are parallel</a:t>
            </a:r>
            <a:r>
              <a:rPr lang="en-US" sz="1600" dirty="0" smtClean="0">
                <a:latin typeface="+mj-lt"/>
              </a:rPr>
              <a:t> to the direction of wave travel.</a:t>
            </a:r>
            <a:endParaRPr lang="en-GB" sz="1600" dirty="0">
              <a:latin typeface="+mj-lt"/>
            </a:endParaRPr>
          </a:p>
        </p:txBody>
      </p:sp>
      <p:pic>
        <p:nvPicPr>
          <p:cNvPr id="4098" name="Picture 2" descr="Image result for phase differenc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5" y="4851641"/>
            <a:ext cx="2006485" cy="154596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8" name="Rectangle 57"/>
          <p:cNvSpPr/>
          <p:nvPr/>
        </p:nvSpPr>
        <p:spPr>
          <a:xfrm>
            <a:off x="2070100" y="4918571"/>
            <a:ext cx="29696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The phase difference </a:t>
            </a:r>
            <a:r>
              <a:rPr lang="en-US" sz="1400" dirty="0" smtClean="0">
                <a:latin typeface="+mj-lt"/>
              </a:rPr>
              <a:t>between two vibrating particles is the fraction of a cycle between the vibrations of two particles. </a:t>
            </a:r>
            <a:endParaRPr lang="en-GB" sz="1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object 33"/>
              <p:cNvSpPr txBox="1"/>
              <p:nvPr/>
            </p:nvSpPr>
            <p:spPr>
              <a:xfrm>
                <a:off x="1932766" y="5872678"/>
                <a:ext cx="2717685" cy="85754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l-GR" sz="20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𝛥𝜙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  <m:r>
                            <a:rPr lang="el-GR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𝛥</m:t>
                          </m:r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𝜆</m:t>
                          </m:r>
                        </m:den>
                      </m:f>
                      <m:r>
                        <a:rPr lang="en-US" sz="2286" b="0" i="1" spc="-2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2286" b="0" i="1" spc="-25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𝑜𝑟</m:t>
                      </m:r>
                      <m:f>
                        <m:fPr>
                          <m:ctrlPr>
                            <a:rPr lang="en-US" sz="2286" b="0" i="1" spc="-2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𝜋</m:t>
                          </m:r>
                          <m:r>
                            <a:rPr lang="el-GR" sz="2286" b="0" i="1" spc="-2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𝛥</m:t>
                          </m:r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num>
                        <m:den>
                          <m:r>
                            <a:rPr lang="en-US" sz="2286" b="0" i="1" spc="-25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sz="2518" baseline="-1418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0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766" y="5872678"/>
                <a:ext cx="2717685" cy="85754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/>
          <p:cNvSpPr/>
          <p:nvPr/>
        </p:nvSpPr>
        <p:spPr>
          <a:xfrm>
            <a:off x="9146910" y="30262"/>
            <a:ext cx="275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STATIONARY WAVES</a:t>
            </a:r>
            <a:endParaRPr lang="en-GB" sz="24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241430" y="521293"/>
            <a:ext cx="28110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Stationary waves </a:t>
            </a:r>
            <a:r>
              <a:rPr lang="en-US" sz="1600" dirty="0" smtClean="0">
                <a:latin typeface="+mj-lt"/>
              </a:rPr>
              <a:t>are formed when two progressive waves, travelling in opposite directions are in phase which results in destructive interference at nodes</a:t>
            </a:r>
            <a:endParaRPr lang="en-GB" sz="1600" dirty="0">
              <a:latin typeface="+mj-lt"/>
            </a:endParaRPr>
          </a:p>
        </p:txBody>
      </p:sp>
      <p:pic>
        <p:nvPicPr>
          <p:cNvPr id="4100" name="Picture 4" descr="Image result for fundamental frequency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135" y="2815827"/>
            <a:ext cx="2487671" cy="240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angle 64"/>
          <p:cNvSpPr/>
          <p:nvPr/>
        </p:nvSpPr>
        <p:spPr>
          <a:xfrm>
            <a:off x="7805079" y="2150803"/>
            <a:ext cx="3783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FUNDAMENTAL FREQUENCY</a:t>
            </a:r>
            <a:endParaRPr lang="en-GB" sz="24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986866" y="3954082"/>
            <a:ext cx="272757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The fundamental frequency/harmonic</a:t>
            </a:r>
            <a:r>
              <a:rPr lang="en-US" sz="1400" dirty="0" smtClean="0">
                <a:latin typeface="+mj-lt"/>
              </a:rPr>
              <a:t> of vibration consists of a single loop with a node at each end.  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Where n is the n-</a:t>
            </a:r>
            <a:r>
              <a:rPr lang="en-US" sz="1400" b="1" dirty="0" err="1" smtClean="0">
                <a:solidFill>
                  <a:srgbClr val="7030A0"/>
                </a:solidFill>
                <a:latin typeface="+mj-lt"/>
              </a:rPr>
              <a:t>th</a:t>
            </a:r>
            <a:r>
              <a:rPr lang="en-US" sz="14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harmonic</a:t>
            </a:r>
            <a:endParaRPr lang="en-GB" sz="1400" b="1" dirty="0">
              <a:solidFill>
                <a:srgbClr val="7030A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bject 33"/>
              <p:cNvSpPr txBox="1"/>
              <p:nvPr/>
            </p:nvSpPr>
            <p:spPr>
              <a:xfrm>
                <a:off x="7358375" y="2849332"/>
                <a:ext cx="975947" cy="72404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US" sz="1600" b="0" i="1" spc="43" baseline="-25000" dirty="0" smtClean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US" sz="16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𝑛𝑐</m:t>
                          </m:r>
                        </m:num>
                        <m:den>
                          <m: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sz="2000" baseline="-1418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7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8375" y="2849332"/>
                <a:ext cx="975947" cy="72404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bject 33"/>
              <p:cNvSpPr txBox="1"/>
              <p:nvPr/>
            </p:nvSpPr>
            <p:spPr>
              <a:xfrm>
                <a:off x="8417651" y="2834104"/>
                <a:ext cx="1110995" cy="71234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0" i="1" spc="43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𝜆</m:t>
                      </m:r>
                      <m:r>
                        <a:rPr lang="en-US" sz="1600" b="0" i="1" spc="43" baseline="-25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US" sz="16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16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sz="2000" baseline="-1418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8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7651" y="2834104"/>
                <a:ext cx="1110995" cy="71234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object 33"/>
              <p:cNvSpPr txBox="1"/>
              <p:nvPr/>
            </p:nvSpPr>
            <p:spPr>
              <a:xfrm>
                <a:off x="5367526" y="4851641"/>
                <a:ext cx="1619340" cy="111056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𝑓</m:t>
                      </m:r>
                      <m:r>
                        <a:rPr lang="en-US" sz="2000" b="0" i="1" spc="43" dirty="0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US" sz="20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20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𝐿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000" b="0" i="1" spc="43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0" i="1" spc="43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pc="43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b="0" i="1" spc="43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sz="2518" baseline="-14184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28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526" y="4851641"/>
                <a:ext cx="1619340" cy="111056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3"/>
              <p:cNvSpPr txBox="1"/>
              <p:nvPr/>
            </p:nvSpPr>
            <p:spPr>
              <a:xfrm>
                <a:off x="10884325" y="5455140"/>
                <a:ext cx="1078274" cy="7397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2657" rIns="0" bIns="0" rtlCol="0" anchor="ctr">
                <a:noAutofit/>
              </a:bodyPr>
              <a:lstStyle/>
              <a:p>
                <a:pPr marL="90716">
                  <a:spcBef>
                    <a:spcPts val="257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pc="43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pc="43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0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000" b="0" i="1" spc="43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sz="2518" baseline="-14184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29" name="object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4325" y="5455140"/>
                <a:ext cx="1078274" cy="73976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540416" y="5280945"/>
            <a:ext cx="30820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15" marR="21772" algn="just">
              <a:spcBef>
                <a:spcPts val="71"/>
              </a:spcBef>
            </a:pPr>
            <a:r>
              <a:rPr lang="en-US" sz="1600" b="1" spc="-4" dirty="0">
                <a:solidFill>
                  <a:srgbClr val="7030A0"/>
                </a:solidFill>
                <a:latin typeface="+mj-lt"/>
                <a:cs typeface="Calibri"/>
              </a:rPr>
              <a:t>Where </a:t>
            </a:r>
            <a:r>
              <a:rPr lang="en-US" sz="1600" b="1" dirty="0">
                <a:solidFill>
                  <a:srgbClr val="7030A0"/>
                </a:solidFill>
                <a:latin typeface="+mj-lt"/>
                <a:cs typeface="Cambria Math"/>
              </a:rPr>
              <a:t>𝜇 </a:t>
            </a:r>
            <a:r>
              <a:rPr lang="en-US" sz="1600" dirty="0">
                <a:latin typeface="+mj-lt"/>
                <a:cs typeface="Calibri"/>
              </a:rPr>
              <a:t>is the </a:t>
            </a:r>
            <a:r>
              <a:rPr lang="en-US" sz="1600" spc="-4" dirty="0">
                <a:latin typeface="+mj-lt"/>
                <a:cs typeface="Calibri"/>
              </a:rPr>
              <a:t>total </a:t>
            </a:r>
            <a:r>
              <a:rPr lang="en-US" sz="1600" dirty="0">
                <a:latin typeface="+mj-lt"/>
                <a:cs typeface="Calibri"/>
              </a:rPr>
              <a:t>mass of the  </a:t>
            </a:r>
            <a:r>
              <a:rPr lang="en-US" sz="1600" spc="-4" dirty="0">
                <a:latin typeface="+mj-lt"/>
                <a:cs typeface="Calibri"/>
              </a:rPr>
              <a:t>string </a:t>
            </a:r>
            <a:r>
              <a:rPr lang="en-US" sz="1600" dirty="0">
                <a:latin typeface="+mj-lt"/>
                <a:cs typeface="Calibri"/>
              </a:rPr>
              <a:t>divided </a:t>
            </a:r>
            <a:r>
              <a:rPr lang="en-US" sz="1600" spc="-7" dirty="0">
                <a:latin typeface="+mj-lt"/>
                <a:cs typeface="Calibri"/>
              </a:rPr>
              <a:t>by </a:t>
            </a:r>
            <a:r>
              <a:rPr lang="en-US" sz="1600" dirty="0">
                <a:latin typeface="+mj-lt"/>
                <a:cs typeface="Calibri"/>
              </a:rPr>
              <a:t>its </a:t>
            </a:r>
            <a:r>
              <a:rPr lang="en-US" sz="1600" spc="-4" dirty="0">
                <a:latin typeface="+mj-lt"/>
                <a:cs typeface="Calibri"/>
              </a:rPr>
              <a:t>total length  (</a:t>
            </a:r>
            <a:r>
              <a:rPr lang="en-US" sz="1600" spc="-4" dirty="0">
                <a:solidFill>
                  <a:srgbClr val="FF0000"/>
                </a:solidFill>
                <a:latin typeface="+mj-lt"/>
                <a:cs typeface="Calibri"/>
              </a:rPr>
              <a:t>mass </a:t>
            </a:r>
            <a:r>
              <a:rPr lang="en-US" sz="1600" dirty="0">
                <a:solidFill>
                  <a:srgbClr val="FF0000"/>
                </a:solidFill>
                <a:latin typeface="+mj-lt"/>
                <a:cs typeface="Calibri"/>
              </a:rPr>
              <a:t>per unit </a:t>
            </a:r>
            <a:r>
              <a:rPr lang="en-US" sz="1600" spc="-4" dirty="0">
                <a:solidFill>
                  <a:srgbClr val="FF0000"/>
                </a:solidFill>
                <a:latin typeface="+mj-lt"/>
                <a:cs typeface="Calibri"/>
              </a:rPr>
              <a:t>length,</a:t>
            </a:r>
            <a:r>
              <a:rPr lang="en-US" sz="1600" spc="-25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lang="en-US" sz="1600" spc="14" dirty="0">
                <a:solidFill>
                  <a:srgbClr val="FF0000"/>
                </a:solidFill>
                <a:latin typeface="+mj-lt"/>
                <a:cs typeface="Cambria Math"/>
              </a:rPr>
              <a:t>𝑘𝑔𝑚</a:t>
            </a:r>
            <a:r>
              <a:rPr lang="en-US" sz="1600" spc="21" baseline="28735" dirty="0">
                <a:solidFill>
                  <a:srgbClr val="FF0000"/>
                </a:solidFill>
                <a:latin typeface="+mj-lt"/>
                <a:cs typeface="Cambria Math"/>
              </a:rPr>
              <a:t>−1</a:t>
            </a:r>
            <a:r>
              <a:rPr lang="en-US" sz="1600" spc="14" dirty="0">
                <a:latin typeface="+mj-lt"/>
                <a:cs typeface="Cambria Math"/>
              </a:rPr>
              <a:t>)</a:t>
            </a:r>
            <a:r>
              <a:rPr lang="en-US" sz="1600" spc="14" dirty="0">
                <a:latin typeface="+mj-lt"/>
                <a:cs typeface="Calibri"/>
              </a:rPr>
              <a:t>.</a:t>
            </a:r>
            <a:endParaRPr lang="en-US" sz="1600" dirty="0">
              <a:latin typeface="+mj-lt"/>
              <a:cs typeface="Calibri"/>
            </a:endParaRPr>
          </a:p>
        </p:txBody>
      </p:sp>
      <p:pic>
        <p:nvPicPr>
          <p:cNvPr id="31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653970" flipH="1" flipV="1">
            <a:off x="4416586" y="5471536"/>
            <a:ext cx="676219" cy="4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810127" flipV="1">
            <a:off x="6426049" y="4406994"/>
            <a:ext cx="614864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732080" flipV="1">
            <a:off x="10097713" y="5908818"/>
            <a:ext cx="614864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35043" flipV="1">
            <a:off x="8774005" y="563356"/>
            <a:ext cx="614864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4319913" flipV="1">
            <a:off x="6805589" y="5250937"/>
            <a:ext cx="614864" cy="71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55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1821" y="3335836"/>
            <a:ext cx="1032419" cy="247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0" y="6397171"/>
            <a:ext cx="12192000" cy="460829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8"/>
              <p:cNvSpPr txBox="1"/>
              <p:nvPr/>
            </p:nvSpPr>
            <p:spPr>
              <a:xfrm>
                <a:off x="2202542" y="683095"/>
                <a:ext cx="2422071" cy="343043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sp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pc="-11" dirty="0" smtClean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GB" sz="2196" i="1" spc="-16" baseline="-16260" dirty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GB" sz="2196" i="1" spc="-16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sin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⁡</m:t>
                      </m:r>
                      <m:r>
                        <a:rPr lang="en-GB" sz="2000" i="1" spc="-39" dirty="0">
                          <a:latin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GB" sz="2196" i="1" spc="-59" baseline="-16260" dirty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GB" sz="2196" i="1" spc="-59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 </m:t>
                      </m:r>
                      <m:r>
                        <a:rPr lang="en-GB" sz="2000" i="1" spc="11" dirty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GB" sz="2196" i="1" spc="16" baseline="-16260" dirty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GB" sz="2196" i="1" spc="16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sin</m:t>
                      </m:r>
                      <m:r>
                        <a:rPr lang="en-GB" sz="2000" i="1" spc="107" dirty="0">
                          <a:latin typeface="Cambria Math" panose="02040503050406030204" pitchFamily="18" charset="0"/>
                          <a:cs typeface="Cambria Math"/>
                        </a:rPr>
                        <m:t>⁡</m:t>
                      </m:r>
                      <m:r>
                        <a:rPr lang="en-GB" sz="2000" i="1" spc="-18" dirty="0">
                          <a:latin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GB" sz="2196" i="1" spc="-26" baseline="-16260" dirty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542" y="683095"/>
                <a:ext cx="2422071" cy="343043"/>
              </a:xfrm>
              <a:prstGeom prst="rect">
                <a:avLst/>
              </a:prstGeom>
              <a:blipFill>
                <a:blip r:embed="rId3"/>
                <a:stretch>
                  <a:fillRect b="-8065"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bject 21"/>
          <p:cNvSpPr txBox="1"/>
          <p:nvPr/>
        </p:nvSpPr>
        <p:spPr>
          <a:xfrm>
            <a:off x="8315144" y="3496582"/>
            <a:ext cx="102507" cy="458880"/>
          </a:xfrm>
          <a:prstGeom prst="rect">
            <a:avLst/>
          </a:prstGeom>
        </p:spPr>
        <p:txBody>
          <a:bodyPr vert="horz" wrap="square" lIns="0" tIns="8164" rIns="0" bIns="0" rtlCol="0">
            <a:spAutoFit/>
          </a:bodyPr>
          <a:lstStyle/>
          <a:p>
            <a:pPr>
              <a:spcBef>
                <a:spcPts val="64"/>
              </a:spcBef>
            </a:pPr>
            <a:r>
              <a:rPr sz="1464" spc="132" dirty="0">
                <a:latin typeface="Cambria Math"/>
                <a:cs typeface="Cambria Math"/>
              </a:rPr>
              <a:t>𝑐</a:t>
            </a:r>
            <a:endParaRPr sz="1464">
              <a:latin typeface="Cambria Math"/>
              <a:cs typeface="Cambria Math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06612" y="1114168"/>
            <a:ext cx="2518001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>
              <a:spcBef>
                <a:spcPts val="71"/>
              </a:spcBef>
            </a:pPr>
            <a:r>
              <a:rPr sz="1600" b="1" spc="-35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 </a:t>
            </a:r>
            <a:r>
              <a:rPr sz="1600" b="1" spc="-14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Snell’s</a:t>
            </a:r>
            <a:r>
              <a:rPr sz="1600" b="1" spc="-4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 </a:t>
            </a:r>
            <a:r>
              <a:rPr sz="1600" b="1" spc="-7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law</a:t>
            </a:r>
            <a:endParaRPr sz="1600" b="1" dirty="0">
              <a:solidFill>
                <a:srgbClr val="7030A0"/>
              </a:solidFill>
              <a:latin typeface="+mj-lt"/>
              <a:cs typeface="Calibri"/>
            </a:endParaRPr>
          </a:p>
          <a:p>
            <a:pPr marL="28122"/>
            <a:r>
              <a:rPr sz="1600" spc="-32" dirty="0">
                <a:latin typeface="+mj-lt"/>
                <a:cs typeface="Cambria Math"/>
              </a:rPr>
              <a:t>𝜃</a:t>
            </a:r>
            <a:r>
              <a:rPr sz="1600" spc="-48" baseline="-15325" dirty="0">
                <a:latin typeface="+mj-lt"/>
                <a:cs typeface="Cambria Math"/>
              </a:rPr>
              <a:t>1 </a:t>
            </a:r>
            <a:r>
              <a:rPr sz="1600" dirty="0">
                <a:latin typeface="+mj-lt"/>
                <a:cs typeface="Calibri"/>
              </a:rPr>
              <a:t>is the angle of</a:t>
            </a:r>
            <a:r>
              <a:rPr sz="1600" spc="-68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incidence</a:t>
            </a:r>
          </a:p>
          <a:p>
            <a:pPr marL="28122"/>
            <a:r>
              <a:rPr sz="1600" spc="-18" dirty="0">
                <a:latin typeface="+mj-lt"/>
                <a:cs typeface="Cambria Math"/>
              </a:rPr>
              <a:t>𝜃</a:t>
            </a:r>
            <a:r>
              <a:rPr sz="1600" spc="-26" baseline="-15325" dirty="0">
                <a:latin typeface="+mj-lt"/>
                <a:cs typeface="Cambria Math"/>
              </a:rPr>
              <a:t>2 </a:t>
            </a:r>
            <a:r>
              <a:rPr sz="1600" dirty="0">
                <a:latin typeface="+mj-lt"/>
                <a:cs typeface="Calibri"/>
              </a:rPr>
              <a:t>is </a:t>
            </a:r>
            <a:r>
              <a:rPr sz="1600" spc="4" dirty="0">
                <a:latin typeface="+mj-lt"/>
                <a:cs typeface="Calibri"/>
              </a:rPr>
              <a:t>the </a:t>
            </a:r>
            <a:r>
              <a:rPr sz="1600" dirty="0">
                <a:latin typeface="+mj-lt"/>
                <a:cs typeface="Calibri"/>
              </a:rPr>
              <a:t>angle </a:t>
            </a:r>
            <a:r>
              <a:rPr sz="1600" spc="-4" dirty="0">
                <a:latin typeface="+mj-lt"/>
                <a:cs typeface="Calibri"/>
              </a:rPr>
              <a:t>of</a:t>
            </a:r>
            <a:r>
              <a:rPr sz="1600" spc="-93" dirty="0">
                <a:latin typeface="+mj-lt"/>
                <a:cs typeface="Calibri"/>
              </a:rPr>
              <a:t> </a:t>
            </a:r>
            <a:r>
              <a:rPr sz="1600" spc="-7" dirty="0">
                <a:latin typeface="+mj-lt"/>
                <a:cs typeface="Calibri"/>
              </a:rPr>
              <a:t>refraction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722586" y="2763158"/>
            <a:ext cx="2550885" cy="1473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5" name="object 45"/>
          <p:cNvSpPr txBox="1"/>
          <p:nvPr/>
        </p:nvSpPr>
        <p:spPr>
          <a:xfrm>
            <a:off x="132318" y="6437982"/>
            <a:ext cx="1558925" cy="3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72">
              <a:lnSpc>
                <a:spcPts val="886"/>
              </a:lnSpc>
            </a:pPr>
            <a:r>
              <a:rPr sz="857" b="1" u="sng" spc="-1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71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spc="-4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857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spc="-4" dirty="0">
                <a:latin typeface="Calibri"/>
                <a:cs typeface="Calibri"/>
              </a:rPr>
              <a:t>Not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86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12" y="650706"/>
            <a:ext cx="1604814" cy="15459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8"/>
              <p:cNvSpPr txBox="1"/>
              <p:nvPr/>
            </p:nvSpPr>
            <p:spPr>
              <a:xfrm>
                <a:off x="360012" y="2408476"/>
                <a:ext cx="1103539" cy="80351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𝑐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sz="2196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12" y="2408476"/>
                <a:ext cx="1103539" cy="8035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590222" y="2316820"/>
            <a:ext cx="29337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The refractive index, n</a:t>
            </a:r>
            <a:r>
              <a:rPr lang="en-US" sz="1600" dirty="0" smtClean="0">
                <a:latin typeface="+mj-lt"/>
              </a:rPr>
              <a:t>, must  always be higher than 1! The  higher the number, the more  optically dense the medium is.</a:t>
            </a:r>
            <a:endParaRPr lang="en-US" sz="1600" dirty="0">
              <a:latin typeface="+mj-lt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82" y="4059410"/>
            <a:ext cx="1920874" cy="1338209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1162419" y="106872"/>
            <a:ext cx="2201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REFRACTIVE INDEX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162418" y="3566166"/>
            <a:ext cx="19094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CRITICAL ANGLE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202542" y="4035546"/>
            <a:ext cx="26101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600" b="1" dirty="0">
                <a:solidFill>
                  <a:srgbClr val="7030A0"/>
                </a:solidFill>
                <a:latin typeface="+mj-lt"/>
                <a:cs typeface="Calibri"/>
              </a:rPr>
              <a:t>The </a:t>
            </a:r>
            <a:r>
              <a:rPr lang="en-US" sz="1600" b="1" spc="-4" dirty="0">
                <a:solidFill>
                  <a:srgbClr val="7030A0"/>
                </a:solidFill>
                <a:latin typeface="+mj-lt"/>
                <a:cs typeface="Calibri"/>
              </a:rPr>
              <a:t>critical </a:t>
            </a:r>
            <a:r>
              <a:rPr lang="en-US" sz="1600" b="1" dirty="0">
                <a:solidFill>
                  <a:srgbClr val="7030A0"/>
                </a:solidFill>
                <a:latin typeface="+mj-lt"/>
                <a:cs typeface="Calibri"/>
              </a:rPr>
              <a:t>angle </a:t>
            </a:r>
            <a:r>
              <a:rPr lang="en-US" sz="1600" spc="-7" dirty="0">
                <a:latin typeface="+mj-lt"/>
                <a:cs typeface="Calibri"/>
              </a:rPr>
              <a:t>can </a:t>
            </a:r>
            <a:r>
              <a:rPr lang="en-US" sz="1600" dirty="0">
                <a:latin typeface="+mj-lt"/>
                <a:cs typeface="Calibri"/>
              </a:rPr>
              <a:t>only </a:t>
            </a:r>
            <a:r>
              <a:rPr lang="en-US" sz="1600" spc="-7" dirty="0">
                <a:latin typeface="+mj-lt"/>
                <a:cs typeface="Calibri"/>
              </a:rPr>
              <a:t>occurs </a:t>
            </a:r>
            <a:r>
              <a:rPr lang="en-US" sz="1600" spc="-4" dirty="0">
                <a:latin typeface="+mj-lt"/>
                <a:cs typeface="Calibri"/>
              </a:rPr>
              <a:t>when light </a:t>
            </a:r>
            <a:r>
              <a:rPr lang="en-US" sz="1600" spc="-7" dirty="0">
                <a:latin typeface="+mj-lt"/>
                <a:cs typeface="Calibri"/>
              </a:rPr>
              <a:t>goes  from </a:t>
            </a:r>
            <a:r>
              <a:rPr lang="en-US" sz="1600" dirty="0">
                <a:latin typeface="+mj-lt"/>
                <a:cs typeface="Calibri"/>
              </a:rPr>
              <a:t>a </a:t>
            </a:r>
            <a:r>
              <a:rPr lang="en-US" sz="1600" spc="-4" dirty="0">
                <a:latin typeface="+mj-lt"/>
                <a:cs typeface="Calibri"/>
              </a:rPr>
              <a:t>more </a:t>
            </a:r>
            <a:r>
              <a:rPr lang="en-US" sz="1600" dirty="0">
                <a:latin typeface="+mj-lt"/>
                <a:cs typeface="Calibri"/>
              </a:rPr>
              <a:t>dense </a:t>
            </a:r>
            <a:r>
              <a:rPr lang="en-US" sz="1600" spc="-4" dirty="0">
                <a:latin typeface="+mj-lt"/>
                <a:cs typeface="Calibri"/>
              </a:rPr>
              <a:t>to </a:t>
            </a:r>
            <a:r>
              <a:rPr lang="en-US" sz="1600" dirty="0">
                <a:latin typeface="+mj-lt"/>
                <a:cs typeface="Calibri"/>
              </a:rPr>
              <a:t>a less dense</a:t>
            </a:r>
            <a:r>
              <a:rPr lang="en-US" sz="1600" spc="-50" dirty="0">
                <a:latin typeface="+mj-lt"/>
                <a:cs typeface="Calibri"/>
              </a:rPr>
              <a:t> </a:t>
            </a:r>
            <a:r>
              <a:rPr lang="en-US" sz="1600" dirty="0">
                <a:latin typeface="+mj-lt"/>
                <a:cs typeface="Calibri"/>
              </a:rPr>
              <a:t>medium.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object 8"/>
              <p:cNvSpPr txBox="1"/>
              <p:nvPr/>
            </p:nvSpPr>
            <p:spPr>
              <a:xfrm>
                <a:off x="540204" y="5490753"/>
                <a:ext cx="1582652" cy="80351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𝑠𝑖𝑛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US" sz="2196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sz="2196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204" y="5490753"/>
                <a:ext cx="1582652" cy="8035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object 8"/>
              <p:cNvSpPr txBox="1"/>
              <p:nvPr/>
            </p:nvSpPr>
            <p:spPr>
              <a:xfrm>
                <a:off x="5079616" y="5460144"/>
                <a:ext cx="1582652" cy="112413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𝑠𝑖𝑛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US" sz="2196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sz="2196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5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616" y="5460144"/>
                <a:ext cx="1582652" cy="11241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/>
          <p:cNvSpPr/>
          <p:nvPr/>
        </p:nvSpPr>
        <p:spPr>
          <a:xfrm>
            <a:off x="4324305" y="4920424"/>
            <a:ext cx="183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+mj-lt"/>
              </a:rPr>
              <a:t>If the second material is air then n</a:t>
            </a:r>
            <a:r>
              <a:rPr lang="en-US" sz="1400" baseline="-25000" dirty="0" smtClean="0">
                <a:latin typeface="+mj-lt"/>
              </a:rPr>
              <a:t>2</a:t>
            </a:r>
            <a:r>
              <a:rPr lang="en-US" sz="1400" dirty="0" smtClean="0">
                <a:latin typeface="+mj-lt"/>
              </a:rPr>
              <a:t> = 1</a:t>
            </a:r>
            <a:endParaRPr lang="en-GB" sz="1400" dirty="0">
              <a:latin typeface="+mj-l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117166" y="5567593"/>
            <a:ext cx="15319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𝑛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is </a:t>
            </a:r>
            <a:r>
              <a:rPr lang="en-US" sz="1400" b="1" dirty="0" smtClean="0">
                <a:solidFill>
                  <a:srgbClr val="7030A0"/>
                </a:solidFill>
              </a:rPr>
              <a:t>the more dense</a:t>
            </a:r>
            <a:r>
              <a:rPr lang="en-US" sz="1400" dirty="0" smtClean="0"/>
              <a:t> medium in this case</a:t>
            </a:r>
            <a:endParaRPr lang="en-US" sz="1400" dirty="0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4035" y="544458"/>
            <a:ext cx="2857500" cy="1447800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8095308" y="106872"/>
            <a:ext cx="33154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TOTAL INTERNAL REFLECTION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661400" y="693587"/>
            <a:ext cx="33453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+mj-lt"/>
              </a:rPr>
              <a:t>If the 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incident angle is greater</a:t>
            </a:r>
            <a:r>
              <a:rPr lang="en-US" sz="1600" dirty="0" smtClean="0">
                <a:latin typeface="+mj-lt"/>
              </a:rPr>
              <a:t> than the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critical angle </a:t>
            </a:r>
            <a:r>
              <a:rPr lang="en-US" sz="1600" dirty="0" smtClean="0">
                <a:latin typeface="+mj-lt"/>
              </a:rPr>
              <a:t>then light reflects at the boundary between the two material and this is called </a:t>
            </a:r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Total Internal Reflection.</a:t>
            </a:r>
            <a:endParaRPr lang="en-GB" sz="1600" b="1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01535" y="2543497"/>
            <a:ext cx="2775310" cy="1404307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7635662" y="4072347"/>
            <a:ext cx="4234750" cy="23083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How they work: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+mj-lt"/>
              </a:rPr>
              <a:t>Core is transmission medium for EM waves to progress by total internal reflection.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+mj-lt"/>
              </a:rPr>
              <a:t>Cladding provides lower refractive index so that total internal reflection takes </a:t>
            </a:r>
            <a:r>
              <a:rPr lang="en-US" sz="1600" dirty="0" smtClean="0">
                <a:latin typeface="+mj-lt"/>
              </a:rPr>
              <a:t>place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+mj-lt"/>
              </a:rPr>
              <a:t>Offers </a:t>
            </a:r>
            <a:r>
              <a:rPr lang="en-US" sz="1600" dirty="0">
                <a:latin typeface="+mj-lt"/>
              </a:rPr>
              <a:t>protection </a:t>
            </a:r>
            <a:r>
              <a:rPr lang="en-US" sz="1600" dirty="0" smtClean="0">
                <a:latin typeface="+mj-lt"/>
              </a:rPr>
              <a:t>to the core, also prevents crossover of signal.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+mj-lt"/>
              </a:rPr>
              <a:t>Small diameter core so less light is lost, less multipath dispersion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661400" y="2144255"/>
            <a:ext cx="30555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cap="all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step-index optical fibre</a:t>
            </a:r>
            <a:endParaRPr lang="en-GB" sz="2000" b="1" cap="all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35043" flipV="1">
            <a:off x="7602559" y="168244"/>
            <a:ext cx="614864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5744063" flipH="1">
            <a:off x="8274352" y="2495621"/>
            <a:ext cx="831589" cy="57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13191" flipH="1" flipV="1">
            <a:off x="9707569" y="3557154"/>
            <a:ext cx="831589" cy="66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6537206">
            <a:off x="3279258" y="5219430"/>
            <a:ext cx="800970" cy="55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4144209">
            <a:off x="3923820" y="1950688"/>
            <a:ext cx="800970" cy="55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4144209">
            <a:off x="3909248" y="3320091"/>
            <a:ext cx="800970" cy="55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0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1821" y="3335836"/>
            <a:ext cx="1032419" cy="247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0" y="6397171"/>
            <a:ext cx="12192000" cy="460829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8"/>
              <p:cNvSpPr txBox="1"/>
              <p:nvPr/>
            </p:nvSpPr>
            <p:spPr>
              <a:xfrm>
                <a:off x="2202542" y="683095"/>
                <a:ext cx="2422071" cy="343043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sp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pc="-11" dirty="0" smtClean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GB" sz="2196" i="1" spc="-16" baseline="-16260" dirty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GB" sz="2196" i="1" spc="-16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sin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⁡</m:t>
                      </m:r>
                      <m:r>
                        <a:rPr lang="en-GB" sz="2000" i="1" spc="-39" dirty="0">
                          <a:latin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GB" sz="2196" i="1" spc="-59" baseline="-16260" dirty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GB" sz="2196" i="1" spc="-59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 </m:t>
                      </m:r>
                      <m:r>
                        <a:rPr lang="en-GB" sz="2000" i="1" spc="11" dirty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GB" sz="2196" i="1" spc="16" baseline="-16260" dirty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GB" sz="2196" i="1" spc="16" baseline="-16260" dirty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sin</m:t>
                      </m:r>
                      <m:r>
                        <a:rPr lang="en-GB" sz="2000" i="1" spc="107" dirty="0">
                          <a:latin typeface="Cambria Math" panose="02040503050406030204" pitchFamily="18" charset="0"/>
                          <a:cs typeface="Cambria Math"/>
                        </a:rPr>
                        <m:t>⁡</m:t>
                      </m:r>
                      <m:r>
                        <a:rPr lang="en-GB" sz="2000" i="1" spc="-18" dirty="0">
                          <a:latin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GB" sz="2196" i="1" spc="-26" baseline="-16260" dirty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542" y="683095"/>
                <a:ext cx="2422071" cy="343043"/>
              </a:xfrm>
              <a:prstGeom prst="rect">
                <a:avLst/>
              </a:prstGeom>
              <a:blipFill>
                <a:blip r:embed="rId3"/>
                <a:stretch>
                  <a:fillRect b="-8065"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bject 43"/>
          <p:cNvSpPr txBox="1"/>
          <p:nvPr/>
        </p:nvSpPr>
        <p:spPr>
          <a:xfrm>
            <a:off x="2106612" y="1114168"/>
            <a:ext cx="2518001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>
              <a:spcBef>
                <a:spcPts val="71"/>
              </a:spcBef>
            </a:pPr>
            <a:r>
              <a:rPr sz="1600" b="1" spc="-35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 </a:t>
            </a:r>
            <a:r>
              <a:rPr sz="1600" b="1" spc="-14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Snell’s</a:t>
            </a:r>
            <a:r>
              <a:rPr sz="1600" b="1" spc="-4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 </a:t>
            </a:r>
            <a:r>
              <a:rPr sz="1600" b="1" spc="-7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law</a:t>
            </a:r>
            <a:endParaRPr sz="1600" b="1" dirty="0">
              <a:solidFill>
                <a:srgbClr val="7030A0"/>
              </a:solidFill>
              <a:latin typeface="+mj-lt"/>
              <a:cs typeface="Calibri"/>
            </a:endParaRPr>
          </a:p>
          <a:p>
            <a:pPr marL="28122"/>
            <a:r>
              <a:rPr sz="1600" spc="-32" dirty="0">
                <a:latin typeface="+mj-lt"/>
                <a:cs typeface="Cambria Math"/>
              </a:rPr>
              <a:t>𝜃</a:t>
            </a:r>
            <a:r>
              <a:rPr sz="1600" spc="-48" baseline="-15325" dirty="0">
                <a:latin typeface="+mj-lt"/>
                <a:cs typeface="Cambria Math"/>
              </a:rPr>
              <a:t>1 </a:t>
            </a:r>
            <a:r>
              <a:rPr sz="1600" dirty="0">
                <a:latin typeface="+mj-lt"/>
                <a:cs typeface="Calibri"/>
              </a:rPr>
              <a:t>is the angle of</a:t>
            </a:r>
            <a:r>
              <a:rPr sz="1600" spc="-68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incidence</a:t>
            </a:r>
          </a:p>
          <a:p>
            <a:pPr marL="28122"/>
            <a:r>
              <a:rPr sz="1600" spc="-18" dirty="0">
                <a:latin typeface="+mj-lt"/>
                <a:cs typeface="Cambria Math"/>
              </a:rPr>
              <a:t>𝜃</a:t>
            </a:r>
            <a:r>
              <a:rPr sz="1600" spc="-26" baseline="-15325" dirty="0">
                <a:latin typeface="+mj-lt"/>
                <a:cs typeface="Cambria Math"/>
              </a:rPr>
              <a:t>2 </a:t>
            </a:r>
            <a:r>
              <a:rPr sz="1600" dirty="0">
                <a:latin typeface="+mj-lt"/>
                <a:cs typeface="Calibri"/>
              </a:rPr>
              <a:t>is </a:t>
            </a:r>
            <a:r>
              <a:rPr sz="1600" spc="4" dirty="0">
                <a:latin typeface="+mj-lt"/>
                <a:cs typeface="Calibri"/>
              </a:rPr>
              <a:t>the </a:t>
            </a:r>
            <a:r>
              <a:rPr sz="1600" dirty="0">
                <a:latin typeface="+mj-lt"/>
                <a:cs typeface="Calibri"/>
              </a:rPr>
              <a:t>angle </a:t>
            </a:r>
            <a:r>
              <a:rPr sz="1600" spc="-4" dirty="0">
                <a:latin typeface="+mj-lt"/>
                <a:cs typeface="Calibri"/>
              </a:rPr>
              <a:t>of</a:t>
            </a:r>
            <a:r>
              <a:rPr sz="1600" spc="-93" dirty="0">
                <a:latin typeface="+mj-lt"/>
                <a:cs typeface="Calibri"/>
              </a:rPr>
              <a:t> </a:t>
            </a:r>
            <a:r>
              <a:rPr sz="1600" spc="-7" dirty="0">
                <a:latin typeface="+mj-lt"/>
                <a:cs typeface="Calibri"/>
              </a:rPr>
              <a:t>refraction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722586" y="2763158"/>
            <a:ext cx="2550885" cy="1473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5" name="object 45"/>
          <p:cNvSpPr txBox="1"/>
          <p:nvPr/>
        </p:nvSpPr>
        <p:spPr>
          <a:xfrm>
            <a:off x="132318" y="6437982"/>
            <a:ext cx="1558925" cy="3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72">
              <a:lnSpc>
                <a:spcPts val="886"/>
              </a:lnSpc>
            </a:pPr>
            <a:r>
              <a:rPr sz="857" b="1" u="sng" spc="-1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71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spc="-4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857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spc="-4" dirty="0">
                <a:latin typeface="Calibri"/>
                <a:cs typeface="Calibri"/>
              </a:rPr>
              <a:t>Not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86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12" y="650706"/>
            <a:ext cx="1604814" cy="15459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8"/>
              <p:cNvSpPr txBox="1"/>
              <p:nvPr/>
            </p:nvSpPr>
            <p:spPr>
              <a:xfrm>
                <a:off x="360012" y="2408476"/>
                <a:ext cx="1103539" cy="80351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𝑐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sz="2196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12" y="2408476"/>
                <a:ext cx="1103539" cy="8035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590222" y="2316820"/>
            <a:ext cx="29337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The refractive index, n</a:t>
            </a:r>
            <a:r>
              <a:rPr lang="en-US" sz="1600" dirty="0" smtClean="0">
                <a:latin typeface="+mj-lt"/>
              </a:rPr>
              <a:t>, must  always be higher than 1! The  higher the number, the more  optically dense the medium is.</a:t>
            </a:r>
            <a:endParaRPr lang="en-US" sz="1600" dirty="0">
              <a:latin typeface="+mj-lt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82" y="4059410"/>
            <a:ext cx="1920874" cy="1338209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1162419" y="106872"/>
            <a:ext cx="2201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REFRACTIVE INDEX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162418" y="3566166"/>
            <a:ext cx="19094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CRITICAL ANGLE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202542" y="4035546"/>
            <a:ext cx="26101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400" b="1" dirty="0">
                <a:solidFill>
                  <a:srgbClr val="7030A0"/>
                </a:solidFill>
                <a:latin typeface="+mj-lt"/>
                <a:cs typeface="Calibri"/>
              </a:rPr>
              <a:t>The </a:t>
            </a:r>
            <a:r>
              <a:rPr lang="en-US" sz="1400" b="1" spc="-4" dirty="0">
                <a:solidFill>
                  <a:srgbClr val="7030A0"/>
                </a:solidFill>
                <a:latin typeface="+mj-lt"/>
                <a:cs typeface="Calibri"/>
              </a:rPr>
              <a:t>critical </a:t>
            </a:r>
            <a:r>
              <a:rPr lang="en-US" sz="1400" b="1" dirty="0">
                <a:solidFill>
                  <a:srgbClr val="7030A0"/>
                </a:solidFill>
                <a:latin typeface="+mj-lt"/>
                <a:cs typeface="Calibri"/>
              </a:rPr>
              <a:t>angle </a:t>
            </a:r>
            <a:r>
              <a:rPr lang="en-US" sz="1400" spc="-7" dirty="0">
                <a:latin typeface="+mj-lt"/>
                <a:cs typeface="Calibri"/>
              </a:rPr>
              <a:t>can </a:t>
            </a:r>
            <a:r>
              <a:rPr lang="en-US" sz="1400" dirty="0">
                <a:latin typeface="+mj-lt"/>
                <a:cs typeface="Calibri"/>
              </a:rPr>
              <a:t>only </a:t>
            </a:r>
            <a:r>
              <a:rPr lang="en-US" sz="1400" spc="-7" dirty="0">
                <a:latin typeface="+mj-lt"/>
                <a:cs typeface="Calibri"/>
              </a:rPr>
              <a:t>occurs </a:t>
            </a:r>
            <a:r>
              <a:rPr lang="en-US" sz="1400" spc="-4" dirty="0">
                <a:latin typeface="+mj-lt"/>
                <a:cs typeface="Calibri"/>
              </a:rPr>
              <a:t>when light </a:t>
            </a:r>
            <a:r>
              <a:rPr lang="en-US" sz="1400" spc="-7" dirty="0">
                <a:latin typeface="+mj-lt"/>
                <a:cs typeface="Calibri"/>
              </a:rPr>
              <a:t>goes  from </a:t>
            </a:r>
            <a:r>
              <a:rPr lang="en-US" sz="1400" dirty="0">
                <a:latin typeface="+mj-lt"/>
                <a:cs typeface="Calibri"/>
              </a:rPr>
              <a:t>a </a:t>
            </a:r>
            <a:r>
              <a:rPr lang="en-US" sz="1400" spc="-4" dirty="0">
                <a:latin typeface="+mj-lt"/>
                <a:cs typeface="Calibri"/>
              </a:rPr>
              <a:t>more </a:t>
            </a:r>
            <a:r>
              <a:rPr lang="en-US" sz="1400" dirty="0">
                <a:latin typeface="+mj-lt"/>
                <a:cs typeface="Calibri"/>
              </a:rPr>
              <a:t>dense </a:t>
            </a:r>
            <a:r>
              <a:rPr lang="en-US" sz="1400" spc="-4" dirty="0">
                <a:latin typeface="+mj-lt"/>
                <a:cs typeface="Calibri"/>
              </a:rPr>
              <a:t>to </a:t>
            </a:r>
            <a:r>
              <a:rPr lang="en-US" sz="1400" dirty="0">
                <a:latin typeface="+mj-lt"/>
                <a:cs typeface="Calibri"/>
              </a:rPr>
              <a:t>a less dense</a:t>
            </a:r>
            <a:r>
              <a:rPr lang="en-US" sz="1400" spc="-50" dirty="0">
                <a:latin typeface="+mj-lt"/>
                <a:cs typeface="Calibri"/>
              </a:rPr>
              <a:t> </a:t>
            </a:r>
            <a:r>
              <a:rPr lang="en-US" sz="1400" dirty="0">
                <a:latin typeface="+mj-lt"/>
                <a:cs typeface="Calibri"/>
              </a:rPr>
              <a:t>medium.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object 8"/>
              <p:cNvSpPr txBox="1"/>
              <p:nvPr/>
            </p:nvSpPr>
            <p:spPr>
              <a:xfrm>
                <a:off x="153014" y="5489812"/>
                <a:ext cx="1582652" cy="803510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𝑠𝑖𝑛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US" sz="2196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sz="2196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5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14" y="5489812"/>
                <a:ext cx="1582652" cy="8035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object 8"/>
              <p:cNvSpPr txBox="1"/>
              <p:nvPr/>
            </p:nvSpPr>
            <p:spPr>
              <a:xfrm>
                <a:off x="3355469" y="4953603"/>
                <a:ext cx="1582652" cy="112413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𝑠𝑖𝑛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𝜃</m:t>
                      </m:r>
                      <m:r>
                        <a:rPr lang="en-US" sz="2196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</m:t>
                      </m:r>
                      <m:r>
                        <a:rPr lang="en-US" sz="2196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196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  <m:r>
                            <a:rPr lang="en-US" sz="2196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sz="2196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5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469" y="4953603"/>
                <a:ext cx="1582652" cy="11241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/>
          <p:cNvSpPr/>
          <p:nvPr/>
        </p:nvSpPr>
        <p:spPr>
          <a:xfrm>
            <a:off x="3326541" y="6148302"/>
            <a:ext cx="183831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+mj-lt"/>
              </a:rPr>
              <a:t>If the second material is air then n</a:t>
            </a:r>
            <a:r>
              <a:rPr lang="en-US" sz="1400" baseline="-25000" dirty="0" smtClean="0">
                <a:latin typeface="+mj-lt"/>
              </a:rPr>
              <a:t>2</a:t>
            </a:r>
            <a:r>
              <a:rPr lang="en-US" sz="1400" dirty="0" smtClean="0">
                <a:latin typeface="+mj-lt"/>
              </a:rPr>
              <a:t> = 1</a:t>
            </a:r>
            <a:endParaRPr lang="en-GB" sz="1400" dirty="0">
              <a:latin typeface="+mj-l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831595" y="5567593"/>
            <a:ext cx="15319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𝑛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is </a:t>
            </a:r>
            <a:r>
              <a:rPr lang="en-US" sz="1400" b="1" dirty="0" smtClean="0">
                <a:solidFill>
                  <a:srgbClr val="7030A0"/>
                </a:solidFill>
              </a:rPr>
              <a:t>the more dense</a:t>
            </a:r>
            <a:r>
              <a:rPr lang="en-US" sz="1400" dirty="0" smtClean="0"/>
              <a:t> medium in this case</a:t>
            </a:r>
            <a:endParaRPr lang="en-US" sz="1400" dirty="0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2550" y="164132"/>
            <a:ext cx="2857500" cy="1447800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7672295" y="106872"/>
            <a:ext cx="33154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TOTAL INTERNAL REFLECTION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648000" y="560835"/>
            <a:ext cx="44070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+mj-lt"/>
              </a:rPr>
              <a:t>If the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incident angle is greater</a:t>
            </a:r>
            <a:r>
              <a:rPr lang="en-US" sz="1400" dirty="0" smtClean="0">
                <a:latin typeface="+mj-lt"/>
              </a:rPr>
              <a:t> than the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critical angle </a:t>
            </a:r>
            <a:r>
              <a:rPr lang="en-US" sz="1400" dirty="0" smtClean="0">
                <a:latin typeface="+mj-lt"/>
              </a:rPr>
              <a:t>then light reflects at the boundary between the two material and this is called 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Total Internal Reflection.</a:t>
            </a:r>
            <a:endParaRPr lang="en-GB" sz="14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734058" y="1714288"/>
            <a:ext cx="29192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cap="all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SINGLE SLIT Diffraction</a:t>
            </a:r>
            <a:endParaRPr lang="en-GB" sz="2000" b="1" cap="all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935043" flipV="1">
            <a:off x="6887271" y="181700"/>
            <a:ext cx="614864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1" name="object 8"/>
              <p:cNvSpPr txBox="1"/>
              <p:nvPr/>
            </p:nvSpPr>
            <p:spPr>
              <a:xfrm>
                <a:off x="9934923" y="3011791"/>
                <a:ext cx="1373821" cy="750732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pc="-11" dirty="0" smtClean="0">
                          <a:latin typeface="Cambria Math" panose="02040503050406030204" pitchFamily="18" charset="0"/>
                          <a:cs typeface="Cambria Math"/>
                        </a:rPr>
                        <m:t>𝑤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pc="1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b="0" i="1" spc="1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  <m:r>
                            <a:rPr lang="en-GB" sz="2000" i="1" spc="1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𝜆</m:t>
                          </m:r>
                          <m:r>
                            <a:rPr lang="en-US" sz="2000" b="0" i="1" spc="1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𝐷</m:t>
                          </m:r>
                        </m:num>
                        <m:den>
                          <m:r>
                            <a:rPr lang="en-US" sz="2000" b="0" i="1" spc="1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31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923" y="3011791"/>
                <a:ext cx="1373821" cy="7507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83997" y="2941515"/>
            <a:ext cx="1685851" cy="10845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48000" y="1871777"/>
            <a:ext cx="1061341" cy="93398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6096000" y="4178131"/>
            <a:ext cx="2649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cap="all" dirty="0" err="1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DifFRACTION</a:t>
            </a:r>
            <a:r>
              <a:rPr lang="en-GB" sz="2000" b="1" cap="all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GRATING</a:t>
            </a:r>
            <a:endParaRPr lang="en-GB" sz="2000" b="1" cap="all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83420" y="2105159"/>
            <a:ext cx="37027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400" b="1" dirty="0" smtClean="0">
                <a:solidFill>
                  <a:srgbClr val="7030A0"/>
                </a:solidFill>
                <a:latin typeface="+mj-lt"/>
                <a:cs typeface="Calibri"/>
              </a:rPr>
              <a:t>Single Slit Diffraction </a:t>
            </a:r>
            <a:r>
              <a:rPr lang="en-US" sz="1400" spc="-7" dirty="0" smtClean="0">
                <a:latin typeface="+mj-lt"/>
                <a:cs typeface="Calibri"/>
              </a:rPr>
              <a:t>produces </a:t>
            </a:r>
            <a:r>
              <a:rPr lang="en-US" sz="1400" dirty="0">
                <a:latin typeface="+mj-lt"/>
              </a:rPr>
              <a:t>wide central bright fringe. The other bright fringes get dimmer as you move away from the </a:t>
            </a:r>
            <a:r>
              <a:rPr lang="en-US" sz="1400" dirty="0" err="1">
                <a:latin typeface="+mj-lt"/>
              </a:rPr>
              <a:t>centre</a:t>
            </a:r>
            <a:r>
              <a:rPr lang="en-US" sz="1400" dirty="0">
                <a:latin typeface="+mj-lt"/>
              </a:rPr>
              <a:t>.</a:t>
            </a:r>
            <a:endParaRPr lang="en-US" sz="1400" dirty="0">
              <a:latin typeface="+mj-lt"/>
              <a:cs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01801" y="4202816"/>
            <a:ext cx="2924354" cy="15279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8" name="object 8"/>
              <p:cNvSpPr txBox="1"/>
              <p:nvPr/>
            </p:nvSpPr>
            <p:spPr>
              <a:xfrm>
                <a:off x="7410703" y="5006928"/>
                <a:ext cx="1850205" cy="519959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𝑑</m:t>
                      </m:r>
                      <m:func>
                        <m:func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𝑛</m:t>
                      </m:r>
                      <m:r>
                        <a:rPr lang="en-GB" sz="2000" i="1" spc="1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𝜆</m:t>
                      </m:r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3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703" y="5006928"/>
                <a:ext cx="1850205" cy="51995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object 8"/>
              <p:cNvSpPr txBox="1"/>
              <p:nvPr/>
            </p:nvSpPr>
            <p:spPr>
              <a:xfrm>
                <a:off x="5859553" y="5718213"/>
                <a:ext cx="1850205" cy="78952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pc="1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𝜆</m:t>
                      </m:r>
                      <m:r>
                        <a:rPr lang="en-GB" sz="2000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mbria Math"/>
                            </a:rPr>
                            <m:t>𝑑</m:t>
                          </m:r>
                          <m:func>
                            <m:func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dirty="0">
                                  <a:latin typeface="Cambria Math" panose="02040503050406030204" pitchFamily="18" charset="0"/>
                                  <a:cs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sz="2196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3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553" y="5718213"/>
                <a:ext cx="1850205" cy="78952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5529253" y="4606850"/>
            <a:ext cx="1703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400" dirty="0"/>
              <a:t>​</a:t>
            </a:r>
            <a:r>
              <a:rPr lang="en-US" sz="1400" b="1" dirty="0">
                <a:solidFill>
                  <a:srgbClr val="7030A0"/>
                </a:solidFill>
              </a:rPr>
              <a:t>A diffraction grating </a:t>
            </a:r>
            <a:r>
              <a:rPr lang="en-US" sz="1400" dirty="0"/>
              <a:t>is a large number of regularly spaced, narrow slits. </a:t>
            </a:r>
            <a:endParaRPr lang="en-US" sz="1100" dirty="0">
              <a:latin typeface="+mj-lt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object 8"/>
              <p:cNvSpPr txBox="1"/>
              <p:nvPr/>
            </p:nvSpPr>
            <p:spPr>
              <a:xfrm>
                <a:off x="7911996" y="5733690"/>
                <a:ext cx="1129401" cy="77404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pc="1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𝑑</m:t>
                      </m:r>
                      <m:r>
                        <a:rPr lang="en-GB" i="1" dirty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sz="2000" baseline="-1626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1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996" y="5733690"/>
                <a:ext cx="1129401" cy="77404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9091151" y="5891567"/>
            <a:ext cx="260716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7030A0"/>
                </a:solidFill>
                <a:latin typeface="+mj-lt"/>
              </a:rPr>
              <a:t>N lines </a:t>
            </a:r>
            <a:r>
              <a:rPr lang="en-GB" sz="1400" dirty="0">
                <a:latin typeface="+mj-lt"/>
              </a:rPr>
              <a:t>per metre on a diffraction grating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672" y="1902870"/>
            <a:ext cx="2308902" cy="830997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To increase the amount of ‘spread’:</a:t>
            </a:r>
          </a:p>
          <a:p>
            <a:r>
              <a:rPr lang="en-US" sz="1200" dirty="0">
                <a:latin typeface="+mj-lt"/>
              </a:rPr>
              <a:t>          • Decrease size of gap</a:t>
            </a:r>
          </a:p>
          <a:p>
            <a:r>
              <a:rPr lang="en-US" sz="1200" dirty="0">
                <a:latin typeface="+mj-lt"/>
              </a:rPr>
              <a:t>          • Increase wavelength</a:t>
            </a:r>
            <a:endParaRPr lang="en-GB" sz="1200" dirty="0">
              <a:latin typeface="+mj-lt"/>
            </a:endParaRPr>
          </a:p>
        </p:txBody>
      </p:sp>
      <p:pic>
        <p:nvPicPr>
          <p:cNvPr id="46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755466" flipV="1">
            <a:off x="7345618" y="1743843"/>
            <a:ext cx="614864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156786" flipH="1" flipV="1">
            <a:off x="11104142" y="2866132"/>
            <a:ext cx="760219" cy="43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4156786" flipH="1" flipV="1">
            <a:off x="8661288" y="2793099"/>
            <a:ext cx="760219" cy="43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6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437" y="3318462"/>
            <a:ext cx="1223894" cy="137688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084249" y="2160595"/>
            <a:ext cx="3277669" cy="16644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5008336" y="2907574"/>
            <a:ext cx="1695178" cy="247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0" y="6397171"/>
            <a:ext cx="12192000" cy="460829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0" name="object 50"/>
          <p:cNvSpPr txBox="1"/>
          <p:nvPr/>
        </p:nvSpPr>
        <p:spPr>
          <a:xfrm>
            <a:off x="2446677" y="311399"/>
            <a:ext cx="4056516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A moment </a:t>
            </a:r>
            <a:r>
              <a:rPr sz="1600" dirty="0">
                <a:latin typeface="+mj-lt"/>
                <a:cs typeface="Calibri"/>
              </a:rPr>
              <a:t>is the </a:t>
            </a:r>
            <a:r>
              <a:rPr sz="1600" spc="-11" dirty="0">
                <a:latin typeface="+mj-lt"/>
                <a:cs typeface="Calibri"/>
              </a:rPr>
              <a:t>force </a:t>
            </a:r>
            <a:r>
              <a:rPr sz="1600" dirty="0">
                <a:latin typeface="+mj-lt"/>
                <a:cs typeface="Calibri"/>
              </a:rPr>
              <a:t>multiplied </a:t>
            </a:r>
            <a:r>
              <a:rPr sz="1600" spc="-7" dirty="0">
                <a:latin typeface="+mj-lt"/>
                <a:cs typeface="Calibri"/>
              </a:rPr>
              <a:t>by </a:t>
            </a:r>
            <a:r>
              <a:rPr sz="1600" dirty="0">
                <a:latin typeface="+mj-lt"/>
                <a:cs typeface="Calibri"/>
              </a:rPr>
              <a:t>the  </a:t>
            </a:r>
            <a:r>
              <a:rPr sz="1600" spc="-4" dirty="0">
                <a:latin typeface="+mj-lt"/>
                <a:cs typeface="Calibri"/>
              </a:rPr>
              <a:t>distance </a:t>
            </a:r>
            <a:r>
              <a:rPr sz="1600" dirty="0">
                <a:latin typeface="+mj-lt"/>
                <a:cs typeface="Calibri"/>
              </a:rPr>
              <a:t>perpendicular </a:t>
            </a:r>
            <a:r>
              <a:rPr sz="1600" spc="-7" dirty="0">
                <a:latin typeface="+mj-lt"/>
                <a:cs typeface="Calibri"/>
              </a:rPr>
              <a:t>from </a:t>
            </a:r>
            <a:r>
              <a:rPr sz="1600" dirty="0">
                <a:latin typeface="+mj-lt"/>
                <a:cs typeface="Calibri"/>
              </a:rPr>
              <a:t>the line of</a:t>
            </a:r>
            <a:r>
              <a:rPr sz="1600" spc="-71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action  of the </a:t>
            </a:r>
            <a:r>
              <a:rPr sz="1600" spc="-11" dirty="0">
                <a:latin typeface="+mj-lt"/>
                <a:cs typeface="Calibri"/>
              </a:rPr>
              <a:t>force </a:t>
            </a:r>
            <a:r>
              <a:rPr sz="1600" spc="-4" dirty="0">
                <a:latin typeface="+mj-lt"/>
                <a:cs typeface="Calibri"/>
              </a:rPr>
              <a:t>to </a:t>
            </a:r>
            <a:r>
              <a:rPr sz="1600" dirty="0">
                <a:latin typeface="+mj-lt"/>
                <a:cs typeface="Calibri"/>
              </a:rPr>
              <a:t>the </a:t>
            </a:r>
            <a:r>
              <a:rPr sz="1600" spc="-4" dirty="0">
                <a:latin typeface="+mj-lt"/>
                <a:cs typeface="Calibri"/>
              </a:rPr>
              <a:t>pivot.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Measured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in</a:t>
            </a:r>
            <a:r>
              <a:rPr sz="1600" spc="-61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spc="7" dirty="0">
                <a:solidFill>
                  <a:srgbClr val="FF0000"/>
                </a:solidFill>
                <a:latin typeface="+mj-lt"/>
                <a:cs typeface="Cambria Math"/>
              </a:rPr>
              <a:t>𝑁𝑚</a:t>
            </a:r>
            <a:r>
              <a:rPr sz="1600" spc="7" dirty="0">
                <a:latin typeface="+mj-lt"/>
                <a:cs typeface="Calibri"/>
              </a:rPr>
              <a:t>.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4342" y="6397171"/>
            <a:ext cx="1558925" cy="395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72">
              <a:spcBef>
                <a:spcPts val="518"/>
              </a:spcBef>
            </a:pPr>
            <a:r>
              <a:rPr sz="857" b="1" u="sng" spc="-11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71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  <a:p>
            <a:pPr marL="9072"/>
            <a:r>
              <a:rPr sz="857" spc="-4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857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spc="-4" dirty="0">
                <a:latin typeface="Calibri"/>
                <a:cs typeface="Calibri"/>
              </a:rPr>
              <a:t>Not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86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 dirty="0">
              <a:latin typeface="Calibri"/>
              <a:cs typeface="Calibri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24431" y="335673"/>
            <a:ext cx="1347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MOMENTS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66" y="1096493"/>
            <a:ext cx="2068739" cy="8688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4" name="object 8"/>
              <p:cNvSpPr txBox="1"/>
              <p:nvPr/>
            </p:nvSpPr>
            <p:spPr>
              <a:xfrm>
                <a:off x="3492355" y="1261585"/>
                <a:ext cx="1841791" cy="508598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𝑀𝑜𝑚𝑒𝑛𝑡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𝐹𝑑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4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355" y="1261585"/>
                <a:ext cx="1841791" cy="5085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ectangle 64"/>
          <p:cNvSpPr/>
          <p:nvPr/>
        </p:nvSpPr>
        <p:spPr>
          <a:xfrm>
            <a:off x="651753" y="2505003"/>
            <a:ext cx="28459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PRINCIPLE OF MOMENTS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10205" y="2967699"/>
            <a:ext cx="38385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When </a:t>
            </a:r>
            <a:r>
              <a:rPr lang="en-US" sz="1600" b="1" dirty="0">
                <a:solidFill>
                  <a:srgbClr val="7030A0"/>
                </a:solidFill>
                <a:latin typeface="+mj-lt"/>
              </a:rPr>
              <a:t>an object is in equilibrium</a:t>
            </a:r>
            <a:r>
              <a:rPr lang="en-US" sz="1600" dirty="0">
                <a:latin typeface="+mj-lt"/>
              </a:rPr>
              <a:t> the sum of the anticlockwise moments about a turning point must be equal to the sum of the clockwise moments</a:t>
            </a:r>
            <a:r>
              <a:rPr lang="en-US" sz="1600" dirty="0" smtClean="0">
                <a:latin typeface="+mj-lt"/>
              </a:rPr>
              <a:t>.</a:t>
            </a:r>
            <a:endParaRPr lang="en-GB" sz="16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object 8"/>
              <p:cNvSpPr txBox="1"/>
              <p:nvPr/>
            </p:nvSpPr>
            <p:spPr>
              <a:xfrm>
                <a:off x="290966" y="4051279"/>
                <a:ext cx="4585834" cy="50859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𝑐𝑙𝑜𝑐𝑘𝑤𝑖𝑠𝑒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𝑚𝑜𝑚𝑒𝑛𝑡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𝑎𝑛𝑡𝑖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𝑐𝑙𝑜𝑐𝑘𝑤𝑖𝑠𝑒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𝑚𝑜𝑚𝑒𝑛𝑡</m:t>
                      </m:r>
                    </m:oMath>
                  </m:oMathPara>
                </a14:m>
                <a:endParaRPr sz="16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66" y="4051279"/>
                <a:ext cx="4585834" cy="5085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" name="Picture 6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000" y="4615425"/>
            <a:ext cx="2312534" cy="15783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0" name="object 8"/>
              <p:cNvSpPr txBox="1"/>
              <p:nvPr/>
            </p:nvSpPr>
            <p:spPr>
              <a:xfrm>
                <a:off x="3056128" y="4786099"/>
                <a:ext cx="2666955" cy="50859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16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𝑑</m:t>
                      </m:r>
                      <m:r>
                        <a:rPr lang="en-US" sz="16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𝐹</m:t>
                          </m:r>
                          <m:r>
                            <a:rPr lang="en-US" sz="16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𝑑</m:t>
                          </m:r>
                          <m:r>
                            <a:rPr lang="en-US" sz="1600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+(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sz="16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𝑑</m:t>
                      </m:r>
                      <m:r>
                        <a:rPr lang="en-US" sz="1600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)</m:t>
                      </m:r>
                    </m:oMath>
                  </m:oMathPara>
                </a14:m>
                <a:endParaRPr sz="16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128" y="4786099"/>
                <a:ext cx="2666955" cy="5085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ectangle 70"/>
          <p:cNvSpPr/>
          <p:nvPr/>
        </p:nvSpPr>
        <p:spPr>
          <a:xfrm>
            <a:off x="9144777" y="2273371"/>
            <a:ext cx="10291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COUPLE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9" name="object 50"/>
          <p:cNvSpPr txBox="1"/>
          <p:nvPr/>
        </p:nvSpPr>
        <p:spPr>
          <a:xfrm>
            <a:off x="5919429" y="4576688"/>
            <a:ext cx="2288967" cy="1253090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600" b="1" dirty="0" smtClean="0">
                <a:solidFill>
                  <a:srgbClr val="7030A0"/>
                </a:solidFill>
                <a:latin typeface="+mj-lt"/>
                <a:cs typeface="Calibri"/>
              </a:rPr>
              <a:t>Force not perpendicular?</a:t>
            </a:r>
          </a:p>
          <a:p>
            <a:pPr marL="9072" marR="3629">
              <a:spcBef>
                <a:spcPts val="71"/>
              </a:spcBef>
            </a:pPr>
            <a:r>
              <a:rPr lang="en-US" sz="1600" dirty="0" smtClean="0">
                <a:latin typeface="+mj-lt"/>
                <a:cs typeface="Calibri"/>
              </a:rPr>
              <a:t>Turns out that L is the shortest distance along line of force to the axis. So it turns out that:</a:t>
            </a: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5" b="89711" l="6005" r="93995">
                        <a14:foregroundMark x1="26790" y1="31833" x2="26790" y2="31833"/>
                        <a14:foregroundMark x1="29330" y1="35691" x2="29330" y2="35691"/>
                        <a14:foregroundMark x1="86374" y1="7395" x2="86374" y2="7395"/>
                        <a14:foregroundMark x1="88222" y1="6752" x2="88222" y2="6752"/>
                        <a14:foregroundMark x1="87298" y1="3215" x2="87298" y2="3215"/>
                        <a14:foregroundMark x1="80370" y1="11897" x2="64665" y2="33441"/>
                        <a14:foregroundMark x1="62356" y1="32797" x2="62356" y2="32797"/>
                        <a14:foregroundMark x1="44342" y1="47267" x2="44342" y2="47267"/>
                        <a14:foregroundMark x1="45958" y1="50804" x2="45958" y2="50804"/>
                        <a14:foregroundMark x1="48268" y1="53055" x2="48268" y2="53055"/>
                        <a14:foregroundMark x1="45266" y1="36977" x2="45266" y2="36977"/>
                        <a14:foregroundMark x1="41339" y1="50161" x2="41339" y2="50161"/>
                        <a14:foregroundMark x1="34411" y1="75241" x2="10393" y2="43408"/>
                        <a14:foregroundMark x1="17090" y1="63666" x2="17090" y2="63666"/>
                        <a14:foregroundMark x1="16166" y1="67846" x2="16166" y2="67846"/>
                        <a14:foregroundMark x1="60508" y1="40193" x2="60508" y2="40193"/>
                        <a14:foregroundMark x1="56813" y1="45338" x2="56813" y2="45338"/>
                        <a14:foregroundMark x1="54273" y1="49196" x2="54273" y2="49196"/>
                        <a14:foregroundMark x1="51732" y1="52412" x2="51732" y2="52412"/>
                        <a14:foregroundMark x1="49192" y1="55627" x2="49192" y2="55627"/>
                        <a14:foregroundMark x1="47113" y1="59486" x2="47113" y2="59486"/>
                        <a14:foregroundMark x1="44573" y1="63023" x2="44573" y2="63023"/>
                        <a14:foregroundMark x1="41801" y1="65595" x2="41801" y2="65595"/>
                        <a14:foregroundMark x1="39261" y1="69775" x2="39261" y2="69775"/>
                        <a14:foregroundMark x1="36490" y1="73955" x2="36490" y2="73955"/>
                        <a14:foregroundMark x1="33949" y1="77492" x2="33949" y2="77492"/>
                        <a14:foregroundMark x1="31178" y1="81029" x2="31178" y2="810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03434" y="4868863"/>
            <a:ext cx="2772387" cy="19912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1" name="object 8"/>
              <p:cNvSpPr txBox="1"/>
              <p:nvPr/>
            </p:nvSpPr>
            <p:spPr>
              <a:xfrm>
                <a:off x="5773146" y="5863882"/>
                <a:ext cx="1268222" cy="50859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sz="16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81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146" y="5863882"/>
                <a:ext cx="1268222" cy="5085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object 50"/>
              <p:cNvSpPr txBox="1"/>
              <p:nvPr/>
            </p:nvSpPr>
            <p:spPr>
              <a:xfrm>
                <a:off x="7194479" y="5992604"/>
                <a:ext cx="2112589" cy="58880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0" tIns="9071" rIns="0" bIns="0" rtlCol="0">
                <a:spAutoFit/>
              </a:bodyPr>
              <a:lstStyle/>
              <a:p>
                <a:pPr marL="9072" marR="3629">
                  <a:spcBef>
                    <a:spcPts val="71"/>
                  </a:spcBef>
                </a:pPr>
                <a:r>
                  <a:rPr lang="en-US" sz="1200" dirty="0" smtClean="0">
                    <a:solidFill>
                      <a:schemeClr val="tx1"/>
                    </a:solidFill>
                    <a:latin typeface="+mj-lt"/>
                    <a:cs typeface="Calibri"/>
                  </a:rPr>
                  <a:t>l= perpendicular distance</a:t>
                </a:r>
              </a:p>
              <a:p>
                <a:pPr marL="9072" marR="3629">
                  <a:spcBef>
                    <a:spcPts val="71"/>
                  </a:spcBef>
                </a:pPr>
                <a:r>
                  <a:rPr lang="en-US" sz="1200" dirty="0" smtClean="0">
                    <a:solidFill>
                      <a:schemeClr val="tx1"/>
                    </a:solidFill>
                    <a:latin typeface="+mj-lt"/>
                    <a:cs typeface="Calibri"/>
                  </a:rPr>
                  <a:t>r = distance from pivot to force</a:t>
                </a:r>
              </a:p>
              <a:p>
                <a:pPr marL="9072" marR="3629">
                  <a:spcBef>
                    <a:spcPts val="71"/>
                  </a:spcBef>
                </a:pPr>
                <a14:m>
                  <m:oMath xmlns:m="http://schemas.openxmlformats.org/officeDocument/2006/math">
                    <m:r>
                      <a:rPr lang="en-US" sz="1200" b="0" i="1">
                        <a:solidFill>
                          <a:schemeClr val="tx1"/>
                        </a:solidFill>
                        <a:latin typeface="+mj-lt"/>
                        <a:ea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a:rPr lang="en-US" sz="1200" b="0" i="1">
                        <a:solidFill>
                          <a:schemeClr val="tx1"/>
                        </a:solidFill>
                        <a:latin typeface="+mj-lt"/>
                        <a:ea typeface="Cambria Math" panose="02040503050406030204" pitchFamily="18" charset="0"/>
                        <a:cs typeface="Cambria Math"/>
                      </a:rPr>
                      <m:t> </m:t>
                    </m:r>
                  </m:oMath>
                </a14:m>
                <a:r>
                  <a:rPr lang="en-US" sz="1200" dirty="0" smtClean="0">
                    <a:solidFill>
                      <a:schemeClr val="tx1"/>
                    </a:solidFill>
                    <a:latin typeface="+mj-lt"/>
                    <a:cs typeface="Calibri"/>
                  </a:rPr>
                  <a:t>= angle between r and F</a:t>
                </a:r>
              </a:p>
            </p:txBody>
          </p:sp>
        </mc:Choice>
        <mc:Fallback>
          <p:sp>
            <p:nvSpPr>
              <p:cNvPr id="82" name="object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479" y="5992604"/>
                <a:ext cx="2112589" cy="588805"/>
              </a:xfrm>
              <a:prstGeom prst="rect">
                <a:avLst/>
              </a:prstGeom>
              <a:blipFill>
                <a:blip r:embed="rId13"/>
                <a:stretch>
                  <a:fillRect l="-4035" t="-6186" b="-154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4" name="Picture 8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70904" y="2336116"/>
            <a:ext cx="1342784" cy="1272288"/>
          </a:xfrm>
          <a:prstGeom prst="rect">
            <a:avLst/>
          </a:prstGeom>
        </p:spPr>
      </p:pic>
      <p:sp>
        <p:nvSpPr>
          <p:cNvPr id="85" name="object 50"/>
          <p:cNvSpPr txBox="1"/>
          <p:nvPr/>
        </p:nvSpPr>
        <p:spPr>
          <a:xfrm>
            <a:off x="8904561" y="2861002"/>
            <a:ext cx="2867402" cy="440047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400" b="1" dirty="0">
                <a:solidFill>
                  <a:srgbClr val="7030A0"/>
                </a:solidFill>
                <a:latin typeface="+mj-lt"/>
              </a:rPr>
              <a:t> 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A couple is </a:t>
            </a:r>
            <a:r>
              <a:rPr lang="en-US" sz="1400" dirty="0" smtClean="0">
                <a:latin typeface="+mj-lt"/>
              </a:rPr>
              <a:t>two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equal</a:t>
            </a:r>
            <a:r>
              <a:rPr lang="en-US" sz="1400" dirty="0">
                <a:latin typeface="+mj-lt"/>
              </a:rPr>
              <a:t> forces which act in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opposite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directions </a:t>
            </a:r>
            <a:r>
              <a:rPr lang="en-US" sz="1400" dirty="0">
                <a:latin typeface="+mj-lt"/>
              </a:rPr>
              <a:t>on an object </a:t>
            </a:r>
            <a:endParaRPr lang="en-US" sz="1200" dirty="0" smtClean="0">
              <a:latin typeface="+mj-lt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object 8"/>
              <p:cNvSpPr txBox="1"/>
              <p:nvPr/>
            </p:nvSpPr>
            <p:spPr>
              <a:xfrm>
                <a:off x="8963434" y="3646993"/>
                <a:ext cx="2749656" cy="50859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𝑀𝑜𝑚𝑒𝑛𝑡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𝑜𝑓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𝑐𝑜𝑢𝑝𝑙𝑒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𝐹𝑠</m:t>
                      </m:r>
                    </m:oMath>
                  </m:oMathPara>
                </a14:m>
                <a:endParaRPr sz="16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8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434" y="3646993"/>
                <a:ext cx="2749656" cy="5085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" name="Picture 8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74840" y="138113"/>
            <a:ext cx="916825" cy="1308768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81270" y="1277156"/>
            <a:ext cx="810395" cy="1109311"/>
          </a:xfrm>
          <a:prstGeom prst="rect">
            <a:avLst/>
          </a:prstGeom>
        </p:spPr>
      </p:pic>
      <p:sp>
        <p:nvSpPr>
          <p:cNvPr id="90" name="Rectangle 89"/>
          <p:cNvSpPr/>
          <p:nvPr/>
        </p:nvSpPr>
        <p:spPr>
          <a:xfrm>
            <a:off x="6703514" y="1345592"/>
            <a:ext cx="39502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+mj-lt"/>
              </a:rPr>
              <a:t>If the forces are in equilibrium </a:t>
            </a:r>
            <a:r>
              <a:rPr lang="en-US" sz="1400" dirty="0">
                <a:latin typeface="+mj-lt"/>
              </a:rPr>
              <a:t>the head of the last forces will meet the tail of the first forming a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closed triangle</a:t>
            </a:r>
            <a:r>
              <a:rPr lang="en-US" sz="1400" dirty="0">
                <a:latin typeface="+mj-lt"/>
              </a:rPr>
              <a:t>, see the </a:t>
            </a:r>
            <a:r>
              <a:rPr lang="en-US" sz="1400" dirty="0" smtClean="0">
                <a:latin typeface="+mj-lt"/>
              </a:rPr>
              <a:t>example to the bottom right</a:t>
            </a:r>
            <a:endParaRPr lang="en-GB" sz="1400" dirty="0">
              <a:latin typeface="+mj-lt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8208396" y="62295"/>
            <a:ext cx="2796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FORCES IN EQULIBRIUM 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6824220" y="410274"/>
            <a:ext cx="4012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An object is </a:t>
            </a:r>
            <a:r>
              <a:rPr lang="en-US" sz="1400" b="1" dirty="0">
                <a:solidFill>
                  <a:srgbClr val="7030A0"/>
                </a:solidFill>
                <a:latin typeface="+mj-lt"/>
              </a:rPr>
              <a:t>in equilibrium if ;</a:t>
            </a:r>
          </a:p>
          <a:p>
            <a:r>
              <a:rPr lang="en-US" sz="1400" dirty="0" smtClean="0">
                <a:latin typeface="+mj-lt"/>
              </a:rPr>
              <a:t>The </a:t>
            </a:r>
            <a:r>
              <a:rPr lang="en-US" sz="1400" dirty="0">
                <a:latin typeface="+mj-lt"/>
              </a:rPr>
              <a:t>resultant force acting on the object is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zero</a:t>
            </a:r>
            <a:r>
              <a:rPr lang="en-US" sz="1400" dirty="0">
                <a:latin typeface="+mj-lt"/>
              </a:rPr>
              <a:t>.</a:t>
            </a:r>
          </a:p>
          <a:p>
            <a:r>
              <a:rPr lang="en-US" sz="1400" dirty="0">
                <a:latin typeface="+mj-lt"/>
              </a:rPr>
              <a:t>The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sum of the moments </a:t>
            </a:r>
            <a:r>
              <a:rPr lang="en-US" sz="1400" dirty="0">
                <a:latin typeface="+mj-lt"/>
              </a:rPr>
              <a:t>acting on an object must be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zero</a:t>
            </a:r>
            <a:r>
              <a:rPr lang="en-US" sz="1400" dirty="0">
                <a:latin typeface="+mj-lt"/>
              </a:rPr>
              <a:t>.</a:t>
            </a:r>
            <a:endParaRPr lang="en-GB" sz="1400" dirty="0">
              <a:latin typeface="+mj-lt"/>
            </a:endParaRPr>
          </a:p>
        </p:txBody>
      </p:sp>
      <p:pic>
        <p:nvPicPr>
          <p:cNvPr id="93" name="Picture 2" descr="Hand drawn arrow set re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8622357" flipV="1">
            <a:off x="10542242" y="1390243"/>
            <a:ext cx="614864" cy="42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Hand drawn arrow set re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824050" flipH="1" flipV="1">
            <a:off x="3392012" y="1984973"/>
            <a:ext cx="809883" cy="48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824050" flipH="1" flipV="1">
            <a:off x="3222923" y="3562772"/>
            <a:ext cx="690413" cy="40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2" descr="Hand drawn arrow set re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8112691">
            <a:off x="5388028" y="4017784"/>
            <a:ext cx="760173" cy="74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8112691">
            <a:off x="8529357" y="4741137"/>
            <a:ext cx="760173" cy="74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8322339" flipV="1">
            <a:off x="11385299" y="4317227"/>
            <a:ext cx="760173" cy="71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73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/>
          <p:cNvGrpSpPr/>
          <p:nvPr/>
        </p:nvGrpSpPr>
        <p:grpSpPr>
          <a:xfrm>
            <a:off x="1" y="6397171"/>
            <a:ext cx="12099628" cy="460829"/>
            <a:chOff x="1" y="6397171"/>
            <a:chExt cx="12099628" cy="460829"/>
          </a:xfrm>
        </p:grpSpPr>
        <p:sp>
          <p:nvSpPr>
            <p:cNvPr id="105" name="object 5"/>
            <p:cNvSpPr/>
            <p:nvPr/>
          </p:nvSpPr>
          <p:spPr>
            <a:xfrm>
              <a:off x="1" y="6397171"/>
              <a:ext cx="12099628" cy="460829"/>
            </a:xfrm>
            <a:custGeom>
              <a:avLst/>
              <a:gdLst/>
              <a:ahLst/>
              <a:cxnLst/>
              <a:rect l="l" t="t" r="r" b="b"/>
              <a:pathLst>
                <a:path w="12801600" h="645159">
                  <a:moveTo>
                    <a:pt x="0" y="645160"/>
                  </a:moveTo>
                  <a:lnTo>
                    <a:pt x="12801600" y="645160"/>
                  </a:lnTo>
                  <a:lnTo>
                    <a:pt x="12801600" y="0"/>
                  </a:lnTo>
                  <a:lnTo>
                    <a:pt x="0" y="0"/>
                  </a:lnTo>
                  <a:lnTo>
                    <a:pt x="0" y="64516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86"/>
            </a:p>
          </p:txBody>
        </p:sp>
        <p:sp>
          <p:nvSpPr>
            <p:cNvPr id="106" name="object 38"/>
            <p:cNvSpPr txBox="1"/>
            <p:nvPr/>
          </p:nvSpPr>
          <p:spPr>
            <a:xfrm>
              <a:off x="137235" y="6437982"/>
              <a:ext cx="1558925" cy="3792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072">
                <a:lnSpc>
                  <a:spcPts val="886"/>
                </a:lnSpc>
              </a:pPr>
              <a:r>
                <a:rPr sz="857" b="1" u="sng" spc="-11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Key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dirty="0">
                  <a:solidFill>
                    <a:srgbClr val="006FC0"/>
                  </a:solidFill>
                  <a:latin typeface="Calibri"/>
                  <a:cs typeface="Calibri"/>
                </a:rPr>
                <a:t>Blue equation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71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spc="-4" dirty="0">
                  <a:solidFill>
                    <a:srgbClr val="FF0000"/>
                  </a:solidFill>
                  <a:latin typeface="Calibri"/>
                  <a:cs typeface="Calibri"/>
                </a:rPr>
                <a:t>Red </a:t>
              </a:r>
              <a:r>
                <a:rPr sz="857" dirty="0">
                  <a:solidFill>
                    <a:srgbClr val="FF0000"/>
                  </a:solidFill>
                  <a:latin typeface="Calibri"/>
                  <a:cs typeface="Calibri"/>
                </a:rPr>
                <a:t>equation 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spc="-4" dirty="0">
                  <a:latin typeface="Calibri"/>
                  <a:cs typeface="Calibri"/>
                </a:rPr>
                <a:t>Not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86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</p:txBody>
        </p:sp>
      </p:grpSp>
      <p:sp>
        <p:nvSpPr>
          <p:cNvPr id="2" name="object 2"/>
          <p:cNvSpPr/>
          <p:nvPr/>
        </p:nvSpPr>
        <p:spPr>
          <a:xfrm>
            <a:off x="4084249" y="2160595"/>
            <a:ext cx="3277669" cy="16644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184" y="130356"/>
            <a:ext cx="1621289" cy="1730181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3726553" y="3783117"/>
            <a:ext cx="2393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PROJECTILE MOTION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288" y="4660039"/>
            <a:ext cx="2836862" cy="134622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008336" y="2907574"/>
            <a:ext cx="1695178" cy="247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7" name="object 47"/>
          <p:cNvSpPr/>
          <p:nvPr/>
        </p:nvSpPr>
        <p:spPr>
          <a:xfrm>
            <a:off x="2471139" y="239296"/>
            <a:ext cx="3166835" cy="1222208"/>
          </a:xfrm>
          <a:custGeom>
            <a:avLst/>
            <a:gdLst/>
            <a:ahLst/>
            <a:cxnLst/>
            <a:rect l="l" t="t" r="r" b="b"/>
            <a:pathLst>
              <a:path w="3431540" h="1069340">
                <a:moveTo>
                  <a:pt x="0" y="1069340"/>
                </a:moveTo>
                <a:lnTo>
                  <a:pt x="3431539" y="1069340"/>
                </a:lnTo>
                <a:lnTo>
                  <a:pt x="3431539" y="0"/>
                </a:lnTo>
                <a:lnTo>
                  <a:pt x="0" y="0"/>
                </a:lnTo>
                <a:lnTo>
                  <a:pt x="0" y="1069340"/>
                </a:lnTo>
                <a:close/>
              </a:path>
            </a:pathLst>
          </a:custGeom>
          <a:ln w="38099">
            <a:solidFill>
              <a:srgbClr val="F577E2"/>
            </a:solidFill>
          </a:ln>
        </p:spPr>
        <p:txBody>
          <a:bodyPr wrap="square" lIns="0" tIns="0" rIns="0" bIns="0" rtlCol="0" anchor="ctr"/>
          <a:lstStyle/>
          <a:p>
            <a:pPr marL="9072" algn="ctr">
              <a:spcBef>
                <a:spcPts val="71"/>
              </a:spcBef>
              <a:tabLst>
                <a:tab pos="253551" algn="l"/>
                <a:tab pos="254005" algn="l"/>
              </a:tabLst>
            </a:pPr>
            <a:r>
              <a:rPr lang="en-US" sz="1400" b="1" dirty="0" smtClean="0">
                <a:solidFill>
                  <a:srgbClr val="00B050"/>
                </a:solidFill>
                <a:cs typeface="Calibri"/>
              </a:rPr>
              <a:t>Assumptions made when using SUVAT</a:t>
            </a:r>
            <a:r>
              <a:rPr lang="en-US" sz="1400" dirty="0" smtClean="0">
                <a:solidFill>
                  <a:srgbClr val="00B050"/>
                </a:solidFill>
                <a:cs typeface="Calibri"/>
              </a:rPr>
              <a:t>:</a:t>
            </a:r>
          </a:p>
          <a:p>
            <a:pPr marL="711205" lvl="1" indent="-244933">
              <a:spcBef>
                <a:spcPts val="71"/>
              </a:spcBef>
              <a:buFont typeface="Arial"/>
              <a:buChar char="•"/>
              <a:tabLst>
                <a:tab pos="253551" algn="l"/>
                <a:tab pos="254005" algn="l"/>
              </a:tabLst>
            </a:pPr>
            <a:r>
              <a:rPr lang="en-US" sz="1400" dirty="0" smtClean="0">
                <a:cs typeface="Calibri"/>
              </a:rPr>
              <a:t>No </a:t>
            </a:r>
            <a:r>
              <a:rPr lang="en-US" sz="1400" dirty="0">
                <a:cs typeface="Calibri"/>
              </a:rPr>
              <a:t>air </a:t>
            </a:r>
            <a:r>
              <a:rPr lang="en-US" sz="1400" spc="-4" dirty="0">
                <a:cs typeface="Calibri"/>
              </a:rPr>
              <a:t>resistance</a:t>
            </a:r>
            <a:r>
              <a:rPr lang="en-US" sz="1400" spc="-21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acting</a:t>
            </a:r>
          </a:p>
          <a:p>
            <a:pPr marL="711205" lvl="1" indent="-244933">
              <a:buFont typeface="Arial"/>
              <a:buChar char="•"/>
              <a:tabLst>
                <a:tab pos="253551" algn="l"/>
                <a:tab pos="254005" algn="l"/>
              </a:tabLst>
            </a:pPr>
            <a:r>
              <a:rPr lang="en-US" sz="1400" spc="-4" dirty="0">
                <a:cs typeface="Calibri"/>
              </a:rPr>
              <a:t>Object </a:t>
            </a:r>
            <a:r>
              <a:rPr lang="en-US" sz="1400" dirty="0">
                <a:cs typeface="Calibri"/>
              </a:rPr>
              <a:t>is moving </a:t>
            </a:r>
            <a:r>
              <a:rPr lang="en-US" sz="1400" spc="-4" dirty="0">
                <a:cs typeface="Calibri"/>
              </a:rPr>
              <a:t>uniformly so</a:t>
            </a:r>
            <a:r>
              <a:rPr lang="en-US" sz="1400" spc="-81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the</a:t>
            </a:r>
          </a:p>
          <a:p>
            <a:pPr marL="710751" lvl="1"/>
            <a:r>
              <a:rPr lang="en-US" sz="1400" b="1" spc="-7" dirty="0">
                <a:cs typeface="Calibri"/>
              </a:rPr>
              <a:t>acceleration </a:t>
            </a:r>
            <a:r>
              <a:rPr lang="en-US" sz="1400" b="1" dirty="0">
                <a:cs typeface="Calibri"/>
              </a:rPr>
              <a:t>is</a:t>
            </a:r>
            <a:r>
              <a:rPr lang="en-US" sz="1400" b="1" spc="-21" dirty="0">
                <a:cs typeface="Calibri"/>
              </a:rPr>
              <a:t> </a:t>
            </a:r>
            <a:r>
              <a:rPr lang="en-US" sz="1400" b="1" spc="-7" dirty="0" smtClean="0">
                <a:cs typeface="Calibri"/>
              </a:rPr>
              <a:t>constant</a:t>
            </a:r>
            <a:endParaRPr lang="en-US" sz="1400" dirty="0"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object 8"/>
              <p:cNvSpPr txBox="1"/>
              <p:nvPr/>
            </p:nvSpPr>
            <p:spPr>
              <a:xfrm>
                <a:off x="321673" y="657994"/>
                <a:ext cx="1415506" cy="80351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1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73" y="657994"/>
                <a:ext cx="1415506" cy="8035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/>
          <p:cNvSpPr/>
          <p:nvPr/>
        </p:nvSpPr>
        <p:spPr>
          <a:xfrm>
            <a:off x="158590" y="130356"/>
            <a:ext cx="2182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SUVAT EQUATIONS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object 8"/>
              <p:cNvSpPr txBox="1"/>
              <p:nvPr/>
            </p:nvSpPr>
            <p:spPr>
              <a:xfrm>
                <a:off x="321673" y="1693482"/>
                <a:ext cx="1028201" cy="808303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𝑣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73" y="1693482"/>
                <a:ext cx="1028201" cy="8083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object 8"/>
              <p:cNvSpPr txBox="1"/>
              <p:nvPr/>
            </p:nvSpPr>
            <p:spPr>
              <a:xfrm>
                <a:off x="1585191" y="1762079"/>
                <a:ext cx="1345184" cy="681102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𝑎𝑡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191" y="1762079"/>
                <a:ext cx="1345184" cy="6811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object 8"/>
              <p:cNvSpPr txBox="1"/>
              <p:nvPr/>
            </p:nvSpPr>
            <p:spPr>
              <a:xfrm>
                <a:off x="321673" y="3716639"/>
                <a:ext cx="1647844" cy="615005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b="0" i="1" baseline="30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𝑢</m:t>
                      </m:r>
                      <m:r>
                        <a:rPr lang="en-US" b="0" i="1" baseline="30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𝑎𝑠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73" y="3716639"/>
                <a:ext cx="1647844" cy="6150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object 8"/>
              <p:cNvSpPr txBox="1"/>
              <p:nvPr/>
            </p:nvSpPr>
            <p:spPr>
              <a:xfrm>
                <a:off x="321673" y="4759138"/>
                <a:ext cx="1647843" cy="803462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𝑢𝑡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𝑎𝑡</m:t>
                      </m:r>
                      <m:r>
                        <a:rPr lang="en-US" b="0" i="1" baseline="30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baseline="30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73" y="4759138"/>
                <a:ext cx="1647843" cy="8034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object 8"/>
              <p:cNvSpPr txBox="1"/>
              <p:nvPr/>
            </p:nvSpPr>
            <p:spPr>
              <a:xfrm>
                <a:off x="321673" y="2693563"/>
                <a:ext cx="1647843" cy="833468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𝑢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𝑡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73" y="2693563"/>
                <a:ext cx="1647843" cy="8334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/>
          <p:cNvSpPr/>
          <p:nvPr/>
        </p:nvSpPr>
        <p:spPr>
          <a:xfrm>
            <a:off x="8650387" y="171287"/>
            <a:ext cx="20545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MOTION GRAPHS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6945000" y="107681"/>
            <a:ext cx="5154924" cy="5652752"/>
            <a:chOff x="6066286" y="-784151"/>
            <a:chExt cx="5881554" cy="5815444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38278" y="494630"/>
              <a:ext cx="2447236" cy="4536663"/>
            </a:xfrm>
            <a:prstGeom prst="rect">
              <a:avLst/>
            </a:prstGeom>
          </p:spPr>
        </p:pic>
        <p:pic>
          <p:nvPicPr>
            <p:cNvPr id="89" name="Picture 2" descr="Hand drawn arrow set red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551" b="23265" l="52449" r="695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48" t="5743" r="28261" b="74664"/>
            <a:stretch/>
          </p:blipFill>
          <p:spPr bwMode="auto">
            <a:xfrm rot="4156786" flipH="1" flipV="1">
              <a:off x="9604540" y="1845571"/>
              <a:ext cx="760219" cy="433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" descr="Hand drawn arrow set red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551" b="23265" l="52449" r="695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48" t="5743" r="28261" b="74664"/>
            <a:stretch/>
          </p:blipFill>
          <p:spPr bwMode="auto">
            <a:xfrm rot="4156786" flipH="1" flipV="1">
              <a:off x="9604542" y="3376596"/>
              <a:ext cx="760219" cy="433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" descr="Hand drawn arrow set red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551" b="23265" l="52449" r="695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48" t="5743" r="28261" b="74664"/>
            <a:stretch/>
          </p:blipFill>
          <p:spPr bwMode="auto">
            <a:xfrm rot="3004315">
              <a:off x="7428264" y="1541168"/>
              <a:ext cx="814334" cy="553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Hand drawn arrow set red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551" b="23265" l="52449" r="6959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48" t="5743" r="28261" b="74664"/>
            <a:stretch/>
          </p:blipFill>
          <p:spPr bwMode="auto">
            <a:xfrm rot="3004315">
              <a:off x="7473918" y="3307189"/>
              <a:ext cx="814334" cy="553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3" name="Rectangle 92"/>
            <p:cNvSpPr/>
            <p:nvPr/>
          </p:nvSpPr>
          <p:spPr>
            <a:xfrm>
              <a:off x="10085514" y="1566427"/>
              <a:ext cx="15863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00" b="1" dirty="0" smtClean="0">
                  <a:solidFill>
                    <a:srgbClr val="7030A0"/>
                  </a:solidFill>
                </a:rPr>
                <a:t>Gradient = velocity</a:t>
              </a:r>
              <a:endParaRPr lang="en-GB" sz="1400" b="1" dirty="0">
                <a:solidFill>
                  <a:srgbClr val="7030A0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9881576" y="3955642"/>
              <a:ext cx="191424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00" b="1" dirty="0" smtClean="0">
                  <a:solidFill>
                    <a:srgbClr val="7030A0"/>
                  </a:solidFill>
                </a:rPr>
                <a:t>Gradient = acceleration</a:t>
              </a:r>
              <a:endParaRPr lang="en-GB" sz="1400" b="1" dirty="0">
                <a:solidFill>
                  <a:srgbClr val="7030A0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6920953" y="2124706"/>
              <a:ext cx="1920262" cy="31663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sz="1400" b="1" dirty="0" smtClean="0">
                  <a:solidFill>
                    <a:srgbClr val="00B050"/>
                  </a:solidFill>
                </a:rPr>
                <a:t>area = displacement</a:t>
              </a:r>
              <a:endParaRPr lang="en-GB" sz="1400" b="1" dirty="0">
                <a:solidFill>
                  <a:srgbClr val="00B05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6066286" y="3347252"/>
              <a:ext cx="141955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600" b="1" dirty="0" smtClean="0">
                  <a:solidFill>
                    <a:srgbClr val="00B050"/>
                  </a:solidFill>
                </a:rPr>
                <a:t>area = velocity</a:t>
              </a:r>
              <a:endParaRPr lang="en-GB" sz="1600" b="1" dirty="0">
                <a:solidFill>
                  <a:srgbClr val="00B05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8312321" y="3168763"/>
              <a:ext cx="1167097" cy="3166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00" b="1" dirty="0" smtClean="0">
                  <a:solidFill>
                    <a:srgbClr val="7030A0"/>
                  </a:solidFill>
                </a:rPr>
                <a:t>Max height</a:t>
              </a:r>
              <a:endParaRPr lang="en-GB" sz="1400" b="1" dirty="0">
                <a:solidFill>
                  <a:srgbClr val="7030A0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0732608" y="-784151"/>
              <a:ext cx="825227" cy="2691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100" b="1" dirty="0" smtClean="0">
                  <a:solidFill>
                    <a:srgbClr val="7030A0"/>
                  </a:solidFill>
                </a:rPr>
                <a:t>V = 0ms</a:t>
              </a:r>
              <a:r>
                <a:rPr lang="en-GB" sz="1100" b="1" baseline="30000" dirty="0" smtClean="0">
                  <a:solidFill>
                    <a:srgbClr val="7030A0"/>
                  </a:solidFill>
                </a:rPr>
                <a:t>-1</a:t>
              </a:r>
              <a:endParaRPr lang="en-GB" sz="1100" b="1" baseline="30000" dirty="0">
                <a:solidFill>
                  <a:srgbClr val="7030A0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1204916" y="391357"/>
              <a:ext cx="742924" cy="2691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100" b="1" dirty="0" smtClean="0">
                  <a:solidFill>
                    <a:srgbClr val="7030A0"/>
                  </a:solidFill>
                </a:rPr>
                <a:t>V = max</a:t>
              </a:r>
              <a:endParaRPr lang="en-GB" sz="1100" b="1" baseline="30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99" name="Rectangle 98"/>
          <p:cNvSpPr/>
          <p:nvPr/>
        </p:nvSpPr>
        <p:spPr>
          <a:xfrm>
            <a:off x="6944987" y="659036"/>
            <a:ext cx="32026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For an object thrown up into the air. </a:t>
            </a:r>
            <a:r>
              <a:rPr lang="en-US" sz="1600" b="1" dirty="0" smtClean="0">
                <a:solidFill>
                  <a:srgbClr val="7030A0"/>
                </a:solidFill>
              </a:rPr>
              <a:t>Motion graphs </a:t>
            </a:r>
            <a:r>
              <a:rPr lang="en-US" sz="1600" dirty="0" smtClean="0"/>
              <a:t>have been drawn below.</a:t>
            </a:r>
            <a:endParaRPr lang="en-GB" sz="1600" dirty="0"/>
          </a:p>
        </p:txBody>
      </p:sp>
      <p:pic>
        <p:nvPicPr>
          <p:cNvPr id="103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955858">
            <a:off x="9141733" y="3771126"/>
            <a:ext cx="509091" cy="31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5" name="Rectangle 74"/>
              <p:cNvSpPr/>
              <p:nvPr/>
            </p:nvSpPr>
            <p:spPr>
              <a:xfrm>
                <a:off x="2366382" y="4107784"/>
                <a:ext cx="3188212" cy="2341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The vertical and horizontal components of the object are </a:t>
                </a:r>
                <a:r>
                  <a:rPr lang="en-US" sz="1400" b="1" dirty="0">
                    <a:solidFill>
                      <a:srgbClr val="7030A0"/>
                    </a:solidFill>
                  </a:rPr>
                  <a:t>independent and do not impact each other</a:t>
                </a:r>
                <a:r>
                  <a:rPr lang="en-US" sz="1400" b="1" dirty="0" smtClean="0">
                    <a:solidFill>
                      <a:srgbClr val="7030A0"/>
                    </a:solidFill>
                  </a:rPr>
                  <a:t>.</a:t>
                </a:r>
              </a:p>
              <a:p>
                <a:endParaRPr lang="en-US" sz="1400" b="1" dirty="0">
                  <a:solidFill>
                    <a:srgbClr val="7030A0"/>
                  </a:solidFill>
                </a:endParaRPr>
              </a:p>
              <a:p>
                <a:r>
                  <a:rPr lang="en-US" sz="1400" dirty="0"/>
                  <a:t>The </a:t>
                </a:r>
                <a:r>
                  <a:rPr lang="en-US" sz="1400" dirty="0" smtClean="0">
                    <a:solidFill>
                      <a:srgbClr val="FF0000"/>
                    </a:solidFill>
                  </a:rPr>
                  <a:t>vertical acceleration </a:t>
                </a:r>
                <a:r>
                  <a:rPr lang="en-US" sz="1400" b="1" dirty="0" smtClean="0">
                    <a:solidFill>
                      <a:srgbClr val="FF0000"/>
                    </a:solidFill>
                  </a:rPr>
                  <a:t>= g</a:t>
                </a:r>
              </a:p>
              <a:p>
                <a:r>
                  <a:rPr lang="en-US" sz="1400" dirty="0"/>
                  <a:t>The </a:t>
                </a:r>
                <a:r>
                  <a:rPr lang="en-US" sz="1400" b="1" dirty="0">
                    <a:solidFill>
                      <a:srgbClr val="7030A0"/>
                    </a:solidFill>
                  </a:rPr>
                  <a:t>horizontal velocity </a:t>
                </a:r>
                <a:r>
                  <a:rPr lang="en-US" sz="1400" dirty="0"/>
                  <a:t>of the object is </a:t>
                </a:r>
                <a:r>
                  <a:rPr lang="en-US" sz="1400" b="1" dirty="0" smtClean="0">
                    <a:solidFill>
                      <a:srgbClr val="7030A0"/>
                    </a:solidFill>
                  </a:rPr>
                  <a:t>constant</a:t>
                </a:r>
              </a:p>
              <a:p>
                <a:endParaRPr lang="en-US" sz="1400" b="1" dirty="0">
                  <a:solidFill>
                    <a:srgbClr val="7030A0"/>
                  </a:solidFill>
                </a:endParaRPr>
              </a:p>
              <a:p>
                <a:r>
                  <a:rPr lang="en-US" sz="1400" b="1" dirty="0" smtClean="0">
                    <a:solidFill>
                      <a:srgbClr val="FF0000"/>
                    </a:solidFill>
                  </a:rPr>
                  <a:t>Vertical = </a:t>
                </a:r>
                <a14:m>
                  <m:oMath xmlns:m="http://schemas.openxmlformats.org/officeDocument/2006/math">
                    <m:r>
                      <a:rPr lang="ar-AE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/>
                      </a:rPr>
                      <m:t>𝒔</m:t>
                    </m:r>
                    <m:r>
                      <a:rPr lang="ar-AE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ar-AE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/>
                      </a:rPr>
                      <m:t>𝒖𝒕</m:t>
                    </m:r>
                    <m:r>
                      <a:rPr lang="ar-AE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ctrlPr>
                          <a:rPr lang="ar-AE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fPr>
                      <m:num>
                        <m:r>
                          <a:rPr lang="ar-AE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ar-AE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𝟐</m:t>
                        </m:r>
                      </m:den>
                    </m:f>
                    <m:r>
                      <a:rPr lang="ar-AE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/>
                      </a:rPr>
                      <m:t>𝒂𝒕</m:t>
                    </m:r>
                    <m:r>
                      <a:rPr lang="ar-AE" sz="1400" b="1" i="1" baseline="30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mbria Math"/>
                      </a:rPr>
                      <m:t>𝟐</m:t>
                    </m:r>
                  </m:oMath>
                </a14:m>
                <a:endParaRPr lang="ar-AE" sz="1400" b="1" baseline="30000" dirty="0">
                  <a:solidFill>
                    <a:srgbClr val="FF0000"/>
                  </a:solidFill>
                  <a:latin typeface="Cambria Math"/>
                  <a:cs typeface="Cambria Math"/>
                </a:endParaRPr>
              </a:p>
              <a:p>
                <a:r>
                  <a:rPr lang="en-US" sz="1400" b="1" dirty="0" smtClean="0">
                    <a:solidFill>
                      <a:srgbClr val="7030A0"/>
                    </a:solidFill>
                  </a:rPr>
                  <a:t>Horizontal =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1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𝒗𝒕</m:t>
                    </m:r>
                  </m:oMath>
                </a14:m>
                <a:endParaRPr lang="en-GB" sz="1400" b="1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6382" y="4107784"/>
                <a:ext cx="3188212" cy="2341475"/>
              </a:xfrm>
              <a:prstGeom prst="rect">
                <a:avLst/>
              </a:prstGeom>
              <a:blipFill>
                <a:blip r:embed="rId15"/>
                <a:stretch>
                  <a:fillRect l="-574" t="-521" b="-18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423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84249" y="2160595"/>
            <a:ext cx="3277669" cy="16644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5008336" y="2907574"/>
            <a:ext cx="1695178" cy="247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object 8"/>
              <p:cNvSpPr txBox="1"/>
              <p:nvPr/>
            </p:nvSpPr>
            <p:spPr>
              <a:xfrm>
                <a:off x="140373" y="631662"/>
                <a:ext cx="1690264" cy="803510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𝑚𝑣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)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1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73" y="631662"/>
                <a:ext cx="1690264" cy="8035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/>
          <p:cNvSpPr/>
          <p:nvPr/>
        </p:nvSpPr>
        <p:spPr>
          <a:xfrm>
            <a:off x="158590" y="130356"/>
            <a:ext cx="2842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NEWTON’S SECOND LAW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object 8"/>
              <p:cNvSpPr txBox="1"/>
              <p:nvPr/>
            </p:nvSpPr>
            <p:spPr>
              <a:xfrm>
                <a:off x="1215194" y="2425062"/>
                <a:ext cx="1647843" cy="431685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𝑚𝑣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)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194" y="2425062"/>
                <a:ext cx="1647843" cy="431685"/>
              </a:xfrm>
              <a:prstGeom prst="rect">
                <a:avLst/>
              </a:prstGeom>
              <a:blipFill>
                <a:blip r:embed="rId5"/>
                <a:stretch>
                  <a:fillRect b="-5195"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object 8"/>
              <p:cNvSpPr txBox="1"/>
              <p:nvPr/>
            </p:nvSpPr>
            <p:spPr>
              <a:xfrm>
                <a:off x="312913" y="1570866"/>
                <a:ext cx="1345184" cy="554183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𝑚𝑎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913" y="1570866"/>
                <a:ext cx="1345184" cy="5541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object 8"/>
              <p:cNvSpPr txBox="1"/>
              <p:nvPr/>
            </p:nvSpPr>
            <p:spPr>
              <a:xfrm>
                <a:off x="368357" y="6358202"/>
                <a:ext cx="1647844" cy="3723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𝑚𝑔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57" y="6358202"/>
                <a:ext cx="1647844" cy="372351"/>
              </a:xfrm>
              <a:prstGeom prst="rect">
                <a:avLst/>
              </a:prstGeom>
              <a:blipFill>
                <a:blip r:embed="rId7"/>
                <a:stretch>
                  <a:fillRect b="-7463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object 8"/>
              <p:cNvSpPr txBox="1"/>
              <p:nvPr/>
            </p:nvSpPr>
            <p:spPr>
              <a:xfrm>
                <a:off x="6703514" y="1531791"/>
                <a:ext cx="1647843" cy="467364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𝐹𝑠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baseline="30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514" y="1531791"/>
                <a:ext cx="1647843" cy="4673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object 8"/>
              <p:cNvSpPr txBox="1"/>
              <p:nvPr/>
            </p:nvSpPr>
            <p:spPr>
              <a:xfrm>
                <a:off x="321673" y="3945523"/>
                <a:ext cx="2564402" cy="713064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𝐹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𝑑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𝐹𝑣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73" y="3945523"/>
                <a:ext cx="2564402" cy="7130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/>
          <p:cNvSpPr/>
          <p:nvPr/>
        </p:nvSpPr>
        <p:spPr>
          <a:xfrm>
            <a:off x="5536872" y="191146"/>
            <a:ext cx="1038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ENERGY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object 8"/>
              <p:cNvSpPr txBox="1"/>
              <p:nvPr/>
            </p:nvSpPr>
            <p:spPr>
              <a:xfrm>
                <a:off x="5058517" y="4615301"/>
                <a:ext cx="1345184" cy="554183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3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517" y="4615301"/>
                <a:ext cx="1345184" cy="5541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object 8"/>
              <p:cNvSpPr txBox="1"/>
              <p:nvPr/>
            </p:nvSpPr>
            <p:spPr>
              <a:xfrm>
                <a:off x="10548026" y="1515740"/>
                <a:ext cx="1350929" cy="765922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𝑚𝑣</m:t>
                      </m:r>
                      <m:r>
                        <a:rPr lang="en-US" b="0" i="1" baseline="30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baseline="30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3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8026" y="1515740"/>
                <a:ext cx="1350929" cy="76592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object 8"/>
              <p:cNvSpPr txBox="1"/>
              <p:nvPr/>
            </p:nvSpPr>
            <p:spPr>
              <a:xfrm>
                <a:off x="8625770" y="1550148"/>
                <a:ext cx="1647843" cy="515801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𝐸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𝑚𝑔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h</m:t>
                      </m:r>
                    </m:oMath>
                  </m:oMathPara>
                </a14:m>
                <a:endParaRPr baseline="30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3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770" y="1550148"/>
                <a:ext cx="1647843" cy="51580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7688524" y="2435272"/>
            <a:ext cx="3593191" cy="461665"/>
          </a:xfrm>
          <a:prstGeom prst="rect">
            <a:avLst/>
          </a:prstGeom>
          <a:ln w="38100">
            <a:solidFill>
              <a:srgbClr val="F577E2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Remember to consider which  forms energy is transferred into  before making equations equal!</a:t>
            </a:r>
          </a:p>
        </p:txBody>
      </p:sp>
      <p:sp>
        <p:nvSpPr>
          <p:cNvPr id="40" name="object 41"/>
          <p:cNvSpPr txBox="1"/>
          <p:nvPr/>
        </p:nvSpPr>
        <p:spPr>
          <a:xfrm>
            <a:off x="5909892" y="697436"/>
            <a:ext cx="5625971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solidFill>
                  <a:srgbClr val="7030A0"/>
                </a:solidFill>
                <a:latin typeface="+mj-lt"/>
                <a:cs typeface="Calibri"/>
              </a:rPr>
              <a:t>Work </a:t>
            </a:r>
            <a:r>
              <a:rPr sz="1400" b="1" spc="5" dirty="0">
                <a:solidFill>
                  <a:srgbClr val="7030A0"/>
                </a:solidFill>
                <a:latin typeface="+mj-lt"/>
                <a:cs typeface="Calibri"/>
              </a:rPr>
              <a:t>done </a:t>
            </a:r>
            <a:r>
              <a:rPr sz="1400" dirty="0">
                <a:latin typeface="+mj-lt"/>
                <a:cs typeface="Calibri"/>
              </a:rPr>
              <a:t>is </a:t>
            </a:r>
            <a:r>
              <a:rPr sz="1400" spc="5" dirty="0">
                <a:latin typeface="+mj-lt"/>
                <a:cs typeface="Calibri"/>
              </a:rPr>
              <a:t>the </a:t>
            </a:r>
            <a:r>
              <a:rPr sz="1400" spc="-15" dirty="0">
                <a:latin typeface="+mj-lt"/>
                <a:cs typeface="Calibri"/>
              </a:rPr>
              <a:t>transfer </a:t>
            </a:r>
            <a:r>
              <a:rPr sz="1400" dirty="0">
                <a:latin typeface="+mj-lt"/>
                <a:cs typeface="Calibri"/>
              </a:rPr>
              <a:t>of energy</a:t>
            </a:r>
            <a:r>
              <a:rPr sz="1400" spc="-130" dirty="0">
                <a:latin typeface="+mj-lt"/>
                <a:cs typeface="Calibri"/>
              </a:rPr>
              <a:t> </a:t>
            </a:r>
            <a:r>
              <a:rPr sz="1400" spc="-10" dirty="0" smtClean="0">
                <a:latin typeface="+mj-lt"/>
                <a:cs typeface="Calibri"/>
              </a:rPr>
              <a:t>from</a:t>
            </a:r>
            <a:r>
              <a:rPr lang="en-US" sz="1400" spc="-10" dirty="0" smtClean="0">
                <a:latin typeface="+mj-lt"/>
                <a:cs typeface="Calibri"/>
              </a:rPr>
              <a:t> </a:t>
            </a:r>
            <a:r>
              <a:rPr lang="en-US" sz="1400" dirty="0" smtClean="0">
                <a:latin typeface="+mj-lt"/>
                <a:cs typeface="Calibri"/>
              </a:rPr>
              <a:t>one </a:t>
            </a:r>
            <a:r>
              <a:rPr lang="en-US" sz="1400" spc="-10" dirty="0">
                <a:latin typeface="+mj-lt"/>
                <a:cs typeface="Calibri"/>
              </a:rPr>
              <a:t>form </a:t>
            </a:r>
            <a:r>
              <a:rPr lang="en-US" sz="1400" spc="-5" dirty="0">
                <a:latin typeface="+mj-lt"/>
                <a:cs typeface="Calibri"/>
              </a:rPr>
              <a:t>to </a:t>
            </a:r>
            <a:r>
              <a:rPr lang="en-US" sz="1400" dirty="0">
                <a:latin typeface="+mj-lt"/>
                <a:cs typeface="Calibri"/>
              </a:rPr>
              <a:t>another </a:t>
            </a:r>
            <a:r>
              <a:rPr lang="en-US" sz="1400" spc="-5" dirty="0">
                <a:latin typeface="+mj-lt"/>
                <a:cs typeface="Calibri"/>
              </a:rPr>
              <a:t>when </a:t>
            </a:r>
            <a:r>
              <a:rPr lang="en-US" sz="1400" dirty="0">
                <a:latin typeface="+mj-lt"/>
                <a:cs typeface="Calibri"/>
              </a:rPr>
              <a:t>a </a:t>
            </a:r>
            <a:r>
              <a:rPr lang="en-US" sz="1400" spc="-10" dirty="0">
                <a:latin typeface="+mj-lt"/>
                <a:cs typeface="Calibri"/>
              </a:rPr>
              <a:t>force </a:t>
            </a:r>
            <a:r>
              <a:rPr lang="en-US" sz="1400" dirty="0">
                <a:latin typeface="+mj-lt"/>
                <a:cs typeface="Calibri"/>
              </a:rPr>
              <a:t>is</a:t>
            </a:r>
            <a:r>
              <a:rPr lang="en-US" sz="1400" spc="-100" dirty="0">
                <a:latin typeface="+mj-lt"/>
                <a:cs typeface="Calibri"/>
              </a:rPr>
              <a:t> </a:t>
            </a:r>
            <a:r>
              <a:rPr lang="en-US" sz="1400" spc="-5" dirty="0" smtClean="0">
                <a:latin typeface="+mj-lt"/>
                <a:cs typeface="Calibri"/>
              </a:rPr>
              <a:t>moved through </a:t>
            </a:r>
            <a:r>
              <a:rPr lang="en-US" sz="1400" dirty="0">
                <a:latin typeface="+mj-lt"/>
                <a:cs typeface="Calibri"/>
              </a:rPr>
              <a:t>a </a:t>
            </a:r>
            <a:r>
              <a:rPr lang="en-US" sz="1400" spc="-5" dirty="0">
                <a:latin typeface="+mj-lt"/>
                <a:cs typeface="Calibri"/>
              </a:rPr>
              <a:t>distance. </a:t>
            </a:r>
            <a:r>
              <a:rPr lang="en-US" sz="1400" dirty="0">
                <a:latin typeface="+mj-lt"/>
                <a:cs typeface="Calibri"/>
              </a:rPr>
              <a:t>Measured in joules,</a:t>
            </a:r>
            <a:r>
              <a:rPr lang="en-US" sz="1400" spc="-145" dirty="0">
                <a:latin typeface="+mj-lt"/>
                <a:cs typeface="Calibri"/>
              </a:rPr>
              <a:t> </a:t>
            </a:r>
            <a:r>
              <a:rPr lang="en-US" sz="1400" dirty="0" smtClean="0">
                <a:latin typeface="+mj-lt"/>
                <a:cs typeface="Cambria Math"/>
              </a:rPr>
              <a:t>𝐽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5" dirty="0" smtClean="0">
                <a:latin typeface="+mj-lt"/>
                <a:cs typeface="Cambria Math"/>
              </a:rPr>
              <a:t>cos </a:t>
            </a:r>
            <a:r>
              <a:rPr lang="en-US" sz="1400" dirty="0">
                <a:latin typeface="+mj-lt"/>
                <a:cs typeface="Cambria Math"/>
              </a:rPr>
              <a:t>𝜃 </a:t>
            </a:r>
            <a:r>
              <a:rPr lang="en-US" sz="1400" spc="-5" dirty="0">
                <a:latin typeface="+mj-lt"/>
                <a:cs typeface="Calibri"/>
              </a:rPr>
              <a:t>indicates </a:t>
            </a:r>
            <a:r>
              <a:rPr lang="en-US" sz="1400" dirty="0">
                <a:latin typeface="+mj-lt"/>
                <a:cs typeface="Calibri"/>
              </a:rPr>
              <a:t>the </a:t>
            </a:r>
            <a:r>
              <a:rPr lang="en-US" sz="1400" spc="-15" dirty="0">
                <a:latin typeface="+mj-lt"/>
                <a:cs typeface="Calibri"/>
              </a:rPr>
              <a:t>force </a:t>
            </a:r>
            <a:r>
              <a:rPr lang="en-US" sz="1400" spc="-5" dirty="0">
                <a:latin typeface="+mj-lt"/>
                <a:cs typeface="Calibri"/>
              </a:rPr>
              <a:t>must</a:t>
            </a:r>
            <a:r>
              <a:rPr lang="en-US" sz="1400" spc="-105" dirty="0">
                <a:latin typeface="+mj-lt"/>
                <a:cs typeface="Calibri"/>
              </a:rPr>
              <a:t> </a:t>
            </a:r>
            <a:r>
              <a:rPr lang="en-US" sz="1400" dirty="0" smtClean="0">
                <a:latin typeface="+mj-lt"/>
                <a:cs typeface="Calibri"/>
              </a:rPr>
              <a:t>be R</a:t>
            </a:r>
            <a:r>
              <a:rPr lang="en-US" sz="1400" spc="-10" dirty="0" smtClean="0">
                <a:latin typeface="+mj-lt"/>
                <a:cs typeface="Calibri"/>
              </a:rPr>
              <a:t>esolved </a:t>
            </a:r>
            <a:r>
              <a:rPr lang="en-US" sz="1400" dirty="0">
                <a:latin typeface="+mj-lt"/>
                <a:cs typeface="Calibri"/>
              </a:rPr>
              <a:t>in the </a:t>
            </a:r>
            <a:r>
              <a:rPr lang="en-US" sz="1400" spc="-5" dirty="0">
                <a:latin typeface="+mj-lt"/>
                <a:cs typeface="Calibri"/>
              </a:rPr>
              <a:t>direction </a:t>
            </a:r>
            <a:r>
              <a:rPr lang="en-US" sz="1400" dirty="0">
                <a:latin typeface="+mj-lt"/>
                <a:cs typeface="Calibri"/>
              </a:rPr>
              <a:t>of</a:t>
            </a:r>
            <a:r>
              <a:rPr lang="en-US" sz="1400" spc="-55" dirty="0">
                <a:latin typeface="+mj-lt"/>
                <a:cs typeface="Calibri"/>
              </a:rPr>
              <a:t> </a:t>
            </a:r>
            <a:r>
              <a:rPr lang="en-US" sz="1400" dirty="0" smtClean="0">
                <a:latin typeface="+mj-lt"/>
                <a:cs typeface="Calibri"/>
              </a:rPr>
              <a:t>motion</a:t>
            </a:r>
            <a:endParaRPr lang="en-US" sz="1400" dirty="0">
              <a:latin typeface="+mj-lt"/>
              <a:cs typeface="Calibri"/>
            </a:endParaRPr>
          </a:p>
        </p:txBody>
      </p:sp>
      <p:pic>
        <p:nvPicPr>
          <p:cNvPr id="44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749463" flipV="1">
            <a:off x="8179915" y="1917213"/>
            <a:ext cx="509091" cy="47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749463" flipV="1">
            <a:off x="10008973" y="2024754"/>
            <a:ext cx="509091" cy="47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806433" y="651742"/>
            <a:ext cx="32520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+mj-lt"/>
              </a:rPr>
              <a:t>The RESULTANT FORCE</a:t>
            </a:r>
            <a:r>
              <a:rPr lang="en-US" sz="1400" dirty="0">
                <a:latin typeface="+mj-lt"/>
              </a:rPr>
              <a:t>, 𝐹, </a:t>
            </a:r>
            <a:r>
              <a:rPr lang="en-US" sz="1400" dirty="0" smtClean="0">
                <a:latin typeface="+mj-lt"/>
              </a:rPr>
              <a:t>is directly proportional </a:t>
            </a:r>
            <a:r>
              <a:rPr lang="en-US" sz="1400" dirty="0">
                <a:latin typeface="+mj-lt"/>
              </a:rPr>
              <a:t>to the rate </a:t>
            </a:r>
            <a:r>
              <a:rPr lang="en-US" sz="1400" dirty="0" smtClean="0">
                <a:latin typeface="+mj-lt"/>
              </a:rPr>
              <a:t>of change </a:t>
            </a:r>
            <a:r>
              <a:rPr lang="en-US" sz="1400" dirty="0">
                <a:latin typeface="+mj-lt"/>
              </a:rPr>
              <a:t>of an object’s momentum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125902" y="1420642"/>
            <a:ext cx="1910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+mj-lt"/>
              </a:rPr>
              <a:t>Most commonly  known as:</a:t>
            </a:r>
            <a:endParaRPr lang="en-US" sz="1400" b="1" dirty="0">
              <a:latin typeface="+mj-lt"/>
            </a:endParaRPr>
          </a:p>
        </p:txBody>
      </p:sp>
      <p:pic>
        <p:nvPicPr>
          <p:cNvPr id="4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7068706">
            <a:off x="1804131" y="1619051"/>
            <a:ext cx="509091" cy="68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object 39"/>
          <p:cNvSpPr txBox="1"/>
          <p:nvPr/>
        </p:nvSpPr>
        <p:spPr>
          <a:xfrm>
            <a:off x="274759" y="2970625"/>
            <a:ext cx="3482884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400" b="1" dirty="0">
                <a:solidFill>
                  <a:srgbClr val="7030A0"/>
                </a:solidFill>
                <a:latin typeface="+mj-lt"/>
                <a:cs typeface="Calibri"/>
              </a:rPr>
              <a:t>Impulse</a:t>
            </a:r>
            <a:r>
              <a:rPr sz="1400" dirty="0">
                <a:latin typeface="+mj-lt"/>
                <a:cs typeface="Calibri"/>
              </a:rPr>
              <a:t> is the </a:t>
            </a:r>
            <a:r>
              <a:rPr sz="1400" spc="-5" dirty="0">
                <a:latin typeface="+mj-lt"/>
                <a:cs typeface="Calibri"/>
              </a:rPr>
              <a:t>resultant </a:t>
            </a:r>
            <a:r>
              <a:rPr sz="1400" spc="-15" dirty="0">
                <a:latin typeface="+mj-lt"/>
                <a:cs typeface="Calibri"/>
              </a:rPr>
              <a:t>force </a:t>
            </a:r>
            <a:r>
              <a:rPr sz="1400" dirty="0">
                <a:latin typeface="+mj-lt"/>
                <a:cs typeface="Calibri"/>
              </a:rPr>
              <a:t>on an  </a:t>
            </a:r>
            <a:r>
              <a:rPr sz="1400" spc="-5" dirty="0">
                <a:latin typeface="+mj-lt"/>
                <a:cs typeface="Calibri"/>
              </a:rPr>
              <a:t>object </a:t>
            </a:r>
            <a:r>
              <a:rPr sz="1400" dirty="0">
                <a:latin typeface="+mj-lt"/>
                <a:cs typeface="Calibri"/>
              </a:rPr>
              <a:t>multiplied </a:t>
            </a:r>
            <a:r>
              <a:rPr sz="1400" spc="-10" dirty="0">
                <a:latin typeface="+mj-lt"/>
                <a:cs typeface="Calibri"/>
              </a:rPr>
              <a:t>by </a:t>
            </a:r>
            <a:r>
              <a:rPr sz="1400" dirty="0">
                <a:latin typeface="+mj-lt"/>
                <a:cs typeface="Calibri"/>
              </a:rPr>
              <a:t>the </a:t>
            </a:r>
            <a:r>
              <a:rPr sz="1400" spc="-5" dirty="0">
                <a:latin typeface="+mj-lt"/>
                <a:cs typeface="Calibri"/>
              </a:rPr>
              <a:t>length </a:t>
            </a:r>
            <a:r>
              <a:rPr sz="1400" dirty="0">
                <a:latin typeface="+mj-lt"/>
                <a:cs typeface="Calibri"/>
              </a:rPr>
              <a:t>of</a:t>
            </a:r>
            <a:r>
              <a:rPr sz="1400" spc="-105" dirty="0">
                <a:latin typeface="+mj-lt"/>
                <a:cs typeface="Calibri"/>
              </a:rPr>
              <a:t> </a:t>
            </a:r>
            <a:r>
              <a:rPr sz="1400" dirty="0">
                <a:latin typeface="+mj-lt"/>
                <a:cs typeface="Calibri"/>
              </a:rPr>
              <a:t>time  it acts </a:t>
            </a:r>
            <a:r>
              <a:rPr sz="1400" spc="-60" dirty="0">
                <a:latin typeface="+mj-lt"/>
                <a:cs typeface="Calibri"/>
              </a:rPr>
              <a:t>for. </a:t>
            </a:r>
            <a:r>
              <a:rPr sz="1400" dirty="0">
                <a:latin typeface="+mj-lt"/>
                <a:cs typeface="Calibri"/>
              </a:rPr>
              <a:t>It </a:t>
            </a:r>
            <a:r>
              <a:rPr sz="1400" spc="-10" dirty="0">
                <a:latin typeface="+mj-lt"/>
                <a:cs typeface="Calibri"/>
              </a:rPr>
              <a:t>can </a:t>
            </a:r>
            <a:r>
              <a:rPr sz="1400" dirty="0">
                <a:latin typeface="+mj-lt"/>
                <a:cs typeface="Calibri"/>
              </a:rPr>
              <a:t>be </a:t>
            </a:r>
            <a:r>
              <a:rPr sz="1400" spc="-5" dirty="0">
                <a:solidFill>
                  <a:srgbClr val="FF0000"/>
                </a:solidFill>
                <a:latin typeface="+mj-lt"/>
                <a:cs typeface="Calibri"/>
              </a:rPr>
              <a:t>measured </a:t>
            </a:r>
            <a:r>
              <a:rPr sz="1400" dirty="0">
                <a:solidFill>
                  <a:srgbClr val="FF0000"/>
                </a:solidFill>
                <a:latin typeface="+mj-lt"/>
                <a:cs typeface="Calibri"/>
              </a:rPr>
              <a:t>in </a:t>
            </a:r>
            <a:r>
              <a:rPr sz="1400" spc="-5" dirty="0">
                <a:solidFill>
                  <a:srgbClr val="FF0000"/>
                </a:solidFill>
                <a:latin typeface="+mj-lt"/>
                <a:cs typeface="Cambria Math"/>
              </a:rPr>
              <a:t>𝑁𝑠</a:t>
            </a:r>
            <a:r>
              <a:rPr sz="1400" spc="65" dirty="0">
                <a:solidFill>
                  <a:srgbClr val="FF0000"/>
                </a:solidFill>
                <a:latin typeface="+mj-lt"/>
                <a:cs typeface="Cambria Math"/>
              </a:rPr>
              <a:t> </a:t>
            </a:r>
            <a:r>
              <a:rPr sz="1400" dirty="0" smtClean="0">
                <a:solidFill>
                  <a:srgbClr val="FF0000"/>
                </a:solidFill>
                <a:latin typeface="+mj-lt"/>
                <a:cs typeface="Calibri"/>
              </a:rPr>
              <a:t>or</a:t>
            </a:r>
            <a:r>
              <a:rPr lang="en-US" sz="1400" dirty="0" smtClean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lang="en-GB" sz="1400" spc="30" dirty="0">
                <a:solidFill>
                  <a:srgbClr val="FF0000"/>
                </a:solidFill>
                <a:latin typeface="+mj-lt"/>
                <a:cs typeface="Cambria Math"/>
              </a:rPr>
              <a:t>𝑘𝑔𝑚𝑠</a:t>
            </a:r>
            <a:r>
              <a:rPr lang="en-GB" sz="1400" spc="44" baseline="28735" dirty="0">
                <a:solidFill>
                  <a:srgbClr val="FF0000"/>
                </a:solidFill>
                <a:latin typeface="+mj-lt"/>
                <a:cs typeface="Cambria Math"/>
              </a:rPr>
              <a:t>−</a:t>
            </a:r>
            <a:r>
              <a:rPr lang="en-GB" sz="1400" spc="44" baseline="28735" dirty="0">
                <a:latin typeface="+mj-lt"/>
                <a:cs typeface="Cambria Math"/>
              </a:rPr>
              <a:t>1</a:t>
            </a:r>
            <a:r>
              <a:rPr lang="en-GB" sz="1400" spc="30" dirty="0">
                <a:latin typeface="+mj-lt"/>
                <a:cs typeface="Calibri"/>
              </a:rPr>
              <a:t>. </a:t>
            </a:r>
            <a:r>
              <a:rPr lang="en-GB" sz="1400" b="1" i="1" spc="-25" dirty="0">
                <a:solidFill>
                  <a:srgbClr val="FF0000"/>
                </a:solidFill>
                <a:latin typeface="+mj-lt"/>
                <a:cs typeface="Calibri"/>
              </a:rPr>
              <a:t>Vector</a:t>
            </a:r>
            <a:r>
              <a:rPr lang="en-GB" sz="1400" b="1" i="1" spc="-85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lang="en-GB" sz="1400" b="1" i="1" spc="-15" dirty="0">
                <a:solidFill>
                  <a:srgbClr val="FF0000"/>
                </a:solidFill>
                <a:latin typeface="+mj-lt"/>
                <a:cs typeface="Calibri"/>
              </a:rPr>
              <a:t>quantity</a:t>
            </a:r>
            <a:r>
              <a:rPr lang="en-GB" sz="1400" b="1" i="1" spc="-15" dirty="0" smtClean="0">
                <a:solidFill>
                  <a:srgbClr val="FF0000"/>
                </a:solidFill>
                <a:latin typeface="+mj-lt"/>
                <a:cs typeface="Calibri"/>
              </a:rPr>
              <a:t>.</a:t>
            </a:r>
            <a:endParaRPr lang="en-GB" sz="1400" dirty="0">
              <a:solidFill>
                <a:srgbClr val="FF0000"/>
              </a:solidFill>
              <a:latin typeface="+mj-lt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4758" y="4754218"/>
            <a:ext cx="31324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+mj-lt"/>
              </a:rPr>
              <a:t>Power</a:t>
            </a:r>
            <a:r>
              <a:rPr lang="en-US" sz="1400" dirty="0">
                <a:latin typeface="+mj-lt"/>
              </a:rPr>
              <a:t> is the energy transferred per  second or the rate at which work is done.  It is </a:t>
            </a:r>
            <a:r>
              <a:rPr lang="en-US" sz="1400" dirty="0">
                <a:solidFill>
                  <a:srgbClr val="FF0000"/>
                </a:solidFill>
                <a:latin typeface="+mj-lt"/>
              </a:rPr>
              <a:t>measured in Watts, </a:t>
            </a:r>
            <a:r>
              <a:rPr lang="en-US" sz="1400" dirty="0" smtClean="0">
                <a:solidFill>
                  <a:srgbClr val="FF0000"/>
                </a:solidFill>
                <a:latin typeface="+mj-lt"/>
              </a:rPr>
              <a:t>𝑊 or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Js</a:t>
            </a:r>
            <a:r>
              <a:rPr lang="en-US" sz="1400" b="1" baseline="30000" dirty="0" smtClean="0">
                <a:solidFill>
                  <a:srgbClr val="FF0000"/>
                </a:solidFill>
                <a:latin typeface="+mj-lt"/>
              </a:rPr>
              <a:t>-1</a:t>
            </a:r>
            <a:endParaRPr lang="en-US" sz="1400" b="1" baseline="30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11584" y="6207333"/>
            <a:ext cx="25591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+mj-lt"/>
              </a:rPr>
              <a:t>Weight</a:t>
            </a:r>
            <a:r>
              <a:rPr lang="en-US" sz="1400" dirty="0">
                <a:latin typeface="+mj-lt"/>
              </a:rPr>
              <a:t> is the force of an object under gravity. It is equal to</a:t>
            </a:r>
            <a:endParaRPr lang="en-GB" sz="1400" dirty="0">
              <a:latin typeface="+mj-lt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008593" y="4102000"/>
            <a:ext cx="1617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MOMENTUM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43673" y="5250789"/>
            <a:ext cx="27837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Momentum</a:t>
            </a:r>
            <a:r>
              <a:rPr lang="en-US" sz="1400" dirty="0" smtClean="0">
                <a:latin typeface="+mj-lt"/>
              </a:rPr>
              <a:t> is an object’s mass multiplied by velocity. It is measured in 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𝑘𝑔𝑚𝑠</a:t>
            </a:r>
            <a:r>
              <a:rPr lang="en-US" sz="1400" b="1" baseline="30000" dirty="0" smtClean="0">
                <a:solidFill>
                  <a:srgbClr val="FF0000"/>
                </a:solidFill>
                <a:latin typeface="+mj-lt"/>
              </a:rPr>
              <a:t>−1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 Vector quantity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2038" y="3888898"/>
            <a:ext cx="19241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+mj-lt"/>
              </a:rPr>
              <a:t>In 𝑃 = 𝐹𝑣, </a:t>
            </a:r>
            <a:r>
              <a:rPr lang="en-US" sz="1400" dirty="0">
                <a:latin typeface="+mj-lt"/>
              </a:rPr>
              <a:t>F</a:t>
            </a:r>
            <a:r>
              <a:rPr lang="en-US" sz="14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>
                <a:latin typeface="+mj-lt"/>
              </a:rPr>
              <a:t>is the force causing the  motion. 𝑣 is the velocity in that direction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74977" y="108442"/>
            <a:ext cx="5387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Energy </a:t>
            </a:r>
            <a:r>
              <a:rPr lang="en-US" sz="1400" dirty="0"/>
              <a:t>cannot be created or destroyed. Instead it is converted between different forms</a:t>
            </a:r>
            <a:r>
              <a:rPr lang="en-US" sz="1400" dirty="0" smtClean="0"/>
              <a:t>. </a:t>
            </a:r>
            <a:r>
              <a:rPr lang="en-US" sz="1400" b="1" dirty="0" smtClean="0">
                <a:solidFill>
                  <a:srgbClr val="FF0000"/>
                </a:solidFill>
              </a:rPr>
              <a:t>It is ONLY conserved during ELASTIC collisions</a:t>
            </a:r>
            <a:endParaRPr lang="en-GB" sz="1400" b="1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39068" y="5053261"/>
            <a:ext cx="2290424" cy="5840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13060" y="5993333"/>
            <a:ext cx="2114875" cy="544580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8018994" y="3395814"/>
            <a:ext cx="36981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CONSERVATION OF MOMENTUM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076823" y="5127123"/>
            <a:ext cx="19750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If objects ‘stick’ together it is an inelastic collision. 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P conserved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r>
              <a:rPr lang="en-US" sz="1200" b="1" dirty="0" smtClean="0">
                <a:solidFill>
                  <a:srgbClr val="FF0000"/>
                </a:solidFill>
              </a:rPr>
              <a:t>E is not conserved</a:t>
            </a:r>
            <a:endParaRPr lang="en-US" sz="1200" b="1" dirty="0" smtClean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object 8"/>
              <p:cNvSpPr txBox="1"/>
              <p:nvPr/>
            </p:nvSpPr>
            <p:spPr>
              <a:xfrm>
                <a:off x="7744859" y="3917624"/>
                <a:ext cx="4217708" cy="43168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𝑚𝑜𝑚𝑒𝑛𝑡𝑢𝑚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𝑏𝑒𝑓𝑜𝑟𝑒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𝑚𝑜𝑚𝑒𝑛𝑡𝑢𝑚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𝑎𝑓𝑡𝑒𝑟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4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859" y="3917624"/>
                <a:ext cx="4217708" cy="431685"/>
              </a:xfrm>
              <a:prstGeom prst="rect">
                <a:avLst/>
              </a:prstGeom>
              <a:blipFill>
                <a:blip r:embed="rId17"/>
                <a:stretch>
                  <a:fillRect r="-430" b="-5263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object 8"/>
              <p:cNvSpPr txBox="1"/>
              <p:nvPr/>
            </p:nvSpPr>
            <p:spPr>
              <a:xfrm>
                <a:off x="8333392" y="4486669"/>
                <a:ext cx="3486861" cy="43168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)+(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)=(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𝑚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𝑣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</m:oMath>
                  </m:oMathPara>
                </a14:m>
                <a:endParaRPr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5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392" y="4486669"/>
                <a:ext cx="3486861" cy="431685"/>
              </a:xfrm>
              <a:prstGeom prst="rect">
                <a:avLst/>
              </a:prstGeom>
              <a:blipFill>
                <a:blip r:embed="rId18"/>
                <a:stretch>
                  <a:fillRect b="-5195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angle 73"/>
          <p:cNvSpPr/>
          <p:nvPr/>
        </p:nvSpPr>
        <p:spPr>
          <a:xfrm>
            <a:off x="10081447" y="6032479"/>
            <a:ext cx="1992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If objects ‘rebound’ it is an elastic collision – both </a:t>
            </a:r>
          </a:p>
          <a:p>
            <a:r>
              <a:rPr lang="en-US" sz="1200" b="1" dirty="0" smtClean="0">
                <a:solidFill>
                  <a:srgbClr val="FF0000"/>
                </a:solidFill>
              </a:rPr>
              <a:t>E and P conserved</a:t>
            </a:r>
            <a:endParaRPr lang="en-US" sz="1200" b="1" dirty="0">
              <a:solidFill>
                <a:srgbClr val="FF0000"/>
              </a:solidFill>
            </a:endParaRPr>
          </a:p>
        </p:txBody>
      </p:sp>
      <p:pic>
        <p:nvPicPr>
          <p:cNvPr id="76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749463" flipV="1">
            <a:off x="9592549" y="5472117"/>
            <a:ext cx="509091" cy="47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3749463" flipV="1">
            <a:off x="9592549" y="6301447"/>
            <a:ext cx="509091" cy="47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512643" flipH="1" flipV="1">
            <a:off x="6762728" y="3788926"/>
            <a:ext cx="677036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0" name="object 8"/>
              <p:cNvSpPr txBox="1"/>
              <p:nvPr/>
            </p:nvSpPr>
            <p:spPr>
              <a:xfrm>
                <a:off x="496428" y="5542584"/>
                <a:ext cx="2584720" cy="615005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cs typeface="Cambria Math"/>
                        </a:rPr>
                        <m:t>𝑒𝑓𝑓𝑖𝑐𝑖𝑒𝑛𝑐𝑦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𝑢𝑠𝑒𝑓𝑢𝑙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𝑝𝑜𝑤𝑒𝑟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𝑡𝑜𝑡𝑎𝑙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𝑝𝑜𝑤𝑒𝑟</m:t>
                          </m:r>
                        </m:den>
                      </m:f>
                    </m:oMath>
                  </m:oMathPara>
                </a14:m>
                <a:endParaRPr sz="14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8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28" y="5542584"/>
                <a:ext cx="2584720" cy="61500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275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57800" y="2447471"/>
            <a:ext cx="1676400" cy="1745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5263152" y="3226525"/>
            <a:ext cx="1682568" cy="2478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26" name="object 26"/>
          <p:cNvSpPr txBox="1"/>
          <p:nvPr/>
        </p:nvSpPr>
        <p:spPr>
          <a:xfrm>
            <a:off x="1911167" y="628878"/>
            <a:ext cx="4324533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The </a:t>
            </a:r>
            <a:r>
              <a:rPr sz="1600" b="1" spc="-11" dirty="0">
                <a:solidFill>
                  <a:srgbClr val="7030A0"/>
                </a:solidFill>
                <a:latin typeface="+mj-lt"/>
                <a:cs typeface="Calibri"/>
              </a:rPr>
              <a:t>force </a:t>
            </a: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applied </a:t>
            </a:r>
            <a:r>
              <a:rPr sz="1600" dirty="0">
                <a:latin typeface="+mj-lt"/>
                <a:cs typeface="Calibri"/>
              </a:rPr>
              <a:t>in </a:t>
            </a:r>
            <a:r>
              <a:rPr sz="1600" spc="-4" dirty="0">
                <a:latin typeface="+mj-lt"/>
                <a:cs typeface="Calibri"/>
              </a:rPr>
              <a:t>stretching/compressing </a:t>
            </a:r>
            <a:r>
              <a:rPr sz="1600" dirty="0">
                <a:latin typeface="+mj-lt"/>
                <a:cs typeface="Calibri"/>
              </a:rPr>
              <a:t>a  </a:t>
            </a:r>
            <a:r>
              <a:rPr sz="1600" spc="-4" dirty="0">
                <a:latin typeface="+mj-lt"/>
                <a:cs typeface="Calibri"/>
              </a:rPr>
              <a:t>material </a:t>
            </a:r>
            <a:r>
              <a:rPr sz="1600" dirty="0">
                <a:latin typeface="+mj-lt"/>
                <a:cs typeface="Calibri"/>
              </a:rPr>
              <a:t>is </a:t>
            </a:r>
            <a:r>
              <a:rPr sz="1600" spc="-4" dirty="0">
                <a:latin typeface="+mj-lt"/>
                <a:cs typeface="Calibri"/>
              </a:rPr>
              <a:t>directly proportional to </a:t>
            </a:r>
            <a:r>
              <a:rPr sz="1600" dirty="0">
                <a:latin typeface="+mj-lt"/>
                <a:cs typeface="Calibri"/>
              </a:rPr>
              <a:t>its </a:t>
            </a:r>
            <a:r>
              <a:rPr sz="1600" spc="-7" dirty="0">
                <a:latin typeface="+mj-lt"/>
                <a:cs typeface="Calibri"/>
              </a:rPr>
              <a:t>extension </a:t>
            </a:r>
            <a:r>
              <a:rPr sz="1600" spc="-4" dirty="0">
                <a:latin typeface="+mj-lt"/>
                <a:cs typeface="Calibri"/>
              </a:rPr>
              <a:t>until  </a:t>
            </a:r>
            <a:r>
              <a:rPr sz="1600" dirty="0">
                <a:latin typeface="+mj-lt"/>
                <a:cs typeface="Calibri"/>
              </a:rPr>
              <a:t>the limit of</a:t>
            </a:r>
            <a:r>
              <a:rPr sz="1600" spc="-18" dirty="0">
                <a:latin typeface="+mj-lt"/>
                <a:cs typeface="Calibri"/>
              </a:rPr>
              <a:t> </a:t>
            </a:r>
            <a:r>
              <a:rPr sz="1600" spc="-7" dirty="0">
                <a:latin typeface="+mj-lt"/>
                <a:cs typeface="Calibri"/>
              </a:rPr>
              <a:t>proportionality.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19039" y="3350439"/>
            <a:ext cx="2555195" cy="994045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</a:pPr>
            <a:r>
              <a:rPr sz="1600" b="1" spc="-4" dirty="0">
                <a:solidFill>
                  <a:srgbClr val="7030A0"/>
                </a:solidFill>
                <a:latin typeface="+mj-lt"/>
                <a:cs typeface="Calibri"/>
              </a:rPr>
              <a:t>Energy </a:t>
            </a:r>
            <a:r>
              <a:rPr sz="1600" b="1" spc="-7" dirty="0">
                <a:solidFill>
                  <a:srgbClr val="7030A0"/>
                </a:solidFill>
                <a:latin typeface="+mj-lt"/>
                <a:cs typeface="Calibri"/>
              </a:rPr>
              <a:t>stored </a:t>
            </a:r>
            <a:r>
              <a:rPr sz="1600" spc="-7" dirty="0">
                <a:latin typeface="+mj-lt"/>
                <a:cs typeface="Calibri"/>
              </a:rPr>
              <a:t>by </a:t>
            </a:r>
            <a:r>
              <a:rPr sz="1600" dirty="0">
                <a:latin typeface="+mj-lt"/>
                <a:cs typeface="Calibri"/>
              </a:rPr>
              <a:t>a</a:t>
            </a:r>
            <a:r>
              <a:rPr sz="1600" spc="-29" dirty="0">
                <a:latin typeface="+mj-lt"/>
                <a:cs typeface="Calibri"/>
              </a:rPr>
              <a:t> </a:t>
            </a:r>
            <a:r>
              <a:rPr sz="1600" spc="-7" dirty="0">
                <a:latin typeface="+mj-lt"/>
                <a:cs typeface="Calibri"/>
              </a:rPr>
              <a:t>stretched/compressed</a:t>
            </a:r>
            <a:endParaRPr sz="1600" dirty="0">
              <a:latin typeface="+mj-lt"/>
              <a:cs typeface="Calibri"/>
            </a:endParaRPr>
          </a:p>
          <a:p>
            <a:pPr marL="9072">
              <a:spcBef>
                <a:spcPts val="4"/>
              </a:spcBef>
            </a:pPr>
            <a:r>
              <a:rPr sz="1600" spc="-4" dirty="0">
                <a:latin typeface="+mj-lt"/>
                <a:cs typeface="Calibri"/>
              </a:rPr>
              <a:t>material (obeying </a:t>
            </a:r>
            <a:r>
              <a:rPr sz="1600" spc="-21" dirty="0">
                <a:latin typeface="+mj-lt"/>
                <a:cs typeface="Calibri"/>
              </a:rPr>
              <a:t>Hooke’s</a:t>
            </a:r>
            <a:r>
              <a:rPr sz="1600" spc="-18" dirty="0">
                <a:latin typeface="+mj-lt"/>
                <a:cs typeface="Calibri"/>
              </a:rPr>
              <a:t> </a:t>
            </a:r>
            <a:r>
              <a:rPr sz="1600" spc="-7" dirty="0">
                <a:latin typeface="+mj-lt"/>
                <a:cs typeface="Calibri"/>
              </a:rPr>
              <a:t>Law</a:t>
            </a:r>
            <a:r>
              <a:rPr sz="1600" spc="-7" dirty="0" smtClean="0">
                <a:latin typeface="+mj-lt"/>
                <a:cs typeface="Calibri"/>
              </a:rPr>
              <a:t>)</a:t>
            </a:r>
            <a:r>
              <a:rPr lang="en-US" sz="1600" spc="-7" dirty="0" smtClean="0">
                <a:latin typeface="+mj-lt"/>
                <a:cs typeface="Calibri"/>
              </a:rPr>
              <a:t> is the </a:t>
            </a:r>
            <a:r>
              <a:rPr lang="en-US" sz="1600" b="1" spc="-7" dirty="0" smtClean="0">
                <a:solidFill>
                  <a:srgbClr val="FF0000"/>
                </a:solidFill>
                <a:latin typeface="+mj-lt"/>
                <a:cs typeface="Calibri"/>
              </a:rPr>
              <a:t>area under the graph</a:t>
            </a:r>
            <a:r>
              <a:rPr lang="en-US" sz="1600" spc="-7" dirty="0" smtClean="0">
                <a:latin typeface="+mj-lt"/>
                <a:cs typeface="Calibri"/>
              </a:rPr>
              <a:t>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62700" y="150675"/>
            <a:ext cx="16911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HOOKE’S LAW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4"/>
          <a:srcRect l="31541" t="23728" r="28542" b="-1668"/>
          <a:stretch/>
        </p:blipFill>
        <p:spPr>
          <a:xfrm>
            <a:off x="351381" y="704905"/>
            <a:ext cx="1383756" cy="202854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057" y="1420811"/>
            <a:ext cx="939158" cy="91069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6794" y="1340477"/>
            <a:ext cx="1115324" cy="108834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46" y="2907886"/>
            <a:ext cx="1807448" cy="162670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2" name="object 8"/>
              <p:cNvSpPr txBox="1"/>
              <p:nvPr/>
            </p:nvSpPr>
            <p:spPr>
              <a:xfrm>
                <a:off x="1786477" y="1515632"/>
                <a:ext cx="1156948" cy="514485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𝐿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52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477" y="1515632"/>
                <a:ext cx="1156948" cy="5144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7427987" flipH="1" flipV="1">
            <a:off x="1881026" y="2547536"/>
            <a:ext cx="677036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object 32"/>
          <p:cNvSpPr txBox="1"/>
          <p:nvPr/>
        </p:nvSpPr>
        <p:spPr>
          <a:xfrm>
            <a:off x="2808617" y="2536321"/>
            <a:ext cx="2144635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</a:pPr>
            <a:r>
              <a:rPr lang="en-US" sz="1600" spc="-4" dirty="0" smtClean="0">
                <a:latin typeface="+mj-lt"/>
                <a:cs typeface="Calibri"/>
              </a:rPr>
              <a:t>The </a:t>
            </a:r>
            <a:r>
              <a:rPr lang="en-US" sz="1600" b="1" spc="-4" dirty="0" smtClean="0">
                <a:solidFill>
                  <a:srgbClr val="FF0000"/>
                </a:solidFill>
                <a:latin typeface="+mj-lt"/>
                <a:cs typeface="Calibri"/>
              </a:rPr>
              <a:t>gradient</a:t>
            </a:r>
            <a:r>
              <a:rPr lang="en-US" sz="1600" spc="-4" dirty="0" smtClean="0">
                <a:latin typeface="+mj-lt"/>
                <a:cs typeface="Calibri"/>
              </a:rPr>
              <a:t> of this graph is equal to the spring constant k.</a:t>
            </a:r>
            <a:endParaRPr sz="1600" dirty="0">
              <a:latin typeface="+mj-lt"/>
              <a:cs typeface="Calibri"/>
            </a:endParaRPr>
          </a:p>
        </p:txBody>
      </p:sp>
      <p:pic>
        <p:nvPicPr>
          <p:cNvPr id="55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190437" flipV="1">
            <a:off x="1524659" y="3296053"/>
            <a:ext cx="650071" cy="102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6" name="object 8"/>
              <p:cNvSpPr txBox="1"/>
              <p:nvPr/>
            </p:nvSpPr>
            <p:spPr>
              <a:xfrm>
                <a:off x="325941" y="4635165"/>
                <a:ext cx="1460536" cy="758877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𝐸𝑝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𝐹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𝐿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5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41" y="4635165"/>
                <a:ext cx="1460536" cy="7588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object 8"/>
              <p:cNvSpPr txBox="1"/>
              <p:nvPr/>
            </p:nvSpPr>
            <p:spPr>
              <a:xfrm>
                <a:off x="297219" y="5533999"/>
                <a:ext cx="1460536" cy="75887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𝐸𝑝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𝐿</m:t>
                      </m:r>
                      <m:r>
                        <a:rPr lang="en-US" b="0" i="1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baseline="30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5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19" y="5533999"/>
                <a:ext cx="1460536" cy="7588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5178062">
            <a:off x="2268794" y="4226828"/>
            <a:ext cx="486760" cy="77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58"/>
          <p:cNvSpPr/>
          <p:nvPr/>
        </p:nvSpPr>
        <p:spPr>
          <a:xfrm>
            <a:off x="3118944" y="4528355"/>
            <a:ext cx="24884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SPRINGS IN PARALLEL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01052" y="5068305"/>
            <a:ext cx="1516806" cy="1469798"/>
          </a:xfrm>
          <a:prstGeom prst="rect">
            <a:avLst/>
          </a:prstGeom>
        </p:spPr>
      </p:pic>
      <p:sp>
        <p:nvSpPr>
          <p:cNvPr id="61" name="Rectangle 60"/>
          <p:cNvSpPr/>
          <p:nvPr/>
        </p:nvSpPr>
        <p:spPr>
          <a:xfrm>
            <a:off x="3259915" y="4984513"/>
            <a:ext cx="20722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In Parallel </a:t>
            </a:r>
            <a:r>
              <a:rPr lang="en-US" sz="1600" dirty="0" smtClean="0">
                <a:latin typeface="+mj-lt"/>
              </a:rPr>
              <a:t>the </a:t>
            </a:r>
            <a:r>
              <a:rPr lang="en-US" sz="1600" dirty="0">
                <a:latin typeface="+mj-lt"/>
              </a:rPr>
              <a:t>weight is supported by both of the springs,</a:t>
            </a:r>
            <a:endParaRPr lang="en-GB" sz="16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object 8"/>
              <p:cNvSpPr txBox="1"/>
              <p:nvPr/>
            </p:nvSpPr>
            <p:spPr>
              <a:xfrm>
                <a:off x="3565748" y="5862108"/>
                <a:ext cx="1460536" cy="758877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𝑒𝑞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𝑘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</m:oMath>
                  </m:oMathPara>
                </a14:m>
                <a:endParaRPr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2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748" y="5862108"/>
                <a:ext cx="1460536" cy="7588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254" b="96114" l="6996" r="96159">
                        <a14:foregroundMark x1="13717" y1="85233" x2="27572" y2="76166"/>
                        <a14:foregroundMark x1="13855" y1="82124" x2="45816" y2="23057"/>
                        <a14:foregroundMark x1="27298" y1="25648" x2="13443" y2="80829"/>
                        <a14:foregroundMark x1="12346" y1="84197" x2="13306" y2="7254"/>
                        <a14:foregroundMark x1="8093" y1="29275" x2="7270" y2="22280"/>
                        <a14:foregroundMark x1="21674" y1="17098" x2="21262" y2="17098"/>
                        <a14:foregroundMark x1="24691" y1="16580" x2="24691" y2="16580"/>
                        <a14:foregroundMark x1="25926" y1="14508" x2="25926" y2="14508"/>
                        <a14:foregroundMark x1="27572" y1="13472" x2="27572" y2="13472"/>
                        <a14:foregroundMark x1="29218" y1="9585" x2="29218" y2="9585"/>
                        <a14:foregroundMark x1="32099" y1="14508" x2="32099" y2="14508"/>
                        <a14:foregroundMark x1="33745" y1="9585" x2="33745" y2="9585"/>
                        <a14:foregroundMark x1="34568" y1="13990" x2="34568" y2="13990"/>
                        <a14:foregroundMark x1="77229" y1="96373" x2="77229" y2="96373"/>
                        <a14:foregroundMark x1="92455" y1="90415" x2="92455" y2="90415"/>
                        <a14:foregroundMark x1="85048" y1="26166" x2="85048" y2="26166"/>
                        <a14:foregroundMark x1="89712" y1="28238" x2="89712" y2="28238"/>
                        <a14:foregroundMark x1="91495" y1="27979" x2="91495" y2="27979"/>
                        <a14:foregroundMark x1="93416" y1="28238" x2="93416" y2="28238"/>
                        <a14:foregroundMark x1="96159" y1="26425" x2="96159" y2="26425"/>
                        <a14:foregroundMark x1="91907" y1="23316" x2="91907" y2="23316"/>
                        <a14:foregroundMark x1="71056" y1="12953" x2="70782" y2="12953"/>
                        <a14:foregroundMark x1="64746" y1="16062" x2="64746" y2="16062"/>
                        <a14:foregroundMark x1="65295" y1="14249" x2="65295" y2="14249"/>
                        <a14:foregroundMark x1="60494" y1="13731" x2="60494" y2="13731"/>
                        <a14:foregroundMark x1="58573" y1="16062" x2="58573" y2="16062"/>
                        <a14:foregroundMark x1="30316" y1="73834" x2="67901" y2="414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35614">
            <a:off x="5407970" y="4743241"/>
            <a:ext cx="2711150" cy="1912445"/>
          </a:xfrm>
          <a:prstGeom prst="rect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8469158" y="3881609"/>
            <a:ext cx="21666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SPRINGS IN SERIES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31436" y="5051813"/>
            <a:ext cx="1283423" cy="1667577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8046400" y="4281719"/>
            <a:ext cx="38074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+mj-lt"/>
              </a:rPr>
              <a:t>For springs in </a:t>
            </a:r>
            <a:r>
              <a:rPr lang="en-US" sz="1600" dirty="0" smtClean="0">
                <a:latin typeface="+mj-lt"/>
              </a:rPr>
              <a:t>series, </a:t>
            </a:r>
            <a:r>
              <a:rPr lang="en-US" sz="1600" dirty="0">
                <a:latin typeface="+mj-lt"/>
              </a:rPr>
              <a:t>the extension of the springs is </a:t>
            </a:r>
            <a:r>
              <a:rPr lang="en-US" sz="1600" dirty="0" smtClean="0">
                <a:latin typeface="+mj-lt"/>
              </a:rPr>
              <a:t>doubled (if they are identical). This then means the equivalent spring constant is:</a:t>
            </a:r>
            <a:endParaRPr lang="en-GB" sz="16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object 8"/>
              <p:cNvSpPr txBox="1"/>
              <p:nvPr/>
            </p:nvSpPr>
            <p:spPr>
              <a:xfrm>
                <a:off x="8696858" y="5454240"/>
                <a:ext cx="1657947" cy="798689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cs typeface="Cambria Math"/>
                            </a:rPr>
                            <m:t>𝑘</m:t>
                          </m:r>
                          <m:r>
                            <a:rPr lang="en-US" i="1" baseline="-25000">
                              <a:latin typeface="Cambria Math" panose="02040503050406030204" pitchFamily="18" charset="0"/>
                              <a:cs typeface="Cambria Math"/>
                            </a:rPr>
                            <m:t>𝑒𝑞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𝑘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𝑘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858" y="5454240"/>
                <a:ext cx="1657947" cy="79868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8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7427987" flipH="1" flipV="1">
            <a:off x="5103468" y="4734906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object 12"/>
          <p:cNvSpPr txBox="1"/>
          <p:nvPr/>
        </p:nvSpPr>
        <p:spPr>
          <a:xfrm>
            <a:off x="8094245" y="675929"/>
            <a:ext cx="3746500" cy="994045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 marR="21772" algn="just">
              <a:spcBef>
                <a:spcPts val="71"/>
              </a:spcBef>
            </a:pP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Density</a:t>
            </a:r>
            <a:r>
              <a:rPr sz="1600" dirty="0">
                <a:latin typeface="+mj-lt"/>
                <a:cs typeface="Calibri"/>
              </a:rPr>
              <a:t> is the mass per unit </a:t>
            </a:r>
            <a:r>
              <a:rPr sz="1600" spc="-4" dirty="0">
                <a:latin typeface="+mj-lt"/>
                <a:cs typeface="Calibri"/>
              </a:rPr>
              <a:t>volume </a:t>
            </a:r>
            <a:r>
              <a:rPr sz="1600" dirty="0">
                <a:latin typeface="+mj-lt"/>
                <a:cs typeface="Calibri"/>
              </a:rPr>
              <a:t>of a </a:t>
            </a:r>
            <a:r>
              <a:rPr sz="1600" spc="-4" dirty="0">
                <a:latin typeface="+mj-lt"/>
                <a:cs typeface="Calibri"/>
              </a:rPr>
              <a:t>material,  </a:t>
            </a:r>
            <a:r>
              <a:rPr sz="1600" dirty="0">
                <a:latin typeface="+mj-lt"/>
                <a:cs typeface="Calibri"/>
              </a:rPr>
              <a:t>a measure of how much mass each cubic </a:t>
            </a:r>
            <a:r>
              <a:rPr sz="1600" spc="-4" dirty="0">
                <a:latin typeface="+mj-lt"/>
                <a:cs typeface="Calibri"/>
              </a:rPr>
              <a:t>metre</a:t>
            </a:r>
            <a:r>
              <a:rPr sz="1600" spc="-61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of  </a:t>
            </a:r>
            <a:r>
              <a:rPr sz="1600" spc="-4" dirty="0">
                <a:latin typeface="+mj-lt"/>
                <a:cs typeface="Calibri"/>
              </a:rPr>
              <a:t>volume contains. </a:t>
            </a:r>
            <a:r>
              <a:rPr sz="1600" dirty="0">
                <a:latin typeface="+mj-lt"/>
                <a:cs typeface="Calibri"/>
              </a:rPr>
              <a:t>It is </a:t>
            </a:r>
            <a:r>
              <a:rPr sz="1600" spc="-4" dirty="0">
                <a:latin typeface="+mj-lt"/>
                <a:cs typeface="Calibri"/>
              </a:rPr>
              <a:t>measured </a:t>
            </a:r>
            <a:r>
              <a:rPr sz="1600" dirty="0">
                <a:latin typeface="+mj-lt"/>
                <a:cs typeface="Calibri"/>
              </a:rPr>
              <a:t>in</a:t>
            </a:r>
            <a:r>
              <a:rPr sz="1600" spc="-36" dirty="0">
                <a:latin typeface="+mj-lt"/>
                <a:cs typeface="Calibri"/>
              </a:rPr>
              <a:t> </a:t>
            </a:r>
            <a:r>
              <a:rPr sz="1600" spc="11" dirty="0">
                <a:latin typeface="+mj-lt"/>
                <a:cs typeface="Cambria Math"/>
              </a:rPr>
              <a:t>𝑘𝑔𝑚</a:t>
            </a:r>
            <a:r>
              <a:rPr sz="1600" spc="16" baseline="28735" dirty="0">
                <a:latin typeface="+mj-lt"/>
                <a:cs typeface="Cambria Math"/>
              </a:rPr>
              <a:t>−3</a:t>
            </a:r>
            <a:endParaRPr sz="1600" baseline="28735" dirty="0">
              <a:latin typeface="+mj-lt"/>
              <a:cs typeface="Cambria Math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877132" y="162984"/>
            <a:ext cx="10903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DENSITY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object 8"/>
              <p:cNvSpPr txBox="1"/>
              <p:nvPr/>
            </p:nvSpPr>
            <p:spPr>
              <a:xfrm>
                <a:off x="6647872" y="776985"/>
                <a:ext cx="1289840" cy="735565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 smtClean="0">
                          <a:latin typeface="Cambria Math"/>
                          <a:cs typeface="Cambria Math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5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872" y="776985"/>
                <a:ext cx="1289840" cy="7355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object 12"/>
          <p:cNvSpPr txBox="1"/>
          <p:nvPr/>
        </p:nvSpPr>
        <p:spPr>
          <a:xfrm>
            <a:off x="9309042" y="1940215"/>
            <a:ext cx="2644788" cy="167115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dirty="0">
                <a:latin typeface="+mj-lt"/>
              </a:rPr>
              <a:t>An alloy is a solid mixture of two or more metals. </a:t>
            </a:r>
            <a:r>
              <a:rPr lang="en-US" b="1" dirty="0">
                <a:solidFill>
                  <a:srgbClr val="7030A0"/>
                </a:solidFill>
                <a:latin typeface="+mj-lt"/>
              </a:rPr>
              <a:t>The density of the alloy </a:t>
            </a:r>
            <a:r>
              <a:rPr lang="en-US" dirty="0">
                <a:latin typeface="+mj-lt"/>
              </a:rPr>
              <a:t>can be found by dividing the mass of both metals by the volume.</a:t>
            </a:r>
            <a:endParaRPr lang="en-US" sz="1600" dirty="0">
              <a:latin typeface="+mj-lt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object 8"/>
              <p:cNvSpPr txBox="1"/>
              <p:nvPr/>
            </p:nvSpPr>
            <p:spPr>
              <a:xfrm>
                <a:off x="7190481" y="2403257"/>
                <a:ext cx="1862280" cy="735565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 smtClean="0">
                          <a:latin typeface="Cambria Math"/>
                          <a:cs typeface="Cambria Math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pc="-68" dirty="0">
                              <a:latin typeface="Cambria Math"/>
                              <a:cs typeface="Cambria Math"/>
                            </a:rPr>
                            <m:t>𝜌</m:t>
                          </m:r>
                          <m:r>
                            <m:rPr>
                              <m:nor/>
                            </m:rPr>
                            <a:rPr lang="en-GB" sz="2000" spc="-101" baseline="-16260" dirty="0">
                              <a:latin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pc="-68" dirty="0">
                              <a:latin typeface="Cambria Math"/>
                              <a:cs typeface="Cambria Math"/>
                            </a:rPr>
                            <m:t>𝑉</m:t>
                          </m:r>
                          <m:r>
                            <m:rPr>
                              <m:nor/>
                            </m:rPr>
                            <a:rPr lang="en-GB" sz="2000" spc="-101" baseline="-16260" dirty="0">
                              <a:latin typeface="Cambria Math"/>
                              <a:cs typeface="Cambria Math"/>
                            </a:rPr>
                            <m:t>1 </m:t>
                          </m:r>
                          <m:r>
                            <m:rPr>
                              <m:nor/>
                            </m:rPr>
                            <a:rPr lang="en-GB" dirty="0">
                              <a:latin typeface="Cambria Math"/>
                              <a:cs typeface="Cambria Math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pc="-39" dirty="0">
                              <a:latin typeface="Cambria Math"/>
                              <a:cs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pc="-46" dirty="0">
                              <a:latin typeface="Cambria Math"/>
                              <a:cs typeface="Cambria Math"/>
                            </a:rPr>
                            <m:t>𝜌</m:t>
                          </m:r>
                          <m:r>
                            <m:rPr>
                              <m:nor/>
                            </m:rPr>
                            <a:rPr lang="en-GB" sz="2000" spc="-69" baseline="-16260" dirty="0">
                              <a:latin typeface="Cambria Math"/>
                              <a:cs typeface="Cambria Math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pc="-46" dirty="0">
                              <a:latin typeface="Cambria Math"/>
                              <a:cs typeface="Cambria Math"/>
                            </a:rPr>
                            <m:t>𝑉</m:t>
                          </m:r>
                          <m:r>
                            <m:rPr>
                              <m:nor/>
                            </m:rPr>
                            <a:rPr lang="en-GB" sz="2000" spc="-69" baseline="-16260" dirty="0">
                              <a:latin typeface="Cambria Math"/>
                              <a:cs typeface="Cambria Math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000" baseline="-16260" dirty="0">
                              <a:latin typeface="Cambria Math"/>
                              <a:cs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481" y="2403257"/>
                <a:ext cx="1862280" cy="7355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8" name="Picture 2" descr="Hand drawn arrow set re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2692204" flipH="1">
            <a:off x="7529171" y="4704683"/>
            <a:ext cx="501413" cy="6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Group 78"/>
          <p:cNvGrpSpPr/>
          <p:nvPr/>
        </p:nvGrpSpPr>
        <p:grpSpPr>
          <a:xfrm>
            <a:off x="1" y="6397171"/>
            <a:ext cx="12099628" cy="460829"/>
            <a:chOff x="1" y="6397171"/>
            <a:chExt cx="12099628" cy="460829"/>
          </a:xfrm>
        </p:grpSpPr>
        <p:sp>
          <p:nvSpPr>
            <p:cNvPr id="80" name="object 5"/>
            <p:cNvSpPr/>
            <p:nvPr/>
          </p:nvSpPr>
          <p:spPr>
            <a:xfrm>
              <a:off x="1" y="6397171"/>
              <a:ext cx="12099628" cy="460829"/>
            </a:xfrm>
            <a:custGeom>
              <a:avLst/>
              <a:gdLst/>
              <a:ahLst/>
              <a:cxnLst/>
              <a:rect l="l" t="t" r="r" b="b"/>
              <a:pathLst>
                <a:path w="12801600" h="645159">
                  <a:moveTo>
                    <a:pt x="0" y="645160"/>
                  </a:moveTo>
                  <a:lnTo>
                    <a:pt x="12801600" y="645160"/>
                  </a:lnTo>
                  <a:lnTo>
                    <a:pt x="12801600" y="0"/>
                  </a:lnTo>
                  <a:lnTo>
                    <a:pt x="0" y="0"/>
                  </a:lnTo>
                  <a:lnTo>
                    <a:pt x="0" y="64516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86"/>
            </a:p>
          </p:txBody>
        </p:sp>
        <p:sp>
          <p:nvSpPr>
            <p:cNvPr id="81" name="object 38"/>
            <p:cNvSpPr txBox="1"/>
            <p:nvPr/>
          </p:nvSpPr>
          <p:spPr>
            <a:xfrm>
              <a:off x="137235" y="6437982"/>
              <a:ext cx="1558925" cy="3792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072">
                <a:lnSpc>
                  <a:spcPts val="886"/>
                </a:lnSpc>
              </a:pPr>
              <a:r>
                <a:rPr sz="857" b="1" u="sng" spc="-11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Key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dirty="0">
                  <a:solidFill>
                    <a:srgbClr val="006FC0"/>
                  </a:solidFill>
                  <a:latin typeface="Calibri"/>
                  <a:cs typeface="Calibri"/>
                </a:rPr>
                <a:t>Blue equation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71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spc="-4" dirty="0">
                  <a:solidFill>
                    <a:srgbClr val="FF0000"/>
                  </a:solidFill>
                  <a:latin typeface="Calibri"/>
                  <a:cs typeface="Calibri"/>
                </a:rPr>
                <a:t>Red </a:t>
              </a:r>
              <a:r>
                <a:rPr sz="857" dirty="0">
                  <a:solidFill>
                    <a:srgbClr val="FF0000"/>
                  </a:solidFill>
                  <a:latin typeface="Calibri"/>
                  <a:cs typeface="Calibri"/>
                </a:rPr>
                <a:t>equation 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spc="-4" dirty="0">
                  <a:latin typeface="Calibri"/>
                  <a:cs typeface="Calibri"/>
                </a:rPr>
                <a:t>Not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86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8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/>
          <p:cNvGrpSpPr/>
          <p:nvPr/>
        </p:nvGrpSpPr>
        <p:grpSpPr>
          <a:xfrm>
            <a:off x="1" y="6397171"/>
            <a:ext cx="12099628" cy="460829"/>
            <a:chOff x="1" y="6397171"/>
            <a:chExt cx="12099628" cy="460829"/>
          </a:xfrm>
        </p:grpSpPr>
        <p:sp>
          <p:nvSpPr>
            <p:cNvPr id="82" name="object 5"/>
            <p:cNvSpPr/>
            <p:nvPr/>
          </p:nvSpPr>
          <p:spPr>
            <a:xfrm>
              <a:off x="1" y="6397171"/>
              <a:ext cx="12099628" cy="460829"/>
            </a:xfrm>
            <a:custGeom>
              <a:avLst/>
              <a:gdLst/>
              <a:ahLst/>
              <a:cxnLst/>
              <a:rect l="l" t="t" r="r" b="b"/>
              <a:pathLst>
                <a:path w="12801600" h="645159">
                  <a:moveTo>
                    <a:pt x="0" y="645160"/>
                  </a:moveTo>
                  <a:lnTo>
                    <a:pt x="12801600" y="645160"/>
                  </a:lnTo>
                  <a:lnTo>
                    <a:pt x="12801600" y="0"/>
                  </a:lnTo>
                  <a:lnTo>
                    <a:pt x="0" y="0"/>
                  </a:lnTo>
                  <a:lnTo>
                    <a:pt x="0" y="645160"/>
                  </a:lnTo>
                  <a:close/>
                </a:path>
              </a:pathLst>
            </a:custGeom>
            <a:ln w="101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86"/>
            </a:p>
          </p:txBody>
        </p:sp>
        <p:sp>
          <p:nvSpPr>
            <p:cNvPr id="83" name="object 38"/>
            <p:cNvSpPr txBox="1"/>
            <p:nvPr/>
          </p:nvSpPr>
          <p:spPr>
            <a:xfrm>
              <a:off x="137235" y="6437982"/>
              <a:ext cx="1558925" cy="3792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072">
                <a:lnSpc>
                  <a:spcPts val="886"/>
                </a:lnSpc>
              </a:pPr>
              <a:r>
                <a:rPr sz="857" b="1" u="sng" spc="-11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Key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dirty="0">
                  <a:solidFill>
                    <a:srgbClr val="006FC0"/>
                  </a:solidFill>
                  <a:latin typeface="Calibri"/>
                  <a:cs typeface="Calibri"/>
                </a:rPr>
                <a:t>Blue equation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71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  <a:p>
              <a:pPr marL="9072"/>
              <a:r>
                <a:rPr sz="857" spc="-4" dirty="0">
                  <a:solidFill>
                    <a:srgbClr val="FF0000"/>
                  </a:solidFill>
                  <a:latin typeface="Calibri"/>
                  <a:cs typeface="Calibri"/>
                </a:rPr>
                <a:t>Red </a:t>
              </a:r>
              <a:r>
                <a:rPr sz="857" dirty="0">
                  <a:solidFill>
                    <a:srgbClr val="FF0000"/>
                  </a:solidFill>
                  <a:latin typeface="Calibri"/>
                  <a:cs typeface="Calibri"/>
                </a:rPr>
                <a:t>equation </a:t>
              </a:r>
              <a:r>
                <a:rPr sz="857" dirty="0">
                  <a:latin typeface="Calibri"/>
                  <a:cs typeface="Calibri"/>
                </a:rPr>
                <a:t>– </a:t>
              </a:r>
              <a:r>
                <a:rPr sz="857" i="1" spc="-4" dirty="0">
                  <a:latin typeface="Calibri"/>
                  <a:cs typeface="Calibri"/>
                </a:rPr>
                <a:t>Not </a:t>
              </a:r>
              <a:r>
                <a:rPr sz="857" i="1" dirty="0">
                  <a:latin typeface="Calibri"/>
                  <a:cs typeface="Calibri"/>
                </a:rPr>
                <a:t>given</a:t>
              </a:r>
              <a:r>
                <a:rPr sz="857" i="1" spc="-86" dirty="0">
                  <a:latin typeface="Calibri"/>
                  <a:cs typeface="Calibri"/>
                </a:rPr>
                <a:t> </a:t>
              </a:r>
              <a:r>
                <a:rPr sz="857" i="1" spc="-7" dirty="0">
                  <a:latin typeface="Calibri"/>
                  <a:cs typeface="Calibri"/>
                </a:rPr>
                <a:t>formulae</a:t>
              </a:r>
              <a:endParaRPr sz="857" dirty="0">
                <a:latin typeface="Calibri"/>
                <a:cs typeface="Calibri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351" y="4035136"/>
            <a:ext cx="3084209" cy="261386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143886" y="2502225"/>
            <a:ext cx="1676400" cy="17453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5263152" y="3226525"/>
            <a:ext cx="1682568" cy="2478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9" name="Rectangle 58"/>
          <p:cNvSpPr/>
          <p:nvPr/>
        </p:nvSpPr>
        <p:spPr>
          <a:xfrm>
            <a:off x="1326230" y="237687"/>
            <a:ext cx="21548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YOUNG MODULUS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8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57278" flipH="1" flipV="1">
            <a:off x="3652845" y="2335459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Rectangle 73"/>
          <p:cNvSpPr/>
          <p:nvPr/>
        </p:nvSpPr>
        <p:spPr>
          <a:xfrm>
            <a:off x="7762823" y="3538889"/>
            <a:ext cx="31356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STRESS VS STRAIN: DUCTILE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object 8"/>
              <p:cNvSpPr txBox="1"/>
              <p:nvPr/>
            </p:nvSpPr>
            <p:spPr>
              <a:xfrm>
                <a:off x="838200" y="800983"/>
                <a:ext cx="3130946" cy="735565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Young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Modulus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𝑆𝑡𝑟𝑒𝑠𝑠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𝑆𝑡𝑟𝑎𝑖𝑛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5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800983"/>
                <a:ext cx="3130946" cy="7355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8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6730189" flipH="1">
            <a:off x="248319" y="5710583"/>
            <a:ext cx="501413" cy="6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object 7"/>
          <p:cNvSpPr txBox="1"/>
          <p:nvPr/>
        </p:nvSpPr>
        <p:spPr>
          <a:xfrm>
            <a:off x="10558961" y="-2880215"/>
            <a:ext cx="3035300" cy="684711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4989" rIns="0" bIns="0" rtlCol="0">
            <a:spAutoFit/>
          </a:bodyPr>
          <a:lstStyle/>
          <a:p>
            <a:pPr marL="2215741">
              <a:lnSpc>
                <a:spcPts val="1957"/>
              </a:lnSpc>
              <a:spcBef>
                <a:spcPts val="39"/>
              </a:spcBef>
            </a:pPr>
            <a:r>
              <a:rPr sz="2000" spc="-4" dirty="0">
                <a:latin typeface="Cambria Math"/>
                <a:cs typeface="Cambria Math"/>
              </a:rPr>
              <a:t>𝑆𝑡𝑟𝑒𝑠𝑠</a:t>
            </a:r>
            <a:endParaRPr sz="2000">
              <a:latin typeface="Cambria Math"/>
              <a:cs typeface="Cambria Math"/>
            </a:endParaRPr>
          </a:p>
          <a:p>
            <a:pPr marL="93891">
              <a:lnSpc>
                <a:spcPts val="1429"/>
              </a:lnSpc>
            </a:pPr>
            <a:r>
              <a:rPr sz="2000" spc="-4" dirty="0">
                <a:latin typeface="Cambria Math"/>
                <a:cs typeface="Cambria Math"/>
              </a:rPr>
              <a:t>𝑌𝑜𝑢𝑛𝑔 </a:t>
            </a:r>
            <a:r>
              <a:rPr sz="2000" spc="-7" dirty="0">
                <a:latin typeface="Cambria Math"/>
                <a:cs typeface="Cambria Math"/>
              </a:rPr>
              <a:t>𝑚𝑜𝑑𝑢𝑙𝑢𝑠</a:t>
            </a:r>
            <a:r>
              <a:rPr sz="2000" spc="211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</a:p>
          <a:p>
            <a:pPr marL="2212112">
              <a:lnSpc>
                <a:spcPts val="1871"/>
              </a:lnSpc>
            </a:pPr>
            <a:r>
              <a:rPr sz="2000" spc="-4" dirty="0">
                <a:latin typeface="Cambria Math"/>
                <a:cs typeface="Cambria Math"/>
              </a:rPr>
              <a:t>𝑆𝑡𝑟𝑎𝑖𝑛</a:t>
            </a:r>
            <a:endParaRPr sz="2000" dirty="0">
              <a:latin typeface="Cambria Math"/>
              <a:cs typeface="Cambria Math"/>
            </a:endParaRPr>
          </a:p>
        </p:txBody>
      </p:sp>
      <p:sp>
        <p:nvSpPr>
          <p:cNvPr id="36" name="object 8"/>
          <p:cNvSpPr txBox="1"/>
          <p:nvPr/>
        </p:nvSpPr>
        <p:spPr>
          <a:xfrm>
            <a:off x="227808" y="1682083"/>
            <a:ext cx="4238244" cy="994045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The </a:t>
            </a:r>
            <a:r>
              <a:rPr sz="1600" b="1" spc="-18" dirty="0">
                <a:solidFill>
                  <a:srgbClr val="7030A0"/>
                </a:solidFill>
                <a:latin typeface="+mj-lt"/>
                <a:cs typeface="Calibri"/>
              </a:rPr>
              <a:t>Young </a:t>
            </a: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Modulus </a:t>
            </a:r>
            <a:r>
              <a:rPr sz="1600" dirty="0">
                <a:latin typeface="+mj-lt"/>
                <a:cs typeface="Calibri"/>
              </a:rPr>
              <a:t>of a </a:t>
            </a:r>
            <a:r>
              <a:rPr sz="1600" spc="-4" dirty="0">
                <a:latin typeface="+mj-lt"/>
                <a:cs typeface="Calibri"/>
              </a:rPr>
              <a:t>material </a:t>
            </a:r>
            <a:r>
              <a:rPr sz="1600" dirty="0">
                <a:latin typeface="+mj-lt"/>
                <a:cs typeface="Calibri"/>
              </a:rPr>
              <a:t>is a  </a:t>
            </a:r>
            <a:r>
              <a:rPr sz="1600" spc="-4" dirty="0">
                <a:latin typeface="+mj-lt"/>
                <a:cs typeface="Calibri"/>
              </a:rPr>
              <a:t>measure </a:t>
            </a:r>
            <a:r>
              <a:rPr sz="1600" dirty="0">
                <a:latin typeface="+mj-lt"/>
                <a:cs typeface="Calibri"/>
              </a:rPr>
              <a:t>of how difficult it is </a:t>
            </a:r>
            <a:r>
              <a:rPr sz="1600" spc="-4" dirty="0">
                <a:latin typeface="+mj-lt"/>
                <a:cs typeface="Calibri"/>
              </a:rPr>
              <a:t>to change </a:t>
            </a:r>
            <a:r>
              <a:rPr sz="1600" dirty="0">
                <a:latin typeface="+mj-lt"/>
                <a:cs typeface="Calibri"/>
              </a:rPr>
              <a:t>the  shape of a </a:t>
            </a:r>
            <a:r>
              <a:rPr sz="1600" spc="-4" dirty="0">
                <a:latin typeface="+mj-lt"/>
                <a:cs typeface="Calibri"/>
              </a:rPr>
              <a:t>material.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The higher the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value,</a:t>
            </a:r>
            <a:r>
              <a:rPr sz="1600" spc="-75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the  </a:t>
            </a:r>
            <a:r>
              <a:rPr sz="1600" spc="-11" dirty="0">
                <a:solidFill>
                  <a:srgbClr val="FF0000"/>
                </a:solidFill>
                <a:latin typeface="+mj-lt"/>
                <a:cs typeface="Calibri"/>
              </a:rPr>
              <a:t>stiffer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the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material</a:t>
            </a:r>
            <a:r>
              <a:rPr sz="1600" spc="-4" dirty="0">
                <a:latin typeface="+mj-lt"/>
                <a:cs typeface="Calibri"/>
              </a:rPr>
              <a:t>. </a:t>
            </a:r>
            <a:r>
              <a:rPr sz="1600" dirty="0">
                <a:latin typeface="+mj-lt"/>
                <a:cs typeface="Calibri"/>
              </a:rPr>
              <a:t>It is </a:t>
            </a:r>
            <a:r>
              <a:rPr sz="1600" spc="-4" dirty="0">
                <a:latin typeface="+mj-lt"/>
                <a:cs typeface="Calibri"/>
              </a:rPr>
              <a:t>measured </a:t>
            </a:r>
            <a:r>
              <a:rPr sz="1600" dirty="0">
                <a:latin typeface="+mj-lt"/>
                <a:cs typeface="Calibri"/>
              </a:rPr>
              <a:t>in </a:t>
            </a:r>
            <a:r>
              <a:rPr sz="1600" spc="7" dirty="0">
                <a:latin typeface="+mj-lt"/>
                <a:cs typeface="Cambria Math"/>
              </a:rPr>
              <a:t>𝑃𝑎</a:t>
            </a:r>
            <a:r>
              <a:rPr sz="1600" i="1" spc="7" dirty="0">
                <a:latin typeface="+mj-lt"/>
                <a:cs typeface="Calibri"/>
              </a:rPr>
              <a:t>.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39" name="object 15"/>
          <p:cNvSpPr txBox="1"/>
          <p:nvPr/>
        </p:nvSpPr>
        <p:spPr>
          <a:xfrm>
            <a:off x="317499" y="3661225"/>
            <a:ext cx="4377599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 marR="21772">
              <a:spcBef>
                <a:spcPts val="71"/>
              </a:spcBef>
            </a:pP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This is the </a:t>
            </a:r>
            <a:r>
              <a:rPr sz="1600" b="1" spc="-7" dirty="0">
                <a:solidFill>
                  <a:srgbClr val="7030A0"/>
                </a:solidFill>
                <a:latin typeface="+mj-lt"/>
                <a:cs typeface="Calibri"/>
              </a:rPr>
              <a:t>force </a:t>
            </a:r>
            <a:r>
              <a:rPr sz="1600" b="1" spc="-4" dirty="0">
                <a:solidFill>
                  <a:srgbClr val="7030A0"/>
                </a:solidFill>
                <a:latin typeface="+mj-lt"/>
                <a:cs typeface="Calibri"/>
              </a:rPr>
              <a:t>applied </a:t>
            </a:r>
            <a:r>
              <a:rPr sz="1600" b="1" dirty="0">
                <a:solidFill>
                  <a:srgbClr val="7030A0"/>
                </a:solidFill>
                <a:latin typeface="+mj-lt"/>
                <a:cs typeface="Calibri"/>
              </a:rPr>
              <a:t>in  </a:t>
            </a:r>
            <a:r>
              <a:rPr sz="1600" spc="-4" dirty="0">
                <a:latin typeface="+mj-lt"/>
                <a:cs typeface="Calibri"/>
              </a:rPr>
              <a:t>deforming </a:t>
            </a:r>
            <a:r>
              <a:rPr sz="1600" dirty="0">
                <a:latin typeface="+mj-lt"/>
                <a:cs typeface="Calibri"/>
              </a:rPr>
              <a:t>a </a:t>
            </a:r>
            <a:r>
              <a:rPr sz="1600" spc="-4" dirty="0">
                <a:latin typeface="+mj-lt"/>
                <a:cs typeface="Calibri"/>
              </a:rPr>
              <a:t>material</a:t>
            </a:r>
            <a:r>
              <a:rPr sz="1600" spc="-64" dirty="0">
                <a:latin typeface="+mj-lt"/>
                <a:cs typeface="Calibri"/>
              </a:rPr>
              <a:t> </a:t>
            </a:r>
            <a:r>
              <a:rPr sz="1600" b="1" spc="-4" dirty="0">
                <a:solidFill>
                  <a:srgbClr val="FF0000"/>
                </a:solidFill>
                <a:latin typeface="+mj-lt"/>
                <a:cs typeface="Calibri"/>
              </a:rPr>
              <a:t>divided  </a:t>
            </a:r>
            <a:r>
              <a:rPr sz="1600" b="1" spc="-7" dirty="0">
                <a:solidFill>
                  <a:srgbClr val="FF0000"/>
                </a:solidFill>
                <a:latin typeface="+mj-lt"/>
                <a:cs typeface="Calibri"/>
              </a:rPr>
              <a:t>by </a:t>
            </a:r>
            <a:r>
              <a:rPr sz="1600" b="1" dirty="0">
                <a:solidFill>
                  <a:srgbClr val="FF0000"/>
                </a:solidFill>
                <a:latin typeface="+mj-lt"/>
                <a:cs typeface="Calibri"/>
              </a:rPr>
              <a:t>its cross-sectional</a:t>
            </a:r>
            <a:r>
              <a:rPr sz="1600" b="1" spc="-79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b="1" spc="-7" dirty="0" smtClean="0">
                <a:solidFill>
                  <a:srgbClr val="FF0000"/>
                </a:solidFill>
                <a:latin typeface="+mj-lt"/>
                <a:cs typeface="Calibri"/>
              </a:rPr>
              <a:t>area.</a:t>
            </a:r>
            <a:r>
              <a:rPr lang="en-US" sz="1600" dirty="0">
                <a:latin typeface="+mj-lt"/>
                <a:cs typeface="Calibri"/>
              </a:rPr>
              <a:t> </a:t>
            </a:r>
            <a:r>
              <a:rPr sz="1600" spc="-4" dirty="0" smtClean="0">
                <a:latin typeface="+mj-lt"/>
                <a:cs typeface="Calibri"/>
              </a:rPr>
              <a:t>Measured </a:t>
            </a:r>
            <a:r>
              <a:rPr sz="1600" dirty="0">
                <a:latin typeface="+mj-lt"/>
                <a:cs typeface="Calibri"/>
              </a:rPr>
              <a:t>in </a:t>
            </a:r>
            <a:r>
              <a:rPr sz="1600" spc="18" dirty="0">
                <a:latin typeface="+mj-lt"/>
                <a:cs typeface="Cambria Math"/>
              </a:rPr>
              <a:t>𝑁𝑚</a:t>
            </a:r>
            <a:r>
              <a:rPr sz="1600" spc="26" baseline="28735" dirty="0">
                <a:latin typeface="+mj-lt"/>
                <a:cs typeface="Cambria Math"/>
              </a:rPr>
              <a:t>−2 </a:t>
            </a:r>
            <a:r>
              <a:rPr sz="1600" dirty="0">
                <a:latin typeface="+mj-lt"/>
                <a:cs typeface="Calibri"/>
              </a:rPr>
              <a:t>or</a:t>
            </a:r>
            <a:r>
              <a:rPr sz="1600" spc="-146" dirty="0">
                <a:latin typeface="+mj-lt"/>
                <a:cs typeface="Calibri"/>
              </a:rPr>
              <a:t> </a:t>
            </a:r>
            <a:r>
              <a:rPr sz="1600" spc="-4" dirty="0">
                <a:latin typeface="+mj-lt"/>
                <a:cs typeface="Cambria Math"/>
              </a:rPr>
              <a:t>𝑃𝑎</a:t>
            </a:r>
            <a:endParaRPr sz="1600" dirty="0">
              <a:latin typeface="+mj-lt"/>
              <a:cs typeface="Cambria Math"/>
            </a:endParaRPr>
          </a:p>
        </p:txBody>
      </p:sp>
      <p:sp>
        <p:nvSpPr>
          <p:cNvPr id="41" name="object 18"/>
          <p:cNvSpPr txBox="1"/>
          <p:nvPr/>
        </p:nvSpPr>
        <p:spPr>
          <a:xfrm>
            <a:off x="227808" y="5310395"/>
            <a:ext cx="4344192" cy="501602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600" b="1" dirty="0" smtClean="0">
                <a:solidFill>
                  <a:srgbClr val="7030A0"/>
                </a:solidFill>
                <a:latin typeface="+mj-lt"/>
                <a:cs typeface="Calibri"/>
              </a:rPr>
              <a:t>Strain</a:t>
            </a:r>
            <a:r>
              <a:rPr lang="en-US" sz="1600" dirty="0" smtClean="0">
                <a:latin typeface="+mj-lt"/>
                <a:cs typeface="Calibri"/>
              </a:rPr>
              <a:t> is</a:t>
            </a:r>
            <a:r>
              <a:rPr sz="1600" dirty="0" smtClean="0">
                <a:latin typeface="+mj-lt"/>
                <a:cs typeface="Calibri"/>
              </a:rPr>
              <a:t> </a:t>
            </a:r>
            <a:r>
              <a:rPr sz="1600" spc="4" dirty="0">
                <a:latin typeface="+mj-lt"/>
                <a:cs typeface="Calibri"/>
              </a:rPr>
              <a:t>the </a:t>
            </a:r>
            <a:r>
              <a:rPr sz="1600" spc="-7" dirty="0">
                <a:latin typeface="+mj-lt"/>
                <a:cs typeface="Calibri"/>
              </a:rPr>
              <a:t>extension </a:t>
            </a:r>
            <a:r>
              <a:rPr sz="1600" spc="-4" dirty="0">
                <a:latin typeface="+mj-lt"/>
                <a:cs typeface="Calibri"/>
              </a:rPr>
              <a:t>of </a:t>
            </a:r>
            <a:r>
              <a:rPr sz="1600" dirty="0">
                <a:latin typeface="+mj-lt"/>
                <a:cs typeface="Calibri"/>
              </a:rPr>
              <a:t>a </a:t>
            </a:r>
            <a:r>
              <a:rPr sz="1600" spc="-4" dirty="0">
                <a:latin typeface="+mj-lt"/>
                <a:cs typeface="Calibri"/>
              </a:rPr>
              <a:t>material  </a:t>
            </a:r>
            <a:r>
              <a:rPr sz="1600" dirty="0">
                <a:latin typeface="+mj-lt"/>
                <a:cs typeface="Calibri"/>
              </a:rPr>
              <a:t>divided </a:t>
            </a:r>
            <a:r>
              <a:rPr sz="1600" spc="-7" dirty="0">
                <a:latin typeface="+mj-lt"/>
                <a:cs typeface="Calibri"/>
              </a:rPr>
              <a:t>by </a:t>
            </a:r>
            <a:r>
              <a:rPr sz="1600" dirty="0">
                <a:latin typeface="+mj-lt"/>
                <a:cs typeface="Calibri"/>
              </a:rPr>
              <a:t>its original </a:t>
            </a:r>
            <a:r>
              <a:rPr sz="1600" spc="-4" dirty="0">
                <a:latin typeface="+mj-lt"/>
                <a:cs typeface="Calibri"/>
              </a:rPr>
              <a:t>length. </a:t>
            </a:r>
            <a:r>
              <a:rPr sz="1600" dirty="0">
                <a:latin typeface="+mj-lt"/>
                <a:cs typeface="Calibri"/>
              </a:rPr>
              <a:t>It</a:t>
            </a:r>
            <a:r>
              <a:rPr sz="1600" spc="-93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has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 no units as it is a</a:t>
            </a:r>
            <a:r>
              <a:rPr sz="1600" spc="-39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spc="-11" dirty="0">
                <a:solidFill>
                  <a:srgbClr val="FF0000"/>
                </a:solidFill>
                <a:latin typeface="+mj-lt"/>
                <a:cs typeface="Calibri"/>
              </a:rPr>
              <a:t>ratio</a:t>
            </a:r>
            <a:endParaRPr sz="1600" dirty="0">
              <a:solidFill>
                <a:srgbClr val="FF0000"/>
              </a:solidFill>
              <a:latin typeface="+mj-lt"/>
              <a:cs typeface="Calibri"/>
            </a:endParaRPr>
          </a:p>
        </p:txBody>
      </p:sp>
      <p:sp>
        <p:nvSpPr>
          <p:cNvPr id="42" name="object 40"/>
          <p:cNvSpPr txBox="1"/>
          <p:nvPr/>
        </p:nvSpPr>
        <p:spPr>
          <a:xfrm>
            <a:off x="10634435" y="-2020243"/>
            <a:ext cx="3055257" cy="68379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4082" rIns="0" bIns="0" rtlCol="0">
            <a:spAutoFit/>
          </a:bodyPr>
          <a:lstStyle/>
          <a:p>
            <a:pPr marL="2286046">
              <a:lnSpc>
                <a:spcPts val="1957"/>
              </a:lnSpc>
              <a:spcBef>
                <a:spcPts val="32"/>
              </a:spcBef>
            </a:pPr>
            <a:r>
              <a:rPr sz="2000" dirty="0">
                <a:latin typeface="Cambria Math"/>
                <a:cs typeface="Cambria Math"/>
              </a:rPr>
              <a:t>𝐹 ×</a:t>
            </a:r>
            <a:r>
              <a:rPr sz="2000" spc="46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𝐿</a:t>
            </a:r>
            <a:endParaRPr sz="2000">
              <a:latin typeface="Cambria Math"/>
              <a:cs typeface="Cambria Math"/>
            </a:endParaRPr>
          </a:p>
          <a:p>
            <a:pPr marL="93891">
              <a:lnSpc>
                <a:spcPts val="1429"/>
              </a:lnSpc>
            </a:pPr>
            <a:r>
              <a:rPr sz="2000" spc="-4" dirty="0">
                <a:latin typeface="Cambria Math"/>
                <a:cs typeface="Cambria Math"/>
              </a:rPr>
              <a:t>𝑌𝑜𝑢𝑛𝑔 </a:t>
            </a:r>
            <a:r>
              <a:rPr sz="2000" spc="-7" dirty="0">
                <a:latin typeface="Cambria Math"/>
                <a:cs typeface="Cambria Math"/>
              </a:rPr>
              <a:t>𝑚𝑜𝑑𝑢𝑙𝑢𝑠</a:t>
            </a:r>
            <a:r>
              <a:rPr sz="2000" spc="2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  <a:p>
            <a:pPr marL="2212112">
              <a:lnSpc>
                <a:spcPts val="1871"/>
              </a:lnSpc>
            </a:pPr>
            <a:r>
              <a:rPr sz="2000" dirty="0">
                <a:latin typeface="Cambria Math"/>
                <a:cs typeface="Cambria Math"/>
              </a:rPr>
              <a:t>𝐴 ×</a:t>
            </a:r>
            <a:r>
              <a:rPr sz="2000" spc="-18" dirty="0">
                <a:latin typeface="Cambria Math"/>
                <a:cs typeface="Cambria Math"/>
              </a:rPr>
              <a:t> </a:t>
            </a:r>
            <a:r>
              <a:rPr sz="2000" spc="-4" dirty="0">
                <a:latin typeface="Cambria Math"/>
                <a:cs typeface="Cambria Math"/>
              </a:rPr>
              <a:t>Δ𝐿</a:t>
            </a:r>
            <a:endParaRPr sz="2000">
              <a:latin typeface="Cambria Math"/>
              <a:cs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object 8"/>
              <p:cNvSpPr txBox="1"/>
              <p:nvPr/>
            </p:nvSpPr>
            <p:spPr>
              <a:xfrm>
                <a:off x="1191229" y="2821663"/>
                <a:ext cx="2311401" cy="735565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Tensile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Stre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𝑠𝑠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3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229" y="2821663"/>
                <a:ext cx="2311401" cy="7355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57278" flipH="1" flipV="1">
            <a:off x="3578987" y="4068379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5" name="object 8"/>
              <p:cNvSpPr txBox="1"/>
              <p:nvPr/>
            </p:nvSpPr>
            <p:spPr>
              <a:xfrm>
                <a:off x="1247971" y="4327188"/>
                <a:ext cx="2311401" cy="829684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Tensile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𝑆𝑡𝑟𝑎𝑖𝑛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l-GR" spc="-4" dirty="0">
                              <a:latin typeface="Cambria Math"/>
                              <a:cs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5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971" y="4327188"/>
                <a:ext cx="2311401" cy="8296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object 8"/>
              <p:cNvSpPr txBox="1"/>
              <p:nvPr/>
            </p:nvSpPr>
            <p:spPr>
              <a:xfrm>
                <a:off x="2751193" y="5913438"/>
                <a:ext cx="2773308" cy="73556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latin typeface="Cambria Math"/>
                          <a:cs typeface="Cambria Math"/>
                        </a:rPr>
                        <m:t>Young</m:t>
                      </m:r>
                      <m:r>
                        <m:rPr>
                          <m:nor/>
                        </m:rPr>
                        <a:rPr lang="en-US" dirty="0">
                          <a:latin typeface="Cambria Math"/>
                          <a:cs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>
                          <a:latin typeface="Cambria Math"/>
                          <a:cs typeface="Cambria Math"/>
                        </a:rPr>
                        <m:t>Modulus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b="0" i="0" spc="-68" dirty="0" smtClean="0">
                              <a:latin typeface="Cambria Math"/>
                              <a:cs typeface="Cambria Math"/>
                            </a:rPr>
                            <m:t>FL</m:t>
                          </m:r>
                          <m:r>
                            <m:rPr>
                              <m:nor/>
                            </m:rPr>
                            <a:rPr lang="en-GB" sz="2000" baseline="-16260" dirty="0">
                              <a:latin typeface="Cambria Math"/>
                              <a:cs typeface="Cambria Math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Cambria Math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l-GR" spc="-4" dirty="0">
                              <a:latin typeface="Cambria Math"/>
                              <a:cs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193" y="5913438"/>
                <a:ext cx="2773308" cy="7355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object 18"/>
          <p:cNvSpPr txBox="1"/>
          <p:nvPr/>
        </p:nvSpPr>
        <p:spPr>
          <a:xfrm>
            <a:off x="869030" y="6039347"/>
            <a:ext cx="1753392" cy="50652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600" b="1" dirty="0" smtClean="0">
                <a:solidFill>
                  <a:srgbClr val="7030A0"/>
                </a:solidFill>
                <a:latin typeface="+mj-lt"/>
                <a:cs typeface="Calibri"/>
              </a:rPr>
              <a:t>Young Modulus then, can be expressed by:</a:t>
            </a:r>
            <a:endParaRPr sz="1600" dirty="0">
              <a:solidFill>
                <a:srgbClr val="FF0000"/>
              </a:solidFill>
              <a:latin typeface="+mj-lt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50560" y="3991329"/>
            <a:ext cx="3549207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+mj-lt"/>
              </a:rPr>
              <a:t>L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b="1" dirty="0" smtClean="0">
                <a:latin typeface="+mj-lt"/>
              </a:rPr>
              <a:t>= the limit of proportionality</a:t>
            </a:r>
            <a:r>
              <a:rPr lang="en-US" sz="1600" dirty="0" smtClean="0">
                <a:latin typeface="+mj-lt"/>
              </a:rPr>
              <a:t>, Hooke’s law applies up to this point.</a:t>
            </a:r>
          </a:p>
          <a:p>
            <a:r>
              <a:rPr lang="en-US" sz="1600" b="1" dirty="0" smtClean="0">
                <a:latin typeface="+mj-lt"/>
              </a:rPr>
              <a:t>E </a:t>
            </a:r>
            <a:r>
              <a:rPr lang="en-US" sz="1600" b="1" dirty="0">
                <a:latin typeface="+mj-lt"/>
              </a:rPr>
              <a:t>= elastic limit</a:t>
            </a:r>
            <a:r>
              <a:rPr lang="en-US" sz="1600" dirty="0">
                <a:latin typeface="+mj-lt"/>
              </a:rPr>
              <a:t>, beyond this point the material is permanently stretch and it will not go back to its original length. </a:t>
            </a:r>
            <a:endParaRPr lang="en-US" sz="1600" dirty="0" smtClean="0">
              <a:latin typeface="+mj-lt"/>
            </a:endParaRPr>
          </a:p>
          <a:p>
            <a:r>
              <a:rPr lang="en-US" sz="1600" b="1" dirty="0" smtClean="0">
                <a:latin typeface="+mj-lt"/>
              </a:rPr>
              <a:t>Y </a:t>
            </a:r>
            <a:r>
              <a:rPr lang="en-US" sz="1600" dirty="0">
                <a:latin typeface="+mj-lt"/>
              </a:rPr>
              <a:t>= </a:t>
            </a:r>
            <a:r>
              <a:rPr lang="en-US" sz="1600" b="1" dirty="0">
                <a:latin typeface="+mj-lt"/>
              </a:rPr>
              <a:t>yield point</a:t>
            </a:r>
            <a:r>
              <a:rPr lang="en-US" sz="1600" dirty="0">
                <a:latin typeface="+mj-lt"/>
              </a:rPr>
              <a:t>, beyond this point small increases in force give much big increases in length.</a:t>
            </a:r>
          </a:p>
          <a:p>
            <a:r>
              <a:rPr lang="en-US" sz="1600" b="1" dirty="0">
                <a:latin typeface="+mj-lt"/>
              </a:rPr>
              <a:t>B = breaking point </a:t>
            </a:r>
            <a:r>
              <a:rPr lang="en-US" sz="1600" dirty="0">
                <a:latin typeface="+mj-lt"/>
              </a:rPr>
              <a:t>/ breaking stress, the material breaks at this point.</a:t>
            </a:r>
            <a:endParaRPr lang="en-GB" sz="1600" dirty="0">
              <a:latin typeface="+mj-lt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306310" y="113468"/>
            <a:ext cx="2793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STRESS VS STRAIN: BRITTLE</a:t>
            </a:r>
            <a:endParaRPr lang="en-GB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22925" y="584825"/>
            <a:ext cx="1645150" cy="16780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8140" y="465348"/>
            <a:ext cx="2212401" cy="1902665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>
            <a:off x="5930082" y="68410"/>
            <a:ext cx="2219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STRETCHING RUBBER</a:t>
            </a:r>
            <a:endParaRPr lang="en-GB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29013" y="1135729"/>
            <a:ext cx="1933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spc="-4" dirty="0" smtClean="0">
                <a:solidFill>
                  <a:srgbClr val="FF0000"/>
                </a:solidFill>
                <a:cs typeface="Calibri"/>
              </a:rPr>
              <a:t>Gradient = Young Modulus</a:t>
            </a:r>
          </a:p>
          <a:p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10062" y="492578"/>
            <a:ext cx="22008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+mj-lt"/>
              </a:rPr>
              <a:t>When rubber is stretched </a:t>
            </a:r>
            <a:r>
              <a:rPr lang="en-US" sz="1600" dirty="0">
                <a:latin typeface="+mj-lt"/>
              </a:rPr>
              <a:t>and released energy is lost as heat and this is called </a:t>
            </a:r>
            <a:r>
              <a:rPr lang="en-US" sz="1600" dirty="0">
                <a:solidFill>
                  <a:srgbClr val="FF0000"/>
                </a:solidFill>
                <a:latin typeface="+mj-lt"/>
              </a:rPr>
              <a:t>hysteresis</a:t>
            </a:r>
            <a:r>
              <a:rPr lang="en-US" sz="1600" dirty="0">
                <a:latin typeface="+mj-lt"/>
              </a:rPr>
              <a:t>. The area between the two lines is the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energy lost per unit volume</a:t>
            </a:r>
            <a:r>
              <a:rPr lang="en-US" sz="1600" dirty="0">
                <a:latin typeface="+mj-lt"/>
              </a:rPr>
              <a:t>.</a:t>
            </a:r>
            <a:endParaRPr lang="en-GB" sz="16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9" name="object 8"/>
              <p:cNvSpPr txBox="1"/>
              <p:nvPr/>
            </p:nvSpPr>
            <p:spPr>
              <a:xfrm>
                <a:off x="7068340" y="2569505"/>
                <a:ext cx="4885220" cy="68082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600" b="0" i="0" dirty="0" smtClean="0">
                          <a:latin typeface="Cambria Math"/>
                          <a:cs typeface="Cambria Math"/>
                        </a:rPr>
                        <m:t>Energy</m:t>
                      </m:r>
                      <m:r>
                        <m:rPr>
                          <m:nor/>
                        </m:rPr>
                        <a:rPr lang="en-US" sz="1600" b="0" i="0" dirty="0" smtClean="0">
                          <a:latin typeface="Cambria Math"/>
                          <a:cs typeface="Cambria Math"/>
                        </a:rPr>
                        <m:t>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𝑙𝑜𝑠𝑡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𝑝𝑒𝑟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𝑢𝑛𝑖𝑡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Cambria Math"/>
                        </a:rPr>
                        <m:t>𝑣𝑜𝑙𝑢𝑚𝑒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𝑆𝑡𝑟𝑒𝑠𝑠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mbria Math"/>
                        </a:rPr>
                        <m:t>𝑆𝑡𝑟𝑎𝑖𝑛</m:t>
                      </m:r>
                    </m:oMath>
                  </m:oMathPara>
                </a14:m>
                <a:endParaRPr sz="16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340" y="2569505"/>
                <a:ext cx="4885220" cy="68082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0" name="Picture 2" descr="Hand drawn arrow set re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161882" flipH="1" flipV="1">
            <a:off x="8223182" y="2266554"/>
            <a:ext cx="388734" cy="50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12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l="7509" t="3077" r="4578" b="21213"/>
          <a:stretch/>
        </p:blipFill>
        <p:spPr>
          <a:xfrm>
            <a:off x="8584993" y="4349425"/>
            <a:ext cx="1602898" cy="11710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b="44585"/>
          <a:stretch/>
        </p:blipFill>
        <p:spPr>
          <a:xfrm>
            <a:off x="180090" y="4896523"/>
            <a:ext cx="1884498" cy="683672"/>
          </a:xfrm>
          <a:prstGeom prst="rect">
            <a:avLst/>
          </a:prstGeom>
        </p:spPr>
      </p:pic>
      <p:pic>
        <p:nvPicPr>
          <p:cNvPr id="2050" name="Picture 2" descr="resistors in parallel diagra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131"/>
          <a:stretch/>
        </p:blipFill>
        <p:spPr bwMode="auto">
          <a:xfrm>
            <a:off x="4790828" y="4954369"/>
            <a:ext cx="1584217" cy="102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/>
          <p:nvPr/>
        </p:nvSpPr>
        <p:spPr>
          <a:xfrm>
            <a:off x="5522685" y="2837542"/>
            <a:ext cx="1108528" cy="1282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5200607" y="3342186"/>
            <a:ext cx="1813379" cy="239032"/>
          </a:xfrm>
          <a:custGeom>
            <a:avLst/>
            <a:gdLst/>
            <a:ahLst/>
            <a:cxnLst/>
            <a:rect l="l" t="t" r="r" b="b"/>
            <a:pathLst>
              <a:path w="2538729" h="334645">
                <a:moveTo>
                  <a:pt x="1413695" y="196976"/>
                </a:moveTo>
                <a:lnTo>
                  <a:pt x="1314890" y="196976"/>
                </a:lnTo>
                <a:lnTo>
                  <a:pt x="1323038" y="223714"/>
                </a:lnTo>
                <a:lnTo>
                  <a:pt x="1343715" y="288952"/>
                </a:lnTo>
                <a:lnTo>
                  <a:pt x="1356800" y="328929"/>
                </a:lnTo>
                <a:lnTo>
                  <a:pt x="1359594" y="331215"/>
                </a:lnTo>
                <a:lnTo>
                  <a:pt x="1361118" y="332231"/>
                </a:lnTo>
                <a:lnTo>
                  <a:pt x="1408362" y="334137"/>
                </a:lnTo>
                <a:lnTo>
                  <a:pt x="1423936" y="333966"/>
                </a:lnTo>
                <a:lnTo>
                  <a:pt x="1438652" y="333438"/>
                </a:lnTo>
                <a:lnTo>
                  <a:pt x="1452511" y="332529"/>
                </a:lnTo>
                <a:lnTo>
                  <a:pt x="1465512" y="331215"/>
                </a:lnTo>
                <a:lnTo>
                  <a:pt x="1456727" y="297471"/>
                </a:lnTo>
                <a:lnTo>
                  <a:pt x="1446573" y="265763"/>
                </a:lnTo>
                <a:lnTo>
                  <a:pt x="1435062" y="236079"/>
                </a:lnTo>
                <a:lnTo>
                  <a:pt x="1422205" y="208406"/>
                </a:lnTo>
                <a:lnTo>
                  <a:pt x="1415964" y="199336"/>
                </a:lnTo>
                <a:lnTo>
                  <a:pt x="1413695" y="196976"/>
                </a:lnTo>
                <a:close/>
              </a:path>
              <a:path w="2538729" h="334645">
                <a:moveTo>
                  <a:pt x="1312858" y="0"/>
                </a:moveTo>
                <a:lnTo>
                  <a:pt x="1273943" y="1339"/>
                </a:lnTo>
                <a:lnTo>
                  <a:pt x="1229181" y="5413"/>
                </a:lnTo>
                <a:lnTo>
                  <a:pt x="1200914" y="30606"/>
                </a:lnTo>
                <a:lnTo>
                  <a:pt x="1200810" y="48259"/>
                </a:lnTo>
                <a:lnTo>
                  <a:pt x="1200223" y="107644"/>
                </a:lnTo>
                <a:lnTo>
                  <a:pt x="1200135" y="118999"/>
                </a:lnTo>
                <a:lnTo>
                  <a:pt x="1200052" y="191944"/>
                </a:lnTo>
                <a:lnTo>
                  <a:pt x="1200276" y="223714"/>
                </a:lnTo>
                <a:lnTo>
                  <a:pt x="1200660" y="265763"/>
                </a:lnTo>
                <a:lnTo>
                  <a:pt x="1200860" y="292766"/>
                </a:lnTo>
                <a:lnTo>
                  <a:pt x="1200971" y="327278"/>
                </a:lnTo>
                <a:lnTo>
                  <a:pt x="1201479" y="328549"/>
                </a:lnTo>
                <a:lnTo>
                  <a:pt x="1202622" y="329564"/>
                </a:lnTo>
                <a:lnTo>
                  <a:pt x="1203638" y="330708"/>
                </a:lnTo>
                <a:lnTo>
                  <a:pt x="1204908" y="331215"/>
                </a:lnTo>
                <a:lnTo>
                  <a:pt x="1206432" y="331215"/>
                </a:lnTo>
                <a:lnTo>
                  <a:pt x="1236801" y="331898"/>
                </a:lnTo>
                <a:lnTo>
                  <a:pt x="1262312" y="332104"/>
                </a:lnTo>
                <a:lnTo>
                  <a:pt x="1287014" y="331898"/>
                </a:lnTo>
                <a:lnTo>
                  <a:pt x="1298781" y="331622"/>
                </a:lnTo>
                <a:lnTo>
                  <a:pt x="1310191" y="331215"/>
                </a:lnTo>
                <a:lnTo>
                  <a:pt x="1310048" y="317595"/>
                </a:lnTo>
                <a:lnTo>
                  <a:pt x="1309477" y="281781"/>
                </a:lnTo>
                <a:lnTo>
                  <a:pt x="1309048" y="259587"/>
                </a:lnTo>
                <a:lnTo>
                  <a:pt x="1307651" y="196976"/>
                </a:lnTo>
                <a:lnTo>
                  <a:pt x="1413695" y="196976"/>
                </a:lnTo>
                <a:lnTo>
                  <a:pt x="1408854" y="191944"/>
                </a:lnTo>
                <a:lnTo>
                  <a:pt x="1400863" y="186243"/>
                </a:lnTo>
                <a:lnTo>
                  <a:pt x="1391979" y="182244"/>
                </a:lnTo>
                <a:lnTo>
                  <a:pt x="1404860" y="175192"/>
                </a:lnTo>
                <a:lnTo>
                  <a:pt x="1434524" y="146938"/>
                </a:lnTo>
                <a:lnTo>
                  <a:pt x="1443324" y="129793"/>
                </a:lnTo>
                <a:lnTo>
                  <a:pt x="1307397" y="129793"/>
                </a:lnTo>
                <a:lnTo>
                  <a:pt x="1307492" y="107644"/>
                </a:lnTo>
                <a:lnTo>
                  <a:pt x="1307651" y="80263"/>
                </a:lnTo>
                <a:lnTo>
                  <a:pt x="1311715" y="80010"/>
                </a:lnTo>
                <a:lnTo>
                  <a:pt x="1316033" y="79883"/>
                </a:lnTo>
                <a:lnTo>
                  <a:pt x="1449192" y="79883"/>
                </a:lnTo>
                <a:lnTo>
                  <a:pt x="1448971" y="77120"/>
                </a:lnTo>
                <a:lnTo>
                  <a:pt x="1437064" y="37211"/>
                </a:lnTo>
                <a:lnTo>
                  <a:pt x="1421316" y="20319"/>
                </a:lnTo>
                <a:lnTo>
                  <a:pt x="1414585" y="15621"/>
                </a:lnTo>
                <a:lnTo>
                  <a:pt x="1375469" y="3301"/>
                </a:lnTo>
                <a:lnTo>
                  <a:pt x="1331178" y="111"/>
                </a:lnTo>
                <a:lnTo>
                  <a:pt x="1312858" y="0"/>
                </a:lnTo>
                <a:close/>
              </a:path>
              <a:path w="2538729" h="334645">
                <a:moveTo>
                  <a:pt x="1449192" y="79883"/>
                </a:moveTo>
                <a:lnTo>
                  <a:pt x="1330130" y="79883"/>
                </a:lnTo>
                <a:lnTo>
                  <a:pt x="1336480" y="82041"/>
                </a:lnTo>
                <a:lnTo>
                  <a:pt x="1343846" y="90677"/>
                </a:lnTo>
                <a:lnTo>
                  <a:pt x="1345624" y="97281"/>
                </a:lnTo>
                <a:lnTo>
                  <a:pt x="1345624" y="113284"/>
                </a:lnTo>
                <a:lnTo>
                  <a:pt x="1342957" y="118999"/>
                </a:lnTo>
                <a:lnTo>
                  <a:pt x="1332289" y="127635"/>
                </a:lnTo>
                <a:lnTo>
                  <a:pt x="1325304" y="129793"/>
                </a:lnTo>
                <a:lnTo>
                  <a:pt x="1443324" y="129793"/>
                </a:lnTo>
                <a:lnTo>
                  <a:pt x="1446065" y="122602"/>
                </a:lnTo>
                <a:lnTo>
                  <a:pt x="1448937" y="109130"/>
                </a:lnTo>
                <a:lnTo>
                  <a:pt x="1449891" y="94741"/>
                </a:lnTo>
                <a:lnTo>
                  <a:pt x="1449657" y="85669"/>
                </a:lnTo>
                <a:lnTo>
                  <a:pt x="1449192" y="79883"/>
                </a:lnTo>
                <a:close/>
              </a:path>
              <a:path w="2538729" h="334645">
                <a:moveTo>
                  <a:pt x="2307141" y="2666"/>
                </a:moveTo>
                <a:lnTo>
                  <a:pt x="2291568" y="2857"/>
                </a:lnTo>
                <a:lnTo>
                  <a:pt x="2276852" y="3429"/>
                </a:lnTo>
                <a:lnTo>
                  <a:pt x="2262993" y="4381"/>
                </a:lnTo>
                <a:lnTo>
                  <a:pt x="2249991" y="5714"/>
                </a:lnTo>
                <a:lnTo>
                  <a:pt x="2260971" y="49053"/>
                </a:lnTo>
                <a:lnTo>
                  <a:pt x="2272200" y="86677"/>
                </a:lnTo>
                <a:lnTo>
                  <a:pt x="2295457" y="144779"/>
                </a:lnTo>
                <a:lnTo>
                  <a:pt x="2326711" y="184570"/>
                </a:lnTo>
                <a:lnTo>
                  <a:pt x="2339780" y="196214"/>
                </a:lnTo>
                <a:lnTo>
                  <a:pt x="2339366" y="238507"/>
                </a:lnTo>
                <a:lnTo>
                  <a:pt x="2339086" y="275097"/>
                </a:lnTo>
                <a:lnTo>
                  <a:pt x="2338941" y="302371"/>
                </a:lnTo>
                <a:lnTo>
                  <a:pt x="2338891" y="327151"/>
                </a:lnTo>
                <a:lnTo>
                  <a:pt x="2339526" y="328422"/>
                </a:lnTo>
                <a:lnTo>
                  <a:pt x="2340542" y="329564"/>
                </a:lnTo>
                <a:lnTo>
                  <a:pt x="2341685" y="330708"/>
                </a:lnTo>
                <a:lnTo>
                  <a:pt x="2342955" y="331215"/>
                </a:lnTo>
                <a:lnTo>
                  <a:pt x="2344352" y="331215"/>
                </a:lnTo>
                <a:lnTo>
                  <a:pt x="2375340" y="332073"/>
                </a:lnTo>
                <a:lnTo>
                  <a:pt x="2401375" y="332359"/>
                </a:lnTo>
                <a:lnTo>
                  <a:pt x="2413069" y="332287"/>
                </a:lnTo>
                <a:lnTo>
                  <a:pt x="2425108" y="332073"/>
                </a:lnTo>
                <a:lnTo>
                  <a:pt x="2437505" y="331716"/>
                </a:lnTo>
                <a:lnTo>
                  <a:pt x="2450270" y="331215"/>
                </a:lnTo>
                <a:lnTo>
                  <a:pt x="2449740" y="272986"/>
                </a:lnTo>
                <a:lnTo>
                  <a:pt x="2449367" y="237601"/>
                </a:lnTo>
                <a:lnTo>
                  <a:pt x="2448873" y="196214"/>
                </a:lnTo>
                <a:lnTo>
                  <a:pt x="2461778" y="184713"/>
                </a:lnTo>
                <a:lnTo>
                  <a:pt x="2473432" y="172307"/>
                </a:lnTo>
                <a:lnTo>
                  <a:pt x="2483824" y="158996"/>
                </a:lnTo>
                <a:lnTo>
                  <a:pt x="2492942" y="144779"/>
                </a:lnTo>
                <a:lnTo>
                  <a:pt x="2500241" y="128524"/>
                </a:lnTo>
                <a:lnTo>
                  <a:pt x="2394136" y="128524"/>
                </a:lnTo>
                <a:lnTo>
                  <a:pt x="2383732" y="91303"/>
                </a:lnTo>
                <a:lnTo>
                  <a:pt x="2366258" y="31815"/>
                </a:lnTo>
                <a:lnTo>
                  <a:pt x="2340503" y="3470"/>
                </a:lnTo>
                <a:lnTo>
                  <a:pt x="2318595" y="2760"/>
                </a:lnTo>
                <a:lnTo>
                  <a:pt x="2307141" y="2666"/>
                </a:lnTo>
                <a:close/>
              </a:path>
              <a:path w="2538729" h="334645">
                <a:moveTo>
                  <a:pt x="2481385" y="2666"/>
                </a:moveTo>
                <a:lnTo>
                  <a:pt x="2437570" y="4063"/>
                </a:lnTo>
                <a:lnTo>
                  <a:pt x="2413472" y="60499"/>
                </a:lnTo>
                <a:lnTo>
                  <a:pt x="2394136" y="128524"/>
                </a:lnTo>
                <a:lnTo>
                  <a:pt x="2500241" y="128524"/>
                </a:lnTo>
                <a:lnTo>
                  <a:pt x="2504799" y="118371"/>
                </a:lnTo>
                <a:lnTo>
                  <a:pt x="2516358" y="86391"/>
                </a:lnTo>
                <a:lnTo>
                  <a:pt x="2527607" y="48839"/>
                </a:lnTo>
                <a:lnTo>
                  <a:pt x="2538535" y="5714"/>
                </a:lnTo>
                <a:lnTo>
                  <a:pt x="2525534" y="4381"/>
                </a:lnTo>
                <a:lnTo>
                  <a:pt x="2511675" y="3429"/>
                </a:lnTo>
                <a:lnTo>
                  <a:pt x="2496959" y="2857"/>
                </a:lnTo>
                <a:lnTo>
                  <a:pt x="2481385" y="2666"/>
                </a:lnTo>
                <a:close/>
              </a:path>
              <a:path w="2538729" h="334645">
                <a:moveTo>
                  <a:pt x="2126674" y="2539"/>
                </a:moveTo>
                <a:lnTo>
                  <a:pt x="2018000" y="3236"/>
                </a:lnTo>
                <a:lnTo>
                  <a:pt x="1999849" y="55625"/>
                </a:lnTo>
                <a:lnTo>
                  <a:pt x="1999956" y="66534"/>
                </a:lnTo>
                <a:lnTo>
                  <a:pt x="2000094" y="76977"/>
                </a:lnTo>
                <a:lnTo>
                  <a:pt x="2000259" y="86969"/>
                </a:lnTo>
                <a:lnTo>
                  <a:pt x="2000309" y="91439"/>
                </a:lnTo>
                <a:lnTo>
                  <a:pt x="2000944" y="92710"/>
                </a:lnTo>
                <a:lnTo>
                  <a:pt x="2001960" y="93852"/>
                </a:lnTo>
                <a:lnTo>
                  <a:pt x="2003103" y="94868"/>
                </a:lnTo>
                <a:lnTo>
                  <a:pt x="2004373" y="95503"/>
                </a:lnTo>
                <a:lnTo>
                  <a:pt x="2005770" y="95503"/>
                </a:lnTo>
                <a:lnTo>
                  <a:pt x="2066349" y="96900"/>
                </a:lnTo>
                <a:lnTo>
                  <a:pt x="2066109" y="118310"/>
                </a:lnTo>
                <a:lnTo>
                  <a:pt x="2065952" y="137207"/>
                </a:lnTo>
                <a:lnTo>
                  <a:pt x="2065841" y="167512"/>
                </a:lnTo>
                <a:lnTo>
                  <a:pt x="2065982" y="198256"/>
                </a:lnTo>
                <a:lnTo>
                  <a:pt x="2066397" y="234870"/>
                </a:lnTo>
                <a:lnTo>
                  <a:pt x="2067074" y="277366"/>
                </a:lnTo>
                <a:lnTo>
                  <a:pt x="2068000" y="325754"/>
                </a:lnTo>
                <a:lnTo>
                  <a:pt x="2068000" y="327151"/>
                </a:lnTo>
                <a:lnTo>
                  <a:pt x="2068508" y="328422"/>
                </a:lnTo>
                <a:lnTo>
                  <a:pt x="2070794" y="330708"/>
                </a:lnTo>
                <a:lnTo>
                  <a:pt x="2072064" y="331215"/>
                </a:lnTo>
                <a:lnTo>
                  <a:pt x="2073461" y="331215"/>
                </a:lnTo>
                <a:lnTo>
                  <a:pt x="2089461" y="331716"/>
                </a:lnTo>
                <a:lnTo>
                  <a:pt x="2117413" y="332287"/>
                </a:lnTo>
                <a:lnTo>
                  <a:pt x="2129341" y="332359"/>
                </a:lnTo>
                <a:lnTo>
                  <a:pt x="2140535" y="332287"/>
                </a:lnTo>
                <a:lnTo>
                  <a:pt x="2178093" y="288206"/>
                </a:lnTo>
                <a:lnTo>
                  <a:pt x="2178808" y="246602"/>
                </a:lnTo>
                <a:lnTo>
                  <a:pt x="2179236" y="206378"/>
                </a:lnTo>
                <a:lnTo>
                  <a:pt x="2179266" y="198256"/>
                </a:lnTo>
                <a:lnTo>
                  <a:pt x="2179205" y="129714"/>
                </a:lnTo>
                <a:lnTo>
                  <a:pt x="2179004" y="112916"/>
                </a:lnTo>
                <a:lnTo>
                  <a:pt x="2178744" y="97536"/>
                </a:lnTo>
                <a:lnTo>
                  <a:pt x="2237359" y="96732"/>
                </a:lnTo>
                <a:lnTo>
                  <a:pt x="2244784" y="96519"/>
                </a:lnTo>
                <a:lnTo>
                  <a:pt x="2245044" y="86969"/>
                </a:lnTo>
                <a:lnTo>
                  <a:pt x="2245264" y="75447"/>
                </a:lnTo>
                <a:lnTo>
                  <a:pt x="2245388" y="63103"/>
                </a:lnTo>
                <a:lnTo>
                  <a:pt x="2245354" y="45212"/>
                </a:lnTo>
                <a:lnTo>
                  <a:pt x="2245216" y="34403"/>
                </a:lnTo>
                <a:lnTo>
                  <a:pt x="2244864" y="13690"/>
                </a:lnTo>
                <a:lnTo>
                  <a:pt x="2244784" y="7747"/>
                </a:lnTo>
                <a:lnTo>
                  <a:pt x="2244276" y="6476"/>
                </a:lnTo>
                <a:lnTo>
                  <a:pt x="2243133" y="5461"/>
                </a:lnTo>
                <a:lnTo>
                  <a:pt x="2242117" y="4317"/>
                </a:lnTo>
                <a:lnTo>
                  <a:pt x="2240847" y="3810"/>
                </a:lnTo>
                <a:lnTo>
                  <a:pt x="2239323" y="3810"/>
                </a:lnTo>
                <a:lnTo>
                  <a:pt x="2219775" y="3236"/>
                </a:lnTo>
                <a:lnTo>
                  <a:pt x="2126674" y="2539"/>
                </a:lnTo>
                <a:close/>
              </a:path>
              <a:path w="2538729" h="334645">
                <a:moveTo>
                  <a:pt x="1914203" y="2539"/>
                </a:moveTo>
                <a:lnTo>
                  <a:pt x="1866451" y="3810"/>
                </a:lnTo>
                <a:lnTo>
                  <a:pt x="1865525" y="46765"/>
                </a:lnTo>
                <a:lnTo>
                  <a:pt x="1864848" y="88376"/>
                </a:lnTo>
                <a:lnTo>
                  <a:pt x="1864433" y="128629"/>
                </a:lnTo>
                <a:lnTo>
                  <a:pt x="1864292" y="167512"/>
                </a:lnTo>
                <a:lnTo>
                  <a:pt x="1864433" y="198256"/>
                </a:lnTo>
                <a:lnTo>
                  <a:pt x="1864848" y="234870"/>
                </a:lnTo>
                <a:lnTo>
                  <a:pt x="1865525" y="277366"/>
                </a:lnTo>
                <a:lnTo>
                  <a:pt x="1866451" y="325754"/>
                </a:lnTo>
                <a:lnTo>
                  <a:pt x="1866451" y="327151"/>
                </a:lnTo>
                <a:lnTo>
                  <a:pt x="1867086" y="328422"/>
                </a:lnTo>
                <a:lnTo>
                  <a:pt x="1868102" y="329564"/>
                </a:lnTo>
                <a:lnTo>
                  <a:pt x="1869245" y="330708"/>
                </a:lnTo>
                <a:lnTo>
                  <a:pt x="1870515" y="331215"/>
                </a:lnTo>
                <a:lnTo>
                  <a:pt x="1871912" y="331215"/>
                </a:lnTo>
                <a:lnTo>
                  <a:pt x="1887986" y="331716"/>
                </a:lnTo>
                <a:lnTo>
                  <a:pt x="1915989" y="332287"/>
                </a:lnTo>
                <a:lnTo>
                  <a:pt x="1927919" y="332359"/>
                </a:lnTo>
                <a:lnTo>
                  <a:pt x="1939060" y="332287"/>
                </a:lnTo>
                <a:lnTo>
                  <a:pt x="1976598" y="288206"/>
                </a:lnTo>
                <a:lnTo>
                  <a:pt x="1977275" y="246602"/>
                </a:lnTo>
                <a:lnTo>
                  <a:pt x="1977689" y="206378"/>
                </a:lnTo>
                <a:lnTo>
                  <a:pt x="1977830" y="167512"/>
                </a:lnTo>
                <a:lnTo>
                  <a:pt x="1977689" y="136751"/>
                </a:lnTo>
                <a:lnTo>
                  <a:pt x="1977275" y="100107"/>
                </a:lnTo>
                <a:lnTo>
                  <a:pt x="1976598" y="57606"/>
                </a:lnTo>
                <a:lnTo>
                  <a:pt x="1975671" y="9271"/>
                </a:lnTo>
                <a:lnTo>
                  <a:pt x="1975671" y="7747"/>
                </a:lnTo>
                <a:lnTo>
                  <a:pt x="1975036" y="6476"/>
                </a:lnTo>
                <a:lnTo>
                  <a:pt x="1972877" y="4317"/>
                </a:lnTo>
                <a:lnTo>
                  <a:pt x="1971607" y="3810"/>
                </a:lnTo>
                <a:lnTo>
                  <a:pt x="1970210" y="3810"/>
                </a:lnTo>
                <a:lnTo>
                  <a:pt x="1939445" y="2841"/>
                </a:lnTo>
                <a:lnTo>
                  <a:pt x="1926133" y="2613"/>
                </a:lnTo>
                <a:lnTo>
                  <a:pt x="1914203" y="2539"/>
                </a:lnTo>
                <a:close/>
              </a:path>
              <a:path w="2538729" h="334645">
                <a:moveTo>
                  <a:pt x="1535743" y="2539"/>
                </a:moveTo>
                <a:lnTo>
                  <a:pt x="1487991" y="3810"/>
                </a:lnTo>
                <a:lnTo>
                  <a:pt x="1487065" y="46765"/>
                </a:lnTo>
                <a:lnTo>
                  <a:pt x="1486388" y="88376"/>
                </a:lnTo>
                <a:lnTo>
                  <a:pt x="1485973" y="128629"/>
                </a:lnTo>
                <a:lnTo>
                  <a:pt x="1485832" y="167512"/>
                </a:lnTo>
                <a:lnTo>
                  <a:pt x="1485973" y="198256"/>
                </a:lnTo>
                <a:lnTo>
                  <a:pt x="1486388" y="234870"/>
                </a:lnTo>
                <a:lnTo>
                  <a:pt x="1487065" y="277366"/>
                </a:lnTo>
                <a:lnTo>
                  <a:pt x="1487991" y="325754"/>
                </a:lnTo>
                <a:lnTo>
                  <a:pt x="1487991" y="327151"/>
                </a:lnTo>
                <a:lnTo>
                  <a:pt x="1488626" y="328422"/>
                </a:lnTo>
                <a:lnTo>
                  <a:pt x="1489642" y="329564"/>
                </a:lnTo>
                <a:lnTo>
                  <a:pt x="1490785" y="330708"/>
                </a:lnTo>
                <a:lnTo>
                  <a:pt x="1492055" y="331215"/>
                </a:lnTo>
                <a:lnTo>
                  <a:pt x="1493452" y="331215"/>
                </a:lnTo>
                <a:lnTo>
                  <a:pt x="1509526" y="331716"/>
                </a:lnTo>
                <a:lnTo>
                  <a:pt x="1537529" y="332287"/>
                </a:lnTo>
                <a:lnTo>
                  <a:pt x="1549459" y="332359"/>
                </a:lnTo>
                <a:lnTo>
                  <a:pt x="1560600" y="332287"/>
                </a:lnTo>
                <a:lnTo>
                  <a:pt x="1598138" y="288206"/>
                </a:lnTo>
                <a:lnTo>
                  <a:pt x="1598815" y="246602"/>
                </a:lnTo>
                <a:lnTo>
                  <a:pt x="1599229" y="206378"/>
                </a:lnTo>
                <a:lnTo>
                  <a:pt x="1599370" y="167512"/>
                </a:lnTo>
                <a:lnTo>
                  <a:pt x="1599229" y="136751"/>
                </a:lnTo>
                <a:lnTo>
                  <a:pt x="1598815" y="100107"/>
                </a:lnTo>
                <a:lnTo>
                  <a:pt x="1598138" y="57606"/>
                </a:lnTo>
                <a:lnTo>
                  <a:pt x="1597211" y="9271"/>
                </a:lnTo>
                <a:lnTo>
                  <a:pt x="1597211" y="7747"/>
                </a:lnTo>
                <a:lnTo>
                  <a:pt x="1596576" y="6476"/>
                </a:lnTo>
                <a:lnTo>
                  <a:pt x="1594417" y="4317"/>
                </a:lnTo>
                <a:lnTo>
                  <a:pt x="1593147" y="3810"/>
                </a:lnTo>
                <a:lnTo>
                  <a:pt x="1591750" y="3810"/>
                </a:lnTo>
                <a:lnTo>
                  <a:pt x="1560985" y="2841"/>
                </a:lnTo>
                <a:lnTo>
                  <a:pt x="1547673" y="2613"/>
                </a:lnTo>
                <a:lnTo>
                  <a:pt x="1535743" y="2539"/>
                </a:lnTo>
                <a:close/>
              </a:path>
              <a:path w="2538729" h="334645">
                <a:moveTo>
                  <a:pt x="1057334" y="2539"/>
                </a:moveTo>
                <a:lnTo>
                  <a:pt x="948660" y="3236"/>
                </a:lnTo>
                <a:lnTo>
                  <a:pt x="930509" y="55625"/>
                </a:lnTo>
                <a:lnTo>
                  <a:pt x="930616" y="66534"/>
                </a:lnTo>
                <a:lnTo>
                  <a:pt x="930754" y="76977"/>
                </a:lnTo>
                <a:lnTo>
                  <a:pt x="930919" y="86969"/>
                </a:lnTo>
                <a:lnTo>
                  <a:pt x="930969" y="91439"/>
                </a:lnTo>
                <a:lnTo>
                  <a:pt x="931604" y="92710"/>
                </a:lnTo>
                <a:lnTo>
                  <a:pt x="932620" y="93852"/>
                </a:lnTo>
                <a:lnTo>
                  <a:pt x="933763" y="94868"/>
                </a:lnTo>
                <a:lnTo>
                  <a:pt x="935033" y="95503"/>
                </a:lnTo>
                <a:lnTo>
                  <a:pt x="936430" y="95503"/>
                </a:lnTo>
                <a:lnTo>
                  <a:pt x="997009" y="96900"/>
                </a:lnTo>
                <a:lnTo>
                  <a:pt x="996769" y="118310"/>
                </a:lnTo>
                <a:lnTo>
                  <a:pt x="996612" y="137207"/>
                </a:lnTo>
                <a:lnTo>
                  <a:pt x="996501" y="167512"/>
                </a:lnTo>
                <a:lnTo>
                  <a:pt x="996642" y="198256"/>
                </a:lnTo>
                <a:lnTo>
                  <a:pt x="997057" y="234870"/>
                </a:lnTo>
                <a:lnTo>
                  <a:pt x="997734" y="277366"/>
                </a:lnTo>
                <a:lnTo>
                  <a:pt x="998660" y="325754"/>
                </a:lnTo>
                <a:lnTo>
                  <a:pt x="998660" y="327151"/>
                </a:lnTo>
                <a:lnTo>
                  <a:pt x="999168" y="328422"/>
                </a:lnTo>
                <a:lnTo>
                  <a:pt x="1001454" y="330708"/>
                </a:lnTo>
                <a:lnTo>
                  <a:pt x="1002724" y="331215"/>
                </a:lnTo>
                <a:lnTo>
                  <a:pt x="1004121" y="331215"/>
                </a:lnTo>
                <a:lnTo>
                  <a:pt x="1020121" y="331716"/>
                </a:lnTo>
                <a:lnTo>
                  <a:pt x="1048073" y="332287"/>
                </a:lnTo>
                <a:lnTo>
                  <a:pt x="1060001" y="332359"/>
                </a:lnTo>
                <a:lnTo>
                  <a:pt x="1071195" y="332287"/>
                </a:lnTo>
                <a:lnTo>
                  <a:pt x="1108753" y="288206"/>
                </a:lnTo>
                <a:lnTo>
                  <a:pt x="1109468" y="246602"/>
                </a:lnTo>
                <a:lnTo>
                  <a:pt x="1109896" y="206378"/>
                </a:lnTo>
                <a:lnTo>
                  <a:pt x="1109926" y="198256"/>
                </a:lnTo>
                <a:lnTo>
                  <a:pt x="1109865" y="129714"/>
                </a:lnTo>
                <a:lnTo>
                  <a:pt x="1109664" y="112916"/>
                </a:lnTo>
                <a:lnTo>
                  <a:pt x="1109404" y="97536"/>
                </a:lnTo>
                <a:lnTo>
                  <a:pt x="1168019" y="96732"/>
                </a:lnTo>
                <a:lnTo>
                  <a:pt x="1175444" y="96519"/>
                </a:lnTo>
                <a:lnTo>
                  <a:pt x="1175704" y="86969"/>
                </a:lnTo>
                <a:lnTo>
                  <a:pt x="1175924" y="75447"/>
                </a:lnTo>
                <a:lnTo>
                  <a:pt x="1176048" y="63103"/>
                </a:lnTo>
                <a:lnTo>
                  <a:pt x="1176014" y="45212"/>
                </a:lnTo>
                <a:lnTo>
                  <a:pt x="1175876" y="34403"/>
                </a:lnTo>
                <a:lnTo>
                  <a:pt x="1175524" y="13690"/>
                </a:lnTo>
                <a:lnTo>
                  <a:pt x="1175444" y="7747"/>
                </a:lnTo>
                <a:lnTo>
                  <a:pt x="1174936" y="6476"/>
                </a:lnTo>
                <a:lnTo>
                  <a:pt x="1173793" y="5461"/>
                </a:lnTo>
                <a:lnTo>
                  <a:pt x="1172777" y="4317"/>
                </a:lnTo>
                <a:lnTo>
                  <a:pt x="1171507" y="3810"/>
                </a:lnTo>
                <a:lnTo>
                  <a:pt x="1169983" y="3810"/>
                </a:lnTo>
                <a:lnTo>
                  <a:pt x="1150435" y="3236"/>
                </a:lnTo>
                <a:lnTo>
                  <a:pt x="1057334" y="2539"/>
                </a:lnTo>
                <a:close/>
              </a:path>
              <a:path w="2538729" h="334645">
                <a:moveTo>
                  <a:pt x="587815" y="2539"/>
                </a:moveTo>
                <a:lnTo>
                  <a:pt x="491339" y="3236"/>
                </a:lnTo>
                <a:lnTo>
                  <a:pt x="473581" y="48222"/>
                </a:lnTo>
                <a:lnTo>
                  <a:pt x="472950" y="87016"/>
                </a:lnTo>
                <a:lnTo>
                  <a:pt x="472539" y="126111"/>
                </a:lnTo>
                <a:lnTo>
                  <a:pt x="472439" y="182179"/>
                </a:lnTo>
                <a:lnTo>
                  <a:pt x="472538" y="200415"/>
                </a:lnTo>
                <a:lnTo>
                  <a:pt x="472928" y="234870"/>
                </a:lnTo>
                <a:lnTo>
                  <a:pt x="473605" y="277366"/>
                </a:lnTo>
                <a:lnTo>
                  <a:pt x="474473" y="322730"/>
                </a:lnTo>
                <a:lnTo>
                  <a:pt x="474531" y="327151"/>
                </a:lnTo>
                <a:lnTo>
                  <a:pt x="475166" y="328422"/>
                </a:lnTo>
                <a:lnTo>
                  <a:pt x="476182" y="329564"/>
                </a:lnTo>
                <a:lnTo>
                  <a:pt x="477325" y="330708"/>
                </a:lnTo>
                <a:lnTo>
                  <a:pt x="478595" y="331215"/>
                </a:lnTo>
                <a:lnTo>
                  <a:pt x="479992" y="331215"/>
                </a:lnTo>
                <a:lnTo>
                  <a:pt x="489087" y="331505"/>
                </a:lnTo>
                <a:lnTo>
                  <a:pt x="595943" y="333501"/>
                </a:lnTo>
                <a:lnTo>
                  <a:pt x="653220" y="333200"/>
                </a:lnTo>
                <a:lnTo>
                  <a:pt x="673989" y="332805"/>
                </a:lnTo>
                <a:lnTo>
                  <a:pt x="689542" y="332231"/>
                </a:lnTo>
                <a:lnTo>
                  <a:pt x="689802" y="322730"/>
                </a:lnTo>
                <a:lnTo>
                  <a:pt x="690003" y="312896"/>
                </a:lnTo>
                <a:lnTo>
                  <a:pt x="690132" y="302728"/>
                </a:lnTo>
                <a:lnTo>
                  <a:pt x="690050" y="277366"/>
                </a:lnTo>
                <a:lnTo>
                  <a:pt x="690003" y="273462"/>
                </a:lnTo>
                <a:lnTo>
                  <a:pt x="689542" y="244983"/>
                </a:lnTo>
                <a:lnTo>
                  <a:pt x="689542" y="243459"/>
                </a:lnTo>
                <a:lnTo>
                  <a:pt x="689034" y="242188"/>
                </a:lnTo>
                <a:lnTo>
                  <a:pt x="687891" y="241173"/>
                </a:lnTo>
                <a:lnTo>
                  <a:pt x="686875" y="240029"/>
                </a:lnTo>
                <a:lnTo>
                  <a:pt x="685605" y="239522"/>
                </a:lnTo>
                <a:lnTo>
                  <a:pt x="684081" y="239522"/>
                </a:lnTo>
                <a:lnTo>
                  <a:pt x="666910" y="239021"/>
                </a:lnTo>
                <a:lnTo>
                  <a:pt x="580957" y="238378"/>
                </a:lnTo>
                <a:lnTo>
                  <a:pt x="580767" y="221932"/>
                </a:lnTo>
                <a:lnTo>
                  <a:pt x="580576" y="210058"/>
                </a:lnTo>
                <a:lnTo>
                  <a:pt x="651442" y="210058"/>
                </a:lnTo>
                <a:lnTo>
                  <a:pt x="651609" y="200415"/>
                </a:lnTo>
                <a:lnTo>
                  <a:pt x="651728" y="191119"/>
                </a:lnTo>
                <a:lnTo>
                  <a:pt x="651609" y="143515"/>
                </a:lnTo>
                <a:lnTo>
                  <a:pt x="651442" y="132587"/>
                </a:lnTo>
                <a:lnTo>
                  <a:pt x="651442" y="131063"/>
                </a:lnTo>
                <a:lnTo>
                  <a:pt x="650807" y="129793"/>
                </a:lnTo>
                <a:lnTo>
                  <a:pt x="648648" y="127635"/>
                </a:lnTo>
                <a:lnTo>
                  <a:pt x="647378" y="127126"/>
                </a:lnTo>
                <a:lnTo>
                  <a:pt x="645981" y="127126"/>
                </a:lnTo>
                <a:lnTo>
                  <a:pt x="635672" y="126789"/>
                </a:lnTo>
                <a:lnTo>
                  <a:pt x="580576" y="126111"/>
                </a:lnTo>
                <a:lnTo>
                  <a:pt x="580767" y="114061"/>
                </a:lnTo>
                <a:lnTo>
                  <a:pt x="580957" y="97536"/>
                </a:lnTo>
                <a:lnTo>
                  <a:pt x="637354" y="97536"/>
                </a:lnTo>
                <a:lnTo>
                  <a:pt x="674455" y="97020"/>
                </a:lnTo>
                <a:lnTo>
                  <a:pt x="688526" y="96519"/>
                </a:lnTo>
                <a:lnTo>
                  <a:pt x="688766" y="87016"/>
                </a:lnTo>
                <a:lnTo>
                  <a:pt x="688923" y="77168"/>
                </a:lnTo>
                <a:lnTo>
                  <a:pt x="688923" y="37639"/>
                </a:lnTo>
                <a:lnTo>
                  <a:pt x="688766" y="24651"/>
                </a:lnTo>
                <a:lnTo>
                  <a:pt x="688526" y="9271"/>
                </a:lnTo>
                <a:lnTo>
                  <a:pt x="688526" y="7747"/>
                </a:lnTo>
                <a:lnTo>
                  <a:pt x="687891" y="6476"/>
                </a:lnTo>
                <a:lnTo>
                  <a:pt x="685732" y="4317"/>
                </a:lnTo>
                <a:lnTo>
                  <a:pt x="684462" y="3810"/>
                </a:lnTo>
                <a:lnTo>
                  <a:pt x="683065" y="3810"/>
                </a:lnTo>
                <a:lnTo>
                  <a:pt x="664539" y="3236"/>
                </a:lnTo>
                <a:lnTo>
                  <a:pt x="616914" y="2613"/>
                </a:lnTo>
                <a:lnTo>
                  <a:pt x="587815" y="2539"/>
                </a:lnTo>
                <a:close/>
              </a:path>
              <a:path w="2538729" h="334645">
                <a:moveTo>
                  <a:pt x="637354" y="97536"/>
                </a:moveTo>
                <a:lnTo>
                  <a:pt x="587180" y="97536"/>
                </a:lnTo>
                <a:lnTo>
                  <a:pt x="594038" y="97662"/>
                </a:lnTo>
                <a:lnTo>
                  <a:pt x="601785" y="97662"/>
                </a:lnTo>
                <a:lnTo>
                  <a:pt x="637354" y="97536"/>
                </a:lnTo>
                <a:close/>
              </a:path>
              <a:path w="2538729" h="334645">
                <a:moveTo>
                  <a:pt x="298763" y="2539"/>
                </a:moveTo>
                <a:lnTo>
                  <a:pt x="251011" y="3810"/>
                </a:lnTo>
                <a:lnTo>
                  <a:pt x="250085" y="46765"/>
                </a:lnTo>
                <a:lnTo>
                  <a:pt x="249408" y="88376"/>
                </a:lnTo>
                <a:lnTo>
                  <a:pt x="248993" y="128629"/>
                </a:lnTo>
                <a:lnTo>
                  <a:pt x="248935" y="185513"/>
                </a:lnTo>
                <a:lnTo>
                  <a:pt x="249050" y="203311"/>
                </a:lnTo>
                <a:lnTo>
                  <a:pt x="249408" y="234870"/>
                </a:lnTo>
                <a:lnTo>
                  <a:pt x="250085" y="277366"/>
                </a:lnTo>
                <a:lnTo>
                  <a:pt x="250953" y="322730"/>
                </a:lnTo>
                <a:lnTo>
                  <a:pt x="251011" y="327151"/>
                </a:lnTo>
                <a:lnTo>
                  <a:pt x="251646" y="328422"/>
                </a:lnTo>
                <a:lnTo>
                  <a:pt x="252662" y="329564"/>
                </a:lnTo>
                <a:lnTo>
                  <a:pt x="253805" y="330708"/>
                </a:lnTo>
                <a:lnTo>
                  <a:pt x="255075" y="331215"/>
                </a:lnTo>
                <a:lnTo>
                  <a:pt x="256472" y="331215"/>
                </a:lnTo>
                <a:lnTo>
                  <a:pt x="265567" y="331505"/>
                </a:lnTo>
                <a:lnTo>
                  <a:pt x="372423" y="333501"/>
                </a:lnTo>
                <a:lnTo>
                  <a:pt x="419874" y="333200"/>
                </a:lnTo>
                <a:lnTo>
                  <a:pt x="438199" y="332805"/>
                </a:lnTo>
                <a:lnTo>
                  <a:pt x="452941" y="332231"/>
                </a:lnTo>
                <a:lnTo>
                  <a:pt x="453181" y="322730"/>
                </a:lnTo>
                <a:lnTo>
                  <a:pt x="453338" y="312896"/>
                </a:lnTo>
                <a:lnTo>
                  <a:pt x="453338" y="273462"/>
                </a:lnTo>
                <a:lnTo>
                  <a:pt x="453181" y="260437"/>
                </a:lnTo>
                <a:lnTo>
                  <a:pt x="452941" y="244983"/>
                </a:lnTo>
                <a:lnTo>
                  <a:pt x="452941" y="243459"/>
                </a:lnTo>
                <a:lnTo>
                  <a:pt x="452433" y="242188"/>
                </a:lnTo>
                <a:lnTo>
                  <a:pt x="451290" y="241173"/>
                </a:lnTo>
                <a:lnTo>
                  <a:pt x="450274" y="240029"/>
                </a:lnTo>
                <a:lnTo>
                  <a:pt x="449004" y="239522"/>
                </a:lnTo>
                <a:lnTo>
                  <a:pt x="447480" y="239522"/>
                </a:lnTo>
                <a:lnTo>
                  <a:pt x="429768" y="238948"/>
                </a:lnTo>
                <a:lnTo>
                  <a:pt x="388151" y="238325"/>
                </a:lnTo>
                <a:lnTo>
                  <a:pt x="362009" y="238251"/>
                </a:lnTo>
                <a:lnTo>
                  <a:pt x="362176" y="220894"/>
                </a:lnTo>
                <a:lnTo>
                  <a:pt x="362295" y="203311"/>
                </a:lnTo>
                <a:lnTo>
                  <a:pt x="362390" y="167512"/>
                </a:lnTo>
                <a:lnTo>
                  <a:pt x="362249" y="136751"/>
                </a:lnTo>
                <a:lnTo>
                  <a:pt x="361835" y="100107"/>
                </a:lnTo>
                <a:lnTo>
                  <a:pt x="361158" y="57606"/>
                </a:lnTo>
                <a:lnTo>
                  <a:pt x="360231" y="9271"/>
                </a:lnTo>
                <a:lnTo>
                  <a:pt x="360231" y="7747"/>
                </a:lnTo>
                <a:lnTo>
                  <a:pt x="359596" y="6476"/>
                </a:lnTo>
                <a:lnTo>
                  <a:pt x="357437" y="4317"/>
                </a:lnTo>
                <a:lnTo>
                  <a:pt x="356167" y="3810"/>
                </a:lnTo>
                <a:lnTo>
                  <a:pt x="354770" y="3810"/>
                </a:lnTo>
                <a:lnTo>
                  <a:pt x="324005" y="2841"/>
                </a:lnTo>
                <a:lnTo>
                  <a:pt x="310693" y="2613"/>
                </a:lnTo>
                <a:lnTo>
                  <a:pt x="298763" y="2539"/>
                </a:lnTo>
                <a:close/>
              </a:path>
              <a:path w="2538729" h="334645">
                <a:moveTo>
                  <a:pt x="115375" y="2539"/>
                </a:moveTo>
                <a:lnTo>
                  <a:pt x="18899" y="3236"/>
                </a:lnTo>
                <a:lnTo>
                  <a:pt x="1141" y="48222"/>
                </a:lnTo>
                <a:lnTo>
                  <a:pt x="510" y="87016"/>
                </a:lnTo>
                <a:lnTo>
                  <a:pt x="99" y="126111"/>
                </a:lnTo>
                <a:lnTo>
                  <a:pt x="0" y="182179"/>
                </a:lnTo>
                <a:lnTo>
                  <a:pt x="98" y="200415"/>
                </a:lnTo>
                <a:lnTo>
                  <a:pt x="488" y="234870"/>
                </a:lnTo>
                <a:lnTo>
                  <a:pt x="1165" y="277366"/>
                </a:lnTo>
                <a:lnTo>
                  <a:pt x="2033" y="322730"/>
                </a:lnTo>
                <a:lnTo>
                  <a:pt x="2091" y="327151"/>
                </a:lnTo>
                <a:lnTo>
                  <a:pt x="2726" y="328422"/>
                </a:lnTo>
                <a:lnTo>
                  <a:pt x="3742" y="329564"/>
                </a:lnTo>
                <a:lnTo>
                  <a:pt x="4885" y="330708"/>
                </a:lnTo>
                <a:lnTo>
                  <a:pt x="6155" y="331215"/>
                </a:lnTo>
                <a:lnTo>
                  <a:pt x="7552" y="331215"/>
                </a:lnTo>
                <a:lnTo>
                  <a:pt x="16647" y="331505"/>
                </a:lnTo>
                <a:lnTo>
                  <a:pt x="123503" y="333501"/>
                </a:lnTo>
                <a:lnTo>
                  <a:pt x="180780" y="333200"/>
                </a:lnTo>
                <a:lnTo>
                  <a:pt x="201549" y="332805"/>
                </a:lnTo>
                <a:lnTo>
                  <a:pt x="217102" y="332231"/>
                </a:lnTo>
                <a:lnTo>
                  <a:pt x="217362" y="322730"/>
                </a:lnTo>
                <a:lnTo>
                  <a:pt x="217563" y="312896"/>
                </a:lnTo>
                <a:lnTo>
                  <a:pt x="217692" y="302728"/>
                </a:lnTo>
                <a:lnTo>
                  <a:pt x="217610" y="277366"/>
                </a:lnTo>
                <a:lnTo>
                  <a:pt x="217563" y="273462"/>
                </a:lnTo>
                <a:lnTo>
                  <a:pt x="217102" y="244983"/>
                </a:lnTo>
                <a:lnTo>
                  <a:pt x="217102" y="243459"/>
                </a:lnTo>
                <a:lnTo>
                  <a:pt x="216594" y="242188"/>
                </a:lnTo>
                <a:lnTo>
                  <a:pt x="215451" y="241173"/>
                </a:lnTo>
                <a:lnTo>
                  <a:pt x="214435" y="240029"/>
                </a:lnTo>
                <a:lnTo>
                  <a:pt x="213165" y="239522"/>
                </a:lnTo>
                <a:lnTo>
                  <a:pt x="211641" y="239522"/>
                </a:lnTo>
                <a:lnTo>
                  <a:pt x="194470" y="239021"/>
                </a:lnTo>
                <a:lnTo>
                  <a:pt x="108517" y="238378"/>
                </a:lnTo>
                <a:lnTo>
                  <a:pt x="108327" y="221932"/>
                </a:lnTo>
                <a:lnTo>
                  <a:pt x="108136" y="210058"/>
                </a:lnTo>
                <a:lnTo>
                  <a:pt x="179002" y="210058"/>
                </a:lnTo>
                <a:lnTo>
                  <a:pt x="179169" y="200415"/>
                </a:lnTo>
                <a:lnTo>
                  <a:pt x="179288" y="191119"/>
                </a:lnTo>
                <a:lnTo>
                  <a:pt x="179169" y="143515"/>
                </a:lnTo>
                <a:lnTo>
                  <a:pt x="179002" y="132587"/>
                </a:lnTo>
                <a:lnTo>
                  <a:pt x="179002" y="131063"/>
                </a:lnTo>
                <a:lnTo>
                  <a:pt x="178367" y="129793"/>
                </a:lnTo>
                <a:lnTo>
                  <a:pt x="176208" y="127635"/>
                </a:lnTo>
                <a:lnTo>
                  <a:pt x="174938" y="127126"/>
                </a:lnTo>
                <a:lnTo>
                  <a:pt x="173541" y="127126"/>
                </a:lnTo>
                <a:lnTo>
                  <a:pt x="163232" y="126789"/>
                </a:lnTo>
                <a:lnTo>
                  <a:pt x="108136" y="126111"/>
                </a:lnTo>
                <a:lnTo>
                  <a:pt x="108327" y="114061"/>
                </a:lnTo>
                <a:lnTo>
                  <a:pt x="108517" y="97536"/>
                </a:lnTo>
                <a:lnTo>
                  <a:pt x="164914" y="97536"/>
                </a:lnTo>
                <a:lnTo>
                  <a:pt x="202015" y="97020"/>
                </a:lnTo>
                <a:lnTo>
                  <a:pt x="216086" y="96519"/>
                </a:lnTo>
                <a:lnTo>
                  <a:pt x="216326" y="87016"/>
                </a:lnTo>
                <a:lnTo>
                  <a:pt x="216483" y="77168"/>
                </a:lnTo>
                <a:lnTo>
                  <a:pt x="216483" y="37639"/>
                </a:lnTo>
                <a:lnTo>
                  <a:pt x="216326" y="24651"/>
                </a:lnTo>
                <a:lnTo>
                  <a:pt x="216086" y="9271"/>
                </a:lnTo>
                <a:lnTo>
                  <a:pt x="216086" y="7747"/>
                </a:lnTo>
                <a:lnTo>
                  <a:pt x="215451" y="6476"/>
                </a:lnTo>
                <a:lnTo>
                  <a:pt x="213292" y="4317"/>
                </a:lnTo>
                <a:lnTo>
                  <a:pt x="212022" y="3810"/>
                </a:lnTo>
                <a:lnTo>
                  <a:pt x="210625" y="3810"/>
                </a:lnTo>
                <a:lnTo>
                  <a:pt x="192099" y="3236"/>
                </a:lnTo>
                <a:lnTo>
                  <a:pt x="144474" y="2613"/>
                </a:lnTo>
                <a:lnTo>
                  <a:pt x="115375" y="2539"/>
                </a:lnTo>
                <a:close/>
              </a:path>
              <a:path w="2538729" h="334645">
                <a:moveTo>
                  <a:pt x="164914" y="97536"/>
                </a:moveTo>
                <a:lnTo>
                  <a:pt x="114740" y="97536"/>
                </a:lnTo>
                <a:lnTo>
                  <a:pt x="121598" y="97662"/>
                </a:lnTo>
                <a:lnTo>
                  <a:pt x="129345" y="97662"/>
                </a:lnTo>
                <a:lnTo>
                  <a:pt x="164914" y="97536"/>
                </a:lnTo>
                <a:close/>
              </a:path>
              <a:path w="2538729" h="334645">
                <a:moveTo>
                  <a:pt x="1777424" y="0"/>
                </a:moveTo>
                <a:lnTo>
                  <a:pt x="1737866" y="2786"/>
                </a:lnTo>
                <a:lnTo>
                  <a:pt x="1694507" y="16418"/>
                </a:lnTo>
                <a:lnTo>
                  <a:pt x="1660142" y="43884"/>
                </a:lnTo>
                <a:lnTo>
                  <a:pt x="1638006" y="86945"/>
                </a:lnTo>
                <a:lnTo>
                  <a:pt x="1629025" y="131762"/>
                </a:lnTo>
                <a:lnTo>
                  <a:pt x="1627428" y="176579"/>
                </a:lnTo>
                <a:lnTo>
                  <a:pt x="1627451" y="178411"/>
                </a:lnTo>
                <a:lnTo>
                  <a:pt x="1630636" y="218201"/>
                </a:lnTo>
                <a:lnTo>
                  <a:pt x="1640010" y="257698"/>
                </a:lnTo>
                <a:lnTo>
                  <a:pt x="1659314" y="292226"/>
                </a:lnTo>
                <a:lnTo>
                  <a:pt x="1689794" y="316864"/>
                </a:lnTo>
                <a:lnTo>
                  <a:pt x="1727103" y="328463"/>
                </a:lnTo>
                <a:lnTo>
                  <a:pt x="1768447" y="332160"/>
                </a:lnTo>
                <a:lnTo>
                  <a:pt x="1776281" y="332231"/>
                </a:lnTo>
                <a:lnTo>
                  <a:pt x="1791549" y="331870"/>
                </a:lnTo>
                <a:lnTo>
                  <a:pt x="1807079" y="330771"/>
                </a:lnTo>
                <a:lnTo>
                  <a:pt x="1822894" y="328910"/>
                </a:lnTo>
                <a:lnTo>
                  <a:pt x="1839019" y="326263"/>
                </a:lnTo>
                <a:lnTo>
                  <a:pt x="1828321" y="243712"/>
                </a:lnTo>
                <a:lnTo>
                  <a:pt x="1772852" y="243712"/>
                </a:lnTo>
                <a:lnTo>
                  <a:pt x="1768661" y="243331"/>
                </a:lnTo>
                <a:lnTo>
                  <a:pt x="1744277" y="209550"/>
                </a:lnTo>
                <a:lnTo>
                  <a:pt x="1741473" y="176579"/>
                </a:lnTo>
                <a:lnTo>
                  <a:pt x="1741475" y="158192"/>
                </a:lnTo>
                <a:lnTo>
                  <a:pt x="1746309" y="117728"/>
                </a:lnTo>
                <a:lnTo>
                  <a:pt x="1766121" y="92455"/>
                </a:lnTo>
                <a:lnTo>
                  <a:pt x="1769423" y="91439"/>
                </a:lnTo>
                <a:lnTo>
                  <a:pt x="1773233" y="91059"/>
                </a:lnTo>
                <a:lnTo>
                  <a:pt x="1828352" y="91059"/>
                </a:lnTo>
                <a:lnTo>
                  <a:pt x="1839654" y="9271"/>
                </a:lnTo>
                <a:lnTo>
                  <a:pt x="1799373" y="1232"/>
                </a:lnTo>
                <a:lnTo>
                  <a:pt x="1784947" y="140"/>
                </a:lnTo>
                <a:lnTo>
                  <a:pt x="1777424" y="0"/>
                </a:lnTo>
                <a:close/>
              </a:path>
              <a:path w="2538729" h="334645">
                <a:moveTo>
                  <a:pt x="1827843" y="240029"/>
                </a:moveTo>
                <a:lnTo>
                  <a:pt x="1777551" y="243331"/>
                </a:lnTo>
                <a:lnTo>
                  <a:pt x="1772852" y="243712"/>
                </a:lnTo>
                <a:lnTo>
                  <a:pt x="1828321" y="243712"/>
                </a:lnTo>
                <a:lnTo>
                  <a:pt x="1827843" y="240029"/>
                </a:lnTo>
                <a:close/>
              </a:path>
              <a:path w="2538729" h="334645">
                <a:moveTo>
                  <a:pt x="1828352" y="91059"/>
                </a:moveTo>
                <a:lnTo>
                  <a:pt x="1773233" y="91059"/>
                </a:lnTo>
                <a:lnTo>
                  <a:pt x="1827843" y="94741"/>
                </a:lnTo>
                <a:lnTo>
                  <a:pt x="1828352" y="91059"/>
                </a:lnTo>
                <a:close/>
              </a:path>
              <a:path w="2538729" h="334645">
                <a:moveTo>
                  <a:pt x="860484" y="0"/>
                </a:moveTo>
                <a:lnTo>
                  <a:pt x="820926" y="2786"/>
                </a:lnTo>
                <a:lnTo>
                  <a:pt x="777567" y="16418"/>
                </a:lnTo>
                <a:lnTo>
                  <a:pt x="743202" y="43884"/>
                </a:lnTo>
                <a:lnTo>
                  <a:pt x="721066" y="86945"/>
                </a:lnTo>
                <a:lnTo>
                  <a:pt x="712085" y="131762"/>
                </a:lnTo>
                <a:lnTo>
                  <a:pt x="710488" y="176579"/>
                </a:lnTo>
                <a:lnTo>
                  <a:pt x="710511" y="178411"/>
                </a:lnTo>
                <a:lnTo>
                  <a:pt x="713696" y="218201"/>
                </a:lnTo>
                <a:lnTo>
                  <a:pt x="723070" y="257698"/>
                </a:lnTo>
                <a:lnTo>
                  <a:pt x="742374" y="292226"/>
                </a:lnTo>
                <a:lnTo>
                  <a:pt x="772854" y="316864"/>
                </a:lnTo>
                <a:lnTo>
                  <a:pt x="810163" y="328463"/>
                </a:lnTo>
                <a:lnTo>
                  <a:pt x="851507" y="332160"/>
                </a:lnTo>
                <a:lnTo>
                  <a:pt x="859341" y="332231"/>
                </a:lnTo>
                <a:lnTo>
                  <a:pt x="874609" y="331870"/>
                </a:lnTo>
                <a:lnTo>
                  <a:pt x="890139" y="330771"/>
                </a:lnTo>
                <a:lnTo>
                  <a:pt x="905954" y="328910"/>
                </a:lnTo>
                <a:lnTo>
                  <a:pt x="922079" y="326263"/>
                </a:lnTo>
                <a:lnTo>
                  <a:pt x="911381" y="243712"/>
                </a:lnTo>
                <a:lnTo>
                  <a:pt x="855912" y="243712"/>
                </a:lnTo>
                <a:lnTo>
                  <a:pt x="851721" y="243331"/>
                </a:lnTo>
                <a:lnTo>
                  <a:pt x="827337" y="209550"/>
                </a:lnTo>
                <a:lnTo>
                  <a:pt x="824533" y="176579"/>
                </a:lnTo>
                <a:lnTo>
                  <a:pt x="824535" y="158192"/>
                </a:lnTo>
                <a:lnTo>
                  <a:pt x="829369" y="117728"/>
                </a:lnTo>
                <a:lnTo>
                  <a:pt x="849181" y="92455"/>
                </a:lnTo>
                <a:lnTo>
                  <a:pt x="852483" y="91439"/>
                </a:lnTo>
                <a:lnTo>
                  <a:pt x="856293" y="91059"/>
                </a:lnTo>
                <a:lnTo>
                  <a:pt x="911412" y="91059"/>
                </a:lnTo>
                <a:lnTo>
                  <a:pt x="922714" y="9271"/>
                </a:lnTo>
                <a:lnTo>
                  <a:pt x="882433" y="1232"/>
                </a:lnTo>
                <a:lnTo>
                  <a:pt x="868007" y="140"/>
                </a:lnTo>
                <a:lnTo>
                  <a:pt x="860484" y="0"/>
                </a:lnTo>
                <a:close/>
              </a:path>
              <a:path w="2538729" h="334645">
                <a:moveTo>
                  <a:pt x="910903" y="240029"/>
                </a:moveTo>
                <a:lnTo>
                  <a:pt x="860611" y="243331"/>
                </a:lnTo>
                <a:lnTo>
                  <a:pt x="855912" y="243712"/>
                </a:lnTo>
                <a:lnTo>
                  <a:pt x="911381" y="243712"/>
                </a:lnTo>
                <a:lnTo>
                  <a:pt x="910903" y="240029"/>
                </a:lnTo>
                <a:close/>
              </a:path>
              <a:path w="2538729" h="334645">
                <a:moveTo>
                  <a:pt x="911412" y="91059"/>
                </a:moveTo>
                <a:lnTo>
                  <a:pt x="856293" y="91059"/>
                </a:lnTo>
                <a:lnTo>
                  <a:pt x="910903" y="94741"/>
                </a:lnTo>
                <a:lnTo>
                  <a:pt x="911412" y="91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6134462" y="3399246"/>
            <a:ext cx="27668" cy="35832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13335" y="0"/>
                </a:moveTo>
                <a:lnTo>
                  <a:pt x="8636" y="0"/>
                </a:lnTo>
                <a:lnTo>
                  <a:pt x="4317" y="126"/>
                </a:lnTo>
                <a:lnTo>
                  <a:pt x="21" y="40243"/>
                </a:lnTo>
                <a:lnTo>
                  <a:pt x="0" y="49910"/>
                </a:lnTo>
                <a:lnTo>
                  <a:pt x="9271" y="49910"/>
                </a:lnTo>
                <a:lnTo>
                  <a:pt x="17906" y="49910"/>
                </a:lnTo>
                <a:lnTo>
                  <a:pt x="24891" y="47751"/>
                </a:lnTo>
                <a:lnTo>
                  <a:pt x="30225" y="43433"/>
                </a:lnTo>
                <a:lnTo>
                  <a:pt x="35560" y="39115"/>
                </a:lnTo>
                <a:lnTo>
                  <a:pt x="38226" y="33400"/>
                </a:lnTo>
                <a:lnTo>
                  <a:pt x="38226" y="26288"/>
                </a:lnTo>
                <a:lnTo>
                  <a:pt x="38226" y="17398"/>
                </a:lnTo>
                <a:lnTo>
                  <a:pt x="36449" y="10794"/>
                </a:lnTo>
                <a:lnTo>
                  <a:pt x="32765" y="6476"/>
                </a:lnTo>
                <a:lnTo>
                  <a:pt x="29082" y="2158"/>
                </a:lnTo>
                <a:lnTo>
                  <a:pt x="22732" y="0"/>
                </a:lnTo>
                <a:lnTo>
                  <a:pt x="13335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" name="object 5"/>
          <p:cNvSpPr/>
          <p:nvPr/>
        </p:nvSpPr>
        <p:spPr>
          <a:xfrm>
            <a:off x="6807745" y="3344092"/>
            <a:ext cx="206375" cy="235857"/>
          </a:xfrm>
          <a:custGeom>
            <a:avLst/>
            <a:gdLst/>
            <a:ahLst/>
            <a:cxnLst/>
            <a:rect l="l" t="t" r="r" b="b"/>
            <a:pathLst>
              <a:path w="288925" h="330200">
                <a:moveTo>
                  <a:pt x="57150" y="0"/>
                </a:moveTo>
                <a:lnTo>
                  <a:pt x="100964" y="1397"/>
                </a:lnTo>
                <a:lnTo>
                  <a:pt x="124444" y="56403"/>
                </a:lnTo>
                <a:lnTo>
                  <a:pt x="144144" y="125857"/>
                </a:lnTo>
                <a:lnTo>
                  <a:pt x="154265" y="89707"/>
                </a:lnTo>
                <a:lnTo>
                  <a:pt x="171791" y="30220"/>
                </a:lnTo>
                <a:lnTo>
                  <a:pt x="182499" y="3048"/>
                </a:lnTo>
                <a:lnTo>
                  <a:pt x="184150" y="2032"/>
                </a:lnTo>
                <a:lnTo>
                  <a:pt x="231393" y="0"/>
                </a:lnTo>
                <a:lnTo>
                  <a:pt x="246967" y="190"/>
                </a:lnTo>
                <a:lnTo>
                  <a:pt x="261683" y="762"/>
                </a:lnTo>
                <a:lnTo>
                  <a:pt x="275542" y="1714"/>
                </a:lnTo>
                <a:lnTo>
                  <a:pt x="288543" y="3048"/>
                </a:lnTo>
                <a:lnTo>
                  <a:pt x="277616" y="46172"/>
                </a:lnTo>
                <a:lnTo>
                  <a:pt x="266366" y="83724"/>
                </a:lnTo>
                <a:lnTo>
                  <a:pt x="242950" y="142112"/>
                </a:lnTo>
                <a:lnTo>
                  <a:pt x="211786" y="182046"/>
                </a:lnTo>
                <a:lnTo>
                  <a:pt x="198881" y="193548"/>
                </a:lnTo>
                <a:lnTo>
                  <a:pt x="199386" y="235840"/>
                </a:lnTo>
                <a:lnTo>
                  <a:pt x="199771" y="272430"/>
                </a:lnTo>
                <a:lnTo>
                  <a:pt x="200060" y="303329"/>
                </a:lnTo>
                <a:lnTo>
                  <a:pt x="200278" y="328549"/>
                </a:lnTo>
                <a:lnTo>
                  <a:pt x="187513" y="329049"/>
                </a:lnTo>
                <a:lnTo>
                  <a:pt x="175117" y="329406"/>
                </a:lnTo>
                <a:lnTo>
                  <a:pt x="163077" y="329620"/>
                </a:lnTo>
                <a:lnTo>
                  <a:pt x="151383" y="329692"/>
                </a:lnTo>
                <a:lnTo>
                  <a:pt x="138973" y="329620"/>
                </a:lnTo>
                <a:lnTo>
                  <a:pt x="125348" y="329406"/>
                </a:lnTo>
                <a:lnTo>
                  <a:pt x="110486" y="329049"/>
                </a:lnTo>
                <a:lnTo>
                  <a:pt x="94360" y="328549"/>
                </a:lnTo>
                <a:lnTo>
                  <a:pt x="92963" y="328549"/>
                </a:lnTo>
                <a:lnTo>
                  <a:pt x="91693" y="328041"/>
                </a:lnTo>
                <a:lnTo>
                  <a:pt x="90550" y="326898"/>
                </a:lnTo>
                <a:lnTo>
                  <a:pt x="89534" y="325755"/>
                </a:lnTo>
                <a:lnTo>
                  <a:pt x="88900" y="324485"/>
                </a:lnTo>
                <a:lnTo>
                  <a:pt x="88900" y="323088"/>
                </a:lnTo>
                <a:lnTo>
                  <a:pt x="88949" y="299704"/>
                </a:lnTo>
                <a:lnTo>
                  <a:pt x="89106" y="270319"/>
                </a:lnTo>
                <a:lnTo>
                  <a:pt x="89382" y="234934"/>
                </a:lnTo>
                <a:lnTo>
                  <a:pt x="89788" y="193548"/>
                </a:lnTo>
                <a:lnTo>
                  <a:pt x="76719" y="181903"/>
                </a:lnTo>
                <a:lnTo>
                  <a:pt x="45465" y="142112"/>
                </a:lnTo>
                <a:lnTo>
                  <a:pt x="22209" y="84010"/>
                </a:lnTo>
                <a:lnTo>
                  <a:pt x="10979" y="46386"/>
                </a:lnTo>
                <a:lnTo>
                  <a:pt x="0" y="3048"/>
                </a:lnTo>
                <a:lnTo>
                  <a:pt x="13001" y="1714"/>
                </a:lnTo>
                <a:lnTo>
                  <a:pt x="26860" y="762"/>
                </a:lnTo>
                <a:lnTo>
                  <a:pt x="41576" y="19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6" name="object 6"/>
          <p:cNvSpPr/>
          <p:nvPr/>
        </p:nvSpPr>
        <p:spPr>
          <a:xfrm>
            <a:off x="6629038" y="3344001"/>
            <a:ext cx="175532" cy="235857"/>
          </a:xfrm>
          <a:custGeom>
            <a:avLst/>
            <a:gdLst/>
            <a:ahLst/>
            <a:cxnLst/>
            <a:rect l="l" t="t" r="r" b="b"/>
            <a:pathLst>
              <a:path w="245745" h="330200">
                <a:moveTo>
                  <a:pt x="126873" y="0"/>
                </a:moveTo>
                <a:lnTo>
                  <a:pt x="163637" y="73"/>
                </a:lnTo>
                <a:lnTo>
                  <a:pt x="194675" y="301"/>
                </a:lnTo>
                <a:lnTo>
                  <a:pt x="219973" y="696"/>
                </a:lnTo>
                <a:lnTo>
                  <a:pt x="239522" y="1270"/>
                </a:lnTo>
                <a:lnTo>
                  <a:pt x="241046" y="1270"/>
                </a:lnTo>
                <a:lnTo>
                  <a:pt x="242316" y="1777"/>
                </a:lnTo>
                <a:lnTo>
                  <a:pt x="243331" y="2921"/>
                </a:lnTo>
                <a:lnTo>
                  <a:pt x="244475" y="3937"/>
                </a:lnTo>
                <a:lnTo>
                  <a:pt x="244982" y="5207"/>
                </a:lnTo>
                <a:lnTo>
                  <a:pt x="244982" y="6731"/>
                </a:lnTo>
                <a:lnTo>
                  <a:pt x="245242" y="21135"/>
                </a:lnTo>
                <a:lnTo>
                  <a:pt x="245443" y="33670"/>
                </a:lnTo>
                <a:lnTo>
                  <a:pt x="245572" y="44324"/>
                </a:lnTo>
                <a:lnTo>
                  <a:pt x="245618" y="53086"/>
                </a:lnTo>
                <a:lnTo>
                  <a:pt x="245572" y="63994"/>
                </a:lnTo>
                <a:lnTo>
                  <a:pt x="204513" y="94712"/>
                </a:lnTo>
                <a:lnTo>
                  <a:pt x="178943" y="94996"/>
                </a:lnTo>
                <a:lnTo>
                  <a:pt x="179202" y="110376"/>
                </a:lnTo>
                <a:lnTo>
                  <a:pt x="179403" y="127174"/>
                </a:lnTo>
                <a:lnTo>
                  <a:pt x="179532" y="145377"/>
                </a:lnTo>
                <a:lnTo>
                  <a:pt x="179577" y="164973"/>
                </a:lnTo>
                <a:lnTo>
                  <a:pt x="179435" y="203838"/>
                </a:lnTo>
                <a:lnTo>
                  <a:pt x="179006" y="244062"/>
                </a:lnTo>
                <a:lnTo>
                  <a:pt x="178292" y="285666"/>
                </a:lnTo>
                <a:lnTo>
                  <a:pt x="177292" y="328675"/>
                </a:lnTo>
                <a:lnTo>
                  <a:pt x="129540" y="329819"/>
                </a:lnTo>
                <a:lnTo>
                  <a:pt x="117611" y="329747"/>
                </a:lnTo>
                <a:lnTo>
                  <a:pt x="104314" y="329533"/>
                </a:lnTo>
                <a:lnTo>
                  <a:pt x="89660" y="329176"/>
                </a:lnTo>
                <a:lnTo>
                  <a:pt x="73659" y="328675"/>
                </a:lnTo>
                <a:lnTo>
                  <a:pt x="72263" y="328675"/>
                </a:lnTo>
                <a:lnTo>
                  <a:pt x="70993" y="328168"/>
                </a:lnTo>
                <a:lnTo>
                  <a:pt x="69850" y="327025"/>
                </a:lnTo>
                <a:lnTo>
                  <a:pt x="68706" y="325882"/>
                </a:lnTo>
                <a:lnTo>
                  <a:pt x="68199" y="324612"/>
                </a:lnTo>
                <a:lnTo>
                  <a:pt x="68199" y="323214"/>
                </a:lnTo>
                <a:lnTo>
                  <a:pt x="67272" y="274826"/>
                </a:lnTo>
                <a:lnTo>
                  <a:pt x="66595" y="232330"/>
                </a:lnTo>
                <a:lnTo>
                  <a:pt x="66180" y="195716"/>
                </a:lnTo>
                <a:lnTo>
                  <a:pt x="66040" y="164973"/>
                </a:lnTo>
                <a:lnTo>
                  <a:pt x="66065" y="151064"/>
                </a:lnTo>
                <a:lnTo>
                  <a:pt x="66151" y="134667"/>
                </a:lnTo>
                <a:lnTo>
                  <a:pt x="66307" y="115770"/>
                </a:lnTo>
                <a:lnTo>
                  <a:pt x="66548" y="94361"/>
                </a:lnTo>
                <a:lnTo>
                  <a:pt x="50974" y="94053"/>
                </a:lnTo>
                <a:lnTo>
                  <a:pt x="35687" y="93710"/>
                </a:lnTo>
                <a:lnTo>
                  <a:pt x="20685" y="93343"/>
                </a:lnTo>
                <a:lnTo>
                  <a:pt x="5969" y="92963"/>
                </a:lnTo>
                <a:lnTo>
                  <a:pt x="4572" y="92963"/>
                </a:lnTo>
                <a:lnTo>
                  <a:pt x="3301" y="92328"/>
                </a:lnTo>
                <a:lnTo>
                  <a:pt x="2158" y="91312"/>
                </a:lnTo>
                <a:lnTo>
                  <a:pt x="1143" y="90170"/>
                </a:lnTo>
                <a:lnTo>
                  <a:pt x="507" y="88900"/>
                </a:lnTo>
                <a:lnTo>
                  <a:pt x="507" y="87502"/>
                </a:lnTo>
                <a:lnTo>
                  <a:pt x="267" y="72907"/>
                </a:lnTo>
                <a:lnTo>
                  <a:pt x="111" y="60563"/>
                </a:lnTo>
                <a:lnTo>
                  <a:pt x="25" y="50480"/>
                </a:lnTo>
                <a:lnTo>
                  <a:pt x="0" y="42672"/>
                </a:lnTo>
                <a:lnTo>
                  <a:pt x="25" y="31863"/>
                </a:lnTo>
                <a:lnTo>
                  <a:pt x="45164" y="301"/>
                </a:lnTo>
                <a:lnTo>
                  <a:pt x="81393" y="73"/>
                </a:lnTo>
                <a:lnTo>
                  <a:pt x="12687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7" name="object 7"/>
          <p:cNvSpPr/>
          <p:nvPr/>
        </p:nvSpPr>
        <p:spPr>
          <a:xfrm>
            <a:off x="6532245" y="3344001"/>
            <a:ext cx="81189" cy="235857"/>
          </a:xfrm>
          <a:custGeom>
            <a:avLst/>
            <a:gdLst/>
            <a:ahLst/>
            <a:cxnLst/>
            <a:rect l="l" t="t" r="r" b="b"/>
            <a:pathLst>
              <a:path w="113665" h="330200">
                <a:moveTo>
                  <a:pt x="49910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7" y="1270"/>
                </a:lnTo>
                <a:lnTo>
                  <a:pt x="107314" y="1270"/>
                </a:lnTo>
                <a:lnTo>
                  <a:pt x="108584" y="1777"/>
                </a:lnTo>
                <a:lnTo>
                  <a:pt x="109727" y="2921"/>
                </a:lnTo>
                <a:lnTo>
                  <a:pt x="110743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09" y="327025"/>
                </a:lnTo>
                <a:lnTo>
                  <a:pt x="2793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38770" y="73"/>
                </a:lnTo>
                <a:lnTo>
                  <a:pt x="4991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8" name="object 8"/>
          <p:cNvSpPr/>
          <p:nvPr/>
        </p:nvSpPr>
        <p:spPr>
          <a:xfrm>
            <a:off x="6261916" y="3344001"/>
            <a:ext cx="81189" cy="235857"/>
          </a:xfrm>
          <a:custGeom>
            <a:avLst/>
            <a:gdLst/>
            <a:ahLst/>
            <a:cxnLst/>
            <a:rect l="l" t="t" r="r" b="b"/>
            <a:pathLst>
              <a:path w="113665" h="33020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5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8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9" name="object 9"/>
          <p:cNvSpPr/>
          <p:nvPr/>
        </p:nvSpPr>
        <p:spPr>
          <a:xfrm>
            <a:off x="5865223" y="3344001"/>
            <a:ext cx="175532" cy="235857"/>
          </a:xfrm>
          <a:custGeom>
            <a:avLst/>
            <a:gdLst/>
            <a:ahLst/>
            <a:cxnLst/>
            <a:rect l="l" t="t" r="r" b="b"/>
            <a:pathLst>
              <a:path w="245745" h="330200">
                <a:moveTo>
                  <a:pt x="126873" y="0"/>
                </a:moveTo>
                <a:lnTo>
                  <a:pt x="163637" y="73"/>
                </a:lnTo>
                <a:lnTo>
                  <a:pt x="194675" y="301"/>
                </a:lnTo>
                <a:lnTo>
                  <a:pt x="219973" y="696"/>
                </a:lnTo>
                <a:lnTo>
                  <a:pt x="239522" y="1270"/>
                </a:lnTo>
                <a:lnTo>
                  <a:pt x="241046" y="1270"/>
                </a:lnTo>
                <a:lnTo>
                  <a:pt x="242315" y="1777"/>
                </a:lnTo>
                <a:lnTo>
                  <a:pt x="243332" y="2921"/>
                </a:lnTo>
                <a:lnTo>
                  <a:pt x="244475" y="3937"/>
                </a:lnTo>
                <a:lnTo>
                  <a:pt x="244983" y="5207"/>
                </a:lnTo>
                <a:lnTo>
                  <a:pt x="244983" y="6731"/>
                </a:lnTo>
                <a:lnTo>
                  <a:pt x="245242" y="21135"/>
                </a:lnTo>
                <a:lnTo>
                  <a:pt x="245443" y="33670"/>
                </a:lnTo>
                <a:lnTo>
                  <a:pt x="245572" y="44324"/>
                </a:lnTo>
                <a:lnTo>
                  <a:pt x="245617" y="53086"/>
                </a:lnTo>
                <a:lnTo>
                  <a:pt x="245572" y="63994"/>
                </a:lnTo>
                <a:lnTo>
                  <a:pt x="204513" y="94712"/>
                </a:lnTo>
                <a:lnTo>
                  <a:pt x="178942" y="94996"/>
                </a:lnTo>
                <a:lnTo>
                  <a:pt x="179202" y="110376"/>
                </a:lnTo>
                <a:lnTo>
                  <a:pt x="179403" y="127174"/>
                </a:lnTo>
                <a:lnTo>
                  <a:pt x="179532" y="145377"/>
                </a:lnTo>
                <a:lnTo>
                  <a:pt x="179577" y="164973"/>
                </a:lnTo>
                <a:lnTo>
                  <a:pt x="179435" y="203838"/>
                </a:lnTo>
                <a:lnTo>
                  <a:pt x="179006" y="244062"/>
                </a:lnTo>
                <a:lnTo>
                  <a:pt x="178292" y="285666"/>
                </a:lnTo>
                <a:lnTo>
                  <a:pt x="177291" y="328675"/>
                </a:lnTo>
                <a:lnTo>
                  <a:pt x="129539" y="329819"/>
                </a:lnTo>
                <a:lnTo>
                  <a:pt x="117611" y="329747"/>
                </a:lnTo>
                <a:lnTo>
                  <a:pt x="104314" y="329533"/>
                </a:lnTo>
                <a:lnTo>
                  <a:pt x="89660" y="329176"/>
                </a:lnTo>
                <a:lnTo>
                  <a:pt x="73660" y="328675"/>
                </a:lnTo>
                <a:lnTo>
                  <a:pt x="72262" y="328675"/>
                </a:lnTo>
                <a:lnTo>
                  <a:pt x="70992" y="328168"/>
                </a:lnTo>
                <a:lnTo>
                  <a:pt x="69850" y="327025"/>
                </a:lnTo>
                <a:lnTo>
                  <a:pt x="68707" y="325882"/>
                </a:lnTo>
                <a:lnTo>
                  <a:pt x="68199" y="324612"/>
                </a:lnTo>
                <a:lnTo>
                  <a:pt x="68199" y="323214"/>
                </a:lnTo>
                <a:lnTo>
                  <a:pt x="67272" y="274826"/>
                </a:lnTo>
                <a:lnTo>
                  <a:pt x="66595" y="232330"/>
                </a:lnTo>
                <a:lnTo>
                  <a:pt x="66180" y="195716"/>
                </a:lnTo>
                <a:lnTo>
                  <a:pt x="66039" y="164973"/>
                </a:lnTo>
                <a:lnTo>
                  <a:pt x="66065" y="151064"/>
                </a:lnTo>
                <a:lnTo>
                  <a:pt x="66151" y="134667"/>
                </a:lnTo>
                <a:lnTo>
                  <a:pt x="66307" y="115770"/>
                </a:lnTo>
                <a:lnTo>
                  <a:pt x="66548" y="94361"/>
                </a:lnTo>
                <a:lnTo>
                  <a:pt x="50974" y="94053"/>
                </a:lnTo>
                <a:lnTo>
                  <a:pt x="35687" y="93710"/>
                </a:lnTo>
                <a:lnTo>
                  <a:pt x="20685" y="93343"/>
                </a:lnTo>
                <a:lnTo>
                  <a:pt x="5968" y="92963"/>
                </a:lnTo>
                <a:lnTo>
                  <a:pt x="4572" y="92963"/>
                </a:lnTo>
                <a:lnTo>
                  <a:pt x="3301" y="92328"/>
                </a:lnTo>
                <a:lnTo>
                  <a:pt x="2159" y="91312"/>
                </a:lnTo>
                <a:lnTo>
                  <a:pt x="1142" y="90170"/>
                </a:lnTo>
                <a:lnTo>
                  <a:pt x="508" y="88900"/>
                </a:lnTo>
                <a:lnTo>
                  <a:pt x="508" y="87502"/>
                </a:lnTo>
                <a:lnTo>
                  <a:pt x="267" y="72907"/>
                </a:lnTo>
                <a:lnTo>
                  <a:pt x="111" y="60563"/>
                </a:lnTo>
                <a:lnTo>
                  <a:pt x="25" y="50480"/>
                </a:lnTo>
                <a:lnTo>
                  <a:pt x="0" y="42672"/>
                </a:lnTo>
                <a:lnTo>
                  <a:pt x="25" y="31863"/>
                </a:lnTo>
                <a:lnTo>
                  <a:pt x="45164" y="301"/>
                </a:lnTo>
                <a:lnTo>
                  <a:pt x="81393" y="73"/>
                </a:lnTo>
                <a:lnTo>
                  <a:pt x="12687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0" name="object 10"/>
          <p:cNvSpPr/>
          <p:nvPr/>
        </p:nvSpPr>
        <p:spPr>
          <a:xfrm>
            <a:off x="5538016" y="3344001"/>
            <a:ext cx="155574" cy="236764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2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2" y="1270"/>
                </a:lnTo>
                <a:lnTo>
                  <a:pt x="212089" y="1270"/>
                </a:lnTo>
                <a:lnTo>
                  <a:pt x="213360" y="1777"/>
                </a:lnTo>
                <a:lnTo>
                  <a:pt x="214502" y="2921"/>
                </a:lnTo>
                <a:lnTo>
                  <a:pt x="215518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5" y="95123"/>
                </a:lnTo>
                <a:lnTo>
                  <a:pt x="114807" y="94996"/>
                </a:lnTo>
                <a:lnTo>
                  <a:pt x="108585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9" y="124587"/>
                </a:lnTo>
                <a:lnTo>
                  <a:pt x="175005" y="124587"/>
                </a:lnTo>
                <a:lnTo>
                  <a:pt x="176275" y="125095"/>
                </a:lnTo>
                <a:lnTo>
                  <a:pt x="177418" y="126237"/>
                </a:lnTo>
                <a:lnTo>
                  <a:pt x="178435" y="127253"/>
                </a:lnTo>
                <a:lnTo>
                  <a:pt x="179069" y="128524"/>
                </a:lnTo>
                <a:lnTo>
                  <a:pt x="179069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69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5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9" y="236982"/>
                </a:lnTo>
                <a:lnTo>
                  <a:pt x="213232" y="236982"/>
                </a:lnTo>
                <a:lnTo>
                  <a:pt x="214502" y="237489"/>
                </a:lnTo>
                <a:lnTo>
                  <a:pt x="215518" y="238633"/>
                </a:lnTo>
                <a:lnTo>
                  <a:pt x="216662" y="239649"/>
                </a:lnTo>
                <a:lnTo>
                  <a:pt x="217169" y="240919"/>
                </a:lnTo>
                <a:lnTo>
                  <a:pt x="217169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4" y="289687"/>
                </a:lnTo>
                <a:lnTo>
                  <a:pt x="217759" y="300188"/>
                </a:lnTo>
                <a:lnTo>
                  <a:pt x="180848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19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3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1" name="object 11"/>
          <p:cNvSpPr/>
          <p:nvPr/>
        </p:nvSpPr>
        <p:spPr>
          <a:xfrm>
            <a:off x="5378359" y="3344001"/>
            <a:ext cx="146503" cy="236764"/>
          </a:xfrm>
          <a:custGeom>
            <a:avLst/>
            <a:gdLst/>
            <a:ahLst/>
            <a:cxnLst/>
            <a:rect l="l" t="t" r="r" b="b"/>
            <a:pathLst>
              <a:path w="205104" h="33147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4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9" y="5207"/>
                </a:lnTo>
                <a:lnTo>
                  <a:pt x="111379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514" y="182973"/>
                </a:lnTo>
                <a:lnTo>
                  <a:pt x="113442" y="200771"/>
                </a:lnTo>
                <a:lnTo>
                  <a:pt x="113323" y="218354"/>
                </a:lnTo>
                <a:lnTo>
                  <a:pt x="113157" y="235712"/>
                </a:lnTo>
                <a:lnTo>
                  <a:pt x="115443" y="235712"/>
                </a:lnTo>
                <a:lnTo>
                  <a:pt x="139299" y="235785"/>
                </a:lnTo>
                <a:lnTo>
                  <a:pt x="161131" y="236013"/>
                </a:lnTo>
                <a:lnTo>
                  <a:pt x="180915" y="236408"/>
                </a:lnTo>
                <a:lnTo>
                  <a:pt x="198627" y="236982"/>
                </a:lnTo>
                <a:lnTo>
                  <a:pt x="200151" y="236982"/>
                </a:lnTo>
                <a:lnTo>
                  <a:pt x="201422" y="237489"/>
                </a:lnTo>
                <a:lnTo>
                  <a:pt x="202437" y="238633"/>
                </a:lnTo>
                <a:lnTo>
                  <a:pt x="203581" y="239649"/>
                </a:lnTo>
                <a:lnTo>
                  <a:pt x="204088" y="240919"/>
                </a:lnTo>
                <a:lnTo>
                  <a:pt x="204088" y="242443"/>
                </a:lnTo>
                <a:lnTo>
                  <a:pt x="204329" y="257897"/>
                </a:lnTo>
                <a:lnTo>
                  <a:pt x="204485" y="270922"/>
                </a:lnTo>
                <a:lnTo>
                  <a:pt x="204571" y="281519"/>
                </a:lnTo>
                <a:lnTo>
                  <a:pt x="204597" y="289687"/>
                </a:lnTo>
                <a:lnTo>
                  <a:pt x="204571" y="300188"/>
                </a:lnTo>
                <a:lnTo>
                  <a:pt x="171021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2" name="object 12"/>
          <p:cNvSpPr/>
          <p:nvPr/>
        </p:nvSpPr>
        <p:spPr>
          <a:xfrm>
            <a:off x="5200559" y="3344001"/>
            <a:ext cx="155574" cy="236764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2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2" y="1270"/>
                </a:lnTo>
                <a:lnTo>
                  <a:pt x="212089" y="1270"/>
                </a:lnTo>
                <a:lnTo>
                  <a:pt x="213359" y="1777"/>
                </a:lnTo>
                <a:lnTo>
                  <a:pt x="214502" y="2921"/>
                </a:lnTo>
                <a:lnTo>
                  <a:pt x="215518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5" y="95123"/>
                </a:lnTo>
                <a:lnTo>
                  <a:pt x="114807" y="94996"/>
                </a:lnTo>
                <a:lnTo>
                  <a:pt x="108584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8" y="124587"/>
                </a:lnTo>
                <a:lnTo>
                  <a:pt x="175005" y="124587"/>
                </a:lnTo>
                <a:lnTo>
                  <a:pt x="176275" y="125095"/>
                </a:lnTo>
                <a:lnTo>
                  <a:pt x="177418" y="126237"/>
                </a:lnTo>
                <a:lnTo>
                  <a:pt x="178434" y="127253"/>
                </a:lnTo>
                <a:lnTo>
                  <a:pt x="179069" y="128524"/>
                </a:lnTo>
                <a:lnTo>
                  <a:pt x="179069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69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4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8" y="236982"/>
                </a:lnTo>
                <a:lnTo>
                  <a:pt x="213232" y="236982"/>
                </a:lnTo>
                <a:lnTo>
                  <a:pt x="214502" y="237489"/>
                </a:lnTo>
                <a:lnTo>
                  <a:pt x="215518" y="238633"/>
                </a:lnTo>
                <a:lnTo>
                  <a:pt x="216662" y="239649"/>
                </a:lnTo>
                <a:lnTo>
                  <a:pt x="217169" y="240919"/>
                </a:lnTo>
                <a:lnTo>
                  <a:pt x="217169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4" y="289687"/>
                </a:lnTo>
                <a:lnTo>
                  <a:pt x="217759" y="300188"/>
                </a:lnTo>
                <a:lnTo>
                  <a:pt x="180847" y="330660"/>
                </a:lnTo>
                <a:lnTo>
                  <a:pt x="123570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19" y="328675"/>
                </a:lnTo>
                <a:lnTo>
                  <a:pt x="6222" y="328675"/>
                </a:lnTo>
                <a:lnTo>
                  <a:pt x="4952" y="328168"/>
                </a:lnTo>
                <a:lnTo>
                  <a:pt x="3809" y="327025"/>
                </a:lnTo>
                <a:lnTo>
                  <a:pt x="2793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3" name="object 13"/>
          <p:cNvSpPr/>
          <p:nvPr/>
        </p:nvSpPr>
        <p:spPr>
          <a:xfrm>
            <a:off x="6362972" y="3342186"/>
            <a:ext cx="151946" cy="237671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4" y="0"/>
                </a:moveTo>
                <a:lnTo>
                  <a:pt x="194071" y="5095"/>
                </a:lnTo>
                <a:lnTo>
                  <a:pt x="212344" y="9271"/>
                </a:lnTo>
                <a:lnTo>
                  <a:pt x="200533" y="94741"/>
                </a:lnTo>
                <a:lnTo>
                  <a:pt x="150241" y="91312"/>
                </a:lnTo>
                <a:lnTo>
                  <a:pt x="145923" y="91059"/>
                </a:lnTo>
                <a:lnTo>
                  <a:pt x="142113" y="91439"/>
                </a:lnTo>
                <a:lnTo>
                  <a:pt x="138811" y="92455"/>
                </a:lnTo>
                <a:lnTo>
                  <a:pt x="135382" y="93472"/>
                </a:lnTo>
                <a:lnTo>
                  <a:pt x="115950" y="134492"/>
                </a:lnTo>
                <a:lnTo>
                  <a:pt x="114046" y="167386"/>
                </a:lnTo>
                <a:lnTo>
                  <a:pt x="114163" y="176579"/>
                </a:lnTo>
                <a:lnTo>
                  <a:pt x="118491" y="217042"/>
                </a:lnTo>
                <a:lnTo>
                  <a:pt x="137922" y="242315"/>
                </a:lnTo>
                <a:lnTo>
                  <a:pt x="141350" y="243331"/>
                </a:lnTo>
                <a:lnTo>
                  <a:pt x="145542" y="243712"/>
                </a:lnTo>
                <a:lnTo>
                  <a:pt x="150241" y="243331"/>
                </a:lnTo>
                <a:lnTo>
                  <a:pt x="200533" y="240029"/>
                </a:lnTo>
                <a:lnTo>
                  <a:pt x="211709" y="326263"/>
                </a:lnTo>
                <a:lnTo>
                  <a:pt x="164238" y="331870"/>
                </a:lnTo>
                <a:lnTo>
                  <a:pt x="148971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4" y="316864"/>
                </a:lnTo>
                <a:lnTo>
                  <a:pt x="49149" y="308355"/>
                </a:lnTo>
                <a:lnTo>
                  <a:pt x="42672" y="303784"/>
                </a:lnTo>
                <a:lnTo>
                  <a:pt x="18288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8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4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4" name="object 14"/>
          <p:cNvSpPr/>
          <p:nvPr/>
        </p:nvSpPr>
        <p:spPr>
          <a:xfrm>
            <a:off x="6057718" y="3342186"/>
            <a:ext cx="190046" cy="239032"/>
          </a:xfrm>
          <a:custGeom>
            <a:avLst/>
            <a:gdLst/>
            <a:ahLst/>
            <a:cxnLst/>
            <a:rect l="l" t="t" r="r" b="b"/>
            <a:pathLst>
              <a:path w="266065" h="334645">
                <a:moveTo>
                  <a:pt x="112903" y="0"/>
                </a:moveTo>
                <a:lnTo>
                  <a:pt x="153207" y="962"/>
                </a:lnTo>
                <a:lnTo>
                  <a:pt x="195784" y="7516"/>
                </a:lnTo>
                <a:lnTo>
                  <a:pt x="221361" y="20319"/>
                </a:lnTo>
                <a:lnTo>
                  <a:pt x="228092" y="24891"/>
                </a:lnTo>
                <a:lnTo>
                  <a:pt x="246379" y="61594"/>
                </a:lnTo>
                <a:lnTo>
                  <a:pt x="249936" y="94741"/>
                </a:lnTo>
                <a:lnTo>
                  <a:pt x="248981" y="109130"/>
                </a:lnTo>
                <a:lnTo>
                  <a:pt x="234569" y="146938"/>
                </a:lnTo>
                <a:lnTo>
                  <a:pt x="204904" y="175192"/>
                </a:lnTo>
                <a:lnTo>
                  <a:pt x="192024" y="182244"/>
                </a:lnTo>
                <a:lnTo>
                  <a:pt x="200908" y="186243"/>
                </a:lnTo>
                <a:lnTo>
                  <a:pt x="235106" y="236079"/>
                </a:lnTo>
                <a:lnTo>
                  <a:pt x="256772" y="297471"/>
                </a:lnTo>
                <a:lnTo>
                  <a:pt x="265557" y="331215"/>
                </a:lnTo>
                <a:lnTo>
                  <a:pt x="252555" y="332529"/>
                </a:lnTo>
                <a:lnTo>
                  <a:pt x="238696" y="333438"/>
                </a:lnTo>
                <a:lnTo>
                  <a:pt x="223980" y="333966"/>
                </a:lnTo>
                <a:lnTo>
                  <a:pt x="208407" y="334137"/>
                </a:lnTo>
                <a:lnTo>
                  <a:pt x="196953" y="334063"/>
                </a:lnTo>
                <a:lnTo>
                  <a:pt x="159639" y="331215"/>
                </a:lnTo>
                <a:lnTo>
                  <a:pt x="157988" y="330200"/>
                </a:lnTo>
                <a:lnTo>
                  <a:pt x="143760" y="288952"/>
                </a:lnTo>
                <a:lnTo>
                  <a:pt x="123082" y="223714"/>
                </a:lnTo>
                <a:lnTo>
                  <a:pt x="114935" y="196976"/>
                </a:lnTo>
                <a:lnTo>
                  <a:pt x="107696" y="196976"/>
                </a:lnTo>
                <a:lnTo>
                  <a:pt x="107914" y="206599"/>
                </a:lnTo>
                <a:lnTo>
                  <a:pt x="108203" y="220233"/>
                </a:lnTo>
                <a:lnTo>
                  <a:pt x="108588" y="237892"/>
                </a:lnTo>
                <a:lnTo>
                  <a:pt x="109521" y="281781"/>
                </a:lnTo>
                <a:lnTo>
                  <a:pt x="110236" y="331215"/>
                </a:lnTo>
                <a:lnTo>
                  <a:pt x="98825" y="331622"/>
                </a:lnTo>
                <a:lnTo>
                  <a:pt x="87058" y="331898"/>
                </a:lnTo>
                <a:lnTo>
                  <a:pt x="74910" y="332055"/>
                </a:lnTo>
                <a:lnTo>
                  <a:pt x="62357" y="332104"/>
                </a:lnTo>
                <a:lnTo>
                  <a:pt x="50214" y="332055"/>
                </a:lnTo>
                <a:lnTo>
                  <a:pt x="36845" y="331898"/>
                </a:lnTo>
                <a:lnTo>
                  <a:pt x="22262" y="331622"/>
                </a:lnTo>
                <a:lnTo>
                  <a:pt x="6477" y="331215"/>
                </a:lnTo>
                <a:lnTo>
                  <a:pt x="4953" y="331215"/>
                </a:lnTo>
                <a:lnTo>
                  <a:pt x="3683" y="330708"/>
                </a:lnTo>
                <a:lnTo>
                  <a:pt x="2667" y="329564"/>
                </a:lnTo>
                <a:lnTo>
                  <a:pt x="1524" y="328549"/>
                </a:lnTo>
                <a:lnTo>
                  <a:pt x="1016" y="327278"/>
                </a:lnTo>
                <a:lnTo>
                  <a:pt x="1016" y="325754"/>
                </a:lnTo>
                <a:lnTo>
                  <a:pt x="990" y="311177"/>
                </a:lnTo>
                <a:lnTo>
                  <a:pt x="904" y="292766"/>
                </a:lnTo>
                <a:lnTo>
                  <a:pt x="748" y="270498"/>
                </a:lnTo>
                <a:lnTo>
                  <a:pt x="508" y="244348"/>
                </a:lnTo>
                <a:lnTo>
                  <a:pt x="267" y="217961"/>
                </a:lnTo>
                <a:lnTo>
                  <a:pt x="111" y="195183"/>
                </a:lnTo>
                <a:lnTo>
                  <a:pt x="25" y="176000"/>
                </a:lnTo>
                <a:lnTo>
                  <a:pt x="0" y="160400"/>
                </a:lnTo>
                <a:lnTo>
                  <a:pt x="25" y="145450"/>
                </a:lnTo>
                <a:lnTo>
                  <a:pt x="111" y="127857"/>
                </a:lnTo>
                <a:lnTo>
                  <a:pt x="267" y="107644"/>
                </a:lnTo>
                <a:lnTo>
                  <a:pt x="508" y="84836"/>
                </a:lnTo>
                <a:lnTo>
                  <a:pt x="748" y="61974"/>
                </a:lnTo>
                <a:lnTo>
                  <a:pt x="904" y="41767"/>
                </a:lnTo>
                <a:lnTo>
                  <a:pt x="990" y="24203"/>
                </a:lnTo>
                <a:lnTo>
                  <a:pt x="1016" y="9271"/>
                </a:lnTo>
                <a:lnTo>
                  <a:pt x="14924" y="7217"/>
                </a:lnTo>
                <a:lnTo>
                  <a:pt x="59055" y="2412"/>
                </a:lnTo>
                <a:lnTo>
                  <a:pt x="100899" y="144"/>
                </a:lnTo>
                <a:lnTo>
                  <a:pt x="11290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5" name="object 15"/>
          <p:cNvSpPr/>
          <p:nvPr/>
        </p:nvSpPr>
        <p:spPr>
          <a:xfrm>
            <a:off x="5708016" y="3342186"/>
            <a:ext cx="151946" cy="237671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3" y="0"/>
                </a:moveTo>
                <a:lnTo>
                  <a:pt x="194071" y="5095"/>
                </a:lnTo>
                <a:lnTo>
                  <a:pt x="212343" y="9271"/>
                </a:lnTo>
                <a:lnTo>
                  <a:pt x="200532" y="94741"/>
                </a:lnTo>
                <a:lnTo>
                  <a:pt x="150240" y="91312"/>
                </a:lnTo>
                <a:lnTo>
                  <a:pt x="145923" y="91059"/>
                </a:lnTo>
                <a:lnTo>
                  <a:pt x="142112" y="91439"/>
                </a:lnTo>
                <a:lnTo>
                  <a:pt x="138811" y="92455"/>
                </a:lnTo>
                <a:lnTo>
                  <a:pt x="135381" y="93472"/>
                </a:lnTo>
                <a:lnTo>
                  <a:pt x="115950" y="134492"/>
                </a:lnTo>
                <a:lnTo>
                  <a:pt x="114045" y="167386"/>
                </a:lnTo>
                <a:lnTo>
                  <a:pt x="114163" y="176579"/>
                </a:lnTo>
                <a:lnTo>
                  <a:pt x="118490" y="217042"/>
                </a:lnTo>
                <a:lnTo>
                  <a:pt x="145541" y="243712"/>
                </a:lnTo>
                <a:lnTo>
                  <a:pt x="150240" y="243331"/>
                </a:lnTo>
                <a:lnTo>
                  <a:pt x="200532" y="240029"/>
                </a:lnTo>
                <a:lnTo>
                  <a:pt x="211708" y="326263"/>
                </a:lnTo>
                <a:lnTo>
                  <a:pt x="164238" y="331870"/>
                </a:lnTo>
                <a:lnTo>
                  <a:pt x="148970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3" y="316864"/>
                </a:lnTo>
                <a:lnTo>
                  <a:pt x="49149" y="308355"/>
                </a:lnTo>
                <a:lnTo>
                  <a:pt x="42671" y="303784"/>
                </a:lnTo>
                <a:lnTo>
                  <a:pt x="18287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7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6" name="object 16"/>
          <p:cNvSpPr/>
          <p:nvPr/>
        </p:nvSpPr>
        <p:spPr>
          <a:xfrm>
            <a:off x="0" y="6397171"/>
            <a:ext cx="12192000" cy="460829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9" name="object 59"/>
          <p:cNvSpPr txBox="1"/>
          <p:nvPr/>
        </p:nvSpPr>
        <p:spPr>
          <a:xfrm>
            <a:off x="82777" y="6437982"/>
            <a:ext cx="1558925" cy="3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72">
              <a:lnSpc>
                <a:spcPts val="886"/>
              </a:lnSpc>
            </a:pPr>
            <a:r>
              <a:rPr sz="857" b="1" u="sng" spc="-1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857">
              <a:latin typeface="Calibri"/>
              <a:cs typeface="Calibri"/>
            </a:endParaRPr>
          </a:p>
          <a:p>
            <a:pPr marL="9072"/>
            <a:r>
              <a:rPr sz="857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71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>
              <a:latin typeface="Calibri"/>
              <a:cs typeface="Calibri"/>
            </a:endParaRPr>
          </a:p>
          <a:p>
            <a:pPr marL="9072"/>
            <a:r>
              <a:rPr sz="857" spc="-4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857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spc="-4" dirty="0">
                <a:latin typeface="Calibri"/>
                <a:cs typeface="Calibri"/>
              </a:rPr>
              <a:t>Not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86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22199" y="1212054"/>
            <a:ext cx="4071391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 marR="21772">
              <a:spcBef>
                <a:spcPts val="71"/>
              </a:spcBef>
            </a:pPr>
            <a:r>
              <a:rPr sz="1600" b="1" spc="-7" dirty="0">
                <a:solidFill>
                  <a:srgbClr val="7030A0"/>
                </a:solidFill>
                <a:latin typeface="+mj-lt"/>
                <a:cs typeface="Calibri"/>
              </a:rPr>
              <a:t>Potential difference </a:t>
            </a:r>
            <a:r>
              <a:rPr sz="1600" dirty="0">
                <a:latin typeface="+mj-lt"/>
                <a:cs typeface="Calibri"/>
              </a:rPr>
              <a:t>is </a:t>
            </a:r>
            <a:r>
              <a:rPr sz="1600" spc="4" dirty="0">
                <a:latin typeface="+mj-lt"/>
                <a:cs typeface="Calibri"/>
              </a:rPr>
              <a:t>the </a:t>
            </a:r>
            <a:r>
              <a:rPr sz="1600" spc="-7" dirty="0">
                <a:latin typeface="+mj-lt"/>
                <a:cs typeface="Calibri"/>
              </a:rPr>
              <a:t>work </a:t>
            </a:r>
            <a:r>
              <a:rPr sz="1600" dirty="0">
                <a:latin typeface="+mj-lt"/>
                <a:cs typeface="Calibri"/>
              </a:rPr>
              <a:t>done per </a:t>
            </a:r>
            <a:r>
              <a:rPr sz="1600" spc="-4" dirty="0">
                <a:latin typeface="+mj-lt"/>
                <a:cs typeface="Calibri"/>
              </a:rPr>
              <a:t>coulomb of  </a:t>
            </a:r>
            <a:r>
              <a:rPr sz="1600" spc="-7" dirty="0">
                <a:latin typeface="+mj-lt"/>
                <a:cs typeface="Calibri"/>
              </a:rPr>
              <a:t>charge </a:t>
            </a:r>
            <a:r>
              <a:rPr sz="1600" dirty="0">
                <a:latin typeface="+mj-lt"/>
                <a:cs typeface="Calibri"/>
              </a:rPr>
              <a:t>passing </a:t>
            </a:r>
            <a:r>
              <a:rPr sz="1600" spc="-4" dirty="0">
                <a:latin typeface="+mj-lt"/>
                <a:cs typeface="Calibri"/>
              </a:rPr>
              <a:t>between </a:t>
            </a:r>
            <a:r>
              <a:rPr sz="1600" spc="-7" dirty="0">
                <a:latin typeface="+mj-lt"/>
                <a:cs typeface="Calibri"/>
              </a:rPr>
              <a:t>two </a:t>
            </a:r>
            <a:r>
              <a:rPr sz="1600" dirty="0">
                <a:latin typeface="+mj-lt"/>
                <a:cs typeface="Calibri"/>
              </a:rPr>
              <a:t>points in a </a:t>
            </a:r>
            <a:r>
              <a:rPr sz="1600" spc="-4" dirty="0">
                <a:latin typeface="+mj-lt"/>
                <a:cs typeface="Calibri"/>
              </a:rPr>
              <a:t>circuit. </a:t>
            </a:r>
            <a:r>
              <a:rPr sz="1600" dirty="0">
                <a:latin typeface="+mj-lt"/>
                <a:cs typeface="Calibri"/>
              </a:rPr>
              <a:t>It is 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measured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in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volts,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V or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spc="25" dirty="0">
                <a:solidFill>
                  <a:srgbClr val="FF0000"/>
                </a:solidFill>
                <a:latin typeface="+mj-lt"/>
                <a:cs typeface="Cambria Math"/>
              </a:rPr>
              <a:t>𝐽𝐶</a:t>
            </a:r>
            <a:r>
              <a:rPr sz="1600" spc="37" baseline="28735" dirty="0">
                <a:solidFill>
                  <a:srgbClr val="FF0000"/>
                </a:solidFill>
                <a:latin typeface="+mj-lt"/>
                <a:cs typeface="Cambria Math"/>
              </a:rPr>
              <a:t>−1</a:t>
            </a:r>
            <a:endParaRPr sz="1600" baseline="28735" dirty="0">
              <a:solidFill>
                <a:srgbClr val="FF0000"/>
              </a:solidFill>
              <a:latin typeface="+mj-lt"/>
              <a:cs typeface="Cambria Math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648461" y="3312685"/>
            <a:ext cx="3664808" cy="1240266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600" b="1" spc="-7" dirty="0">
                <a:solidFill>
                  <a:srgbClr val="7030A0"/>
                </a:solidFill>
                <a:latin typeface="+mj-lt"/>
                <a:cs typeface="Calibri"/>
              </a:rPr>
              <a:t>Resistivity </a:t>
            </a:r>
            <a:r>
              <a:rPr sz="1600" dirty="0">
                <a:latin typeface="+mj-lt"/>
                <a:cs typeface="Calibri"/>
              </a:rPr>
              <a:t>is a </a:t>
            </a:r>
            <a:r>
              <a:rPr sz="1600" spc="-4" dirty="0">
                <a:latin typeface="+mj-lt"/>
                <a:cs typeface="Calibri"/>
              </a:rPr>
              <a:t>property </a:t>
            </a:r>
            <a:r>
              <a:rPr sz="1600" dirty="0">
                <a:latin typeface="+mj-lt"/>
                <a:cs typeface="Calibri"/>
              </a:rPr>
              <a:t>specific </a:t>
            </a:r>
            <a:r>
              <a:rPr sz="1600" spc="-4" dirty="0">
                <a:latin typeface="+mj-lt"/>
                <a:cs typeface="Calibri"/>
              </a:rPr>
              <a:t>to </a:t>
            </a:r>
            <a:r>
              <a:rPr sz="1600" dirty="0">
                <a:latin typeface="+mj-lt"/>
                <a:cs typeface="Calibri"/>
              </a:rPr>
              <a:t>a </a:t>
            </a:r>
            <a:r>
              <a:rPr sz="1600" spc="-4" dirty="0">
                <a:latin typeface="+mj-lt"/>
                <a:cs typeface="Calibri"/>
              </a:rPr>
              <a:t>material which  measures </a:t>
            </a:r>
            <a:r>
              <a:rPr sz="1600" dirty="0">
                <a:latin typeface="+mj-lt"/>
                <a:cs typeface="Calibri"/>
              </a:rPr>
              <a:t>the </a:t>
            </a:r>
            <a:r>
              <a:rPr sz="1600" spc="-4" dirty="0">
                <a:latin typeface="+mj-lt"/>
                <a:cs typeface="Calibri"/>
              </a:rPr>
              <a:t>resistance to </a:t>
            </a:r>
            <a:r>
              <a:rPr sz="1600" dirty="0">
                <a:latin typeface="+mj-lt"/>
                <a:cs typeface="Calibri"/>
              </a:rPr>
              <a:t>the flow of </a:t>
            </a:r>
            <a:r>
              <a:rPr sz="1600" spc="-4" dirty="0">
                <a:latin typeface="+mj-lt"/>
                <a:cs typeface="Calibri"/>
              </a:rPr>
              <a:t>current  when taking into </a:t>
            </a:r>
            <a:r>
              <a:rPr sz="1600" spc="-7" dirty="0">
                <a:latin typeface="+mj-lt"/>
                <a:cs typeface="Calibri"/>
              </a:rPr>
              <a:t>account </a:t>
            </a:r>
            <a:r>
              <a:rPr sz="1600" dirty="0">
                <a:latin typeface="+mj-lt"/>
                <a:cs typeface="Calibri"/>
              </a:rPr>
              <a:t>the </a:t>
            </a:r>
            <a:r>
              <a:rPr sz="1600" spc="-11" dirty="0">
                <a:latin typeface="+mj-lt"/>
                <a:cs typeface="Calibri"/>
              </a:rPr>
              <a:t>cross </a:t>
            </a:r>
            <a:r>
              <a:rPr sz="1600" spc="-4" dirty="0">
                <a:latin typeface="+mj-lt"/>
                <a:cs typeface="Calibri"/>
              </a:rPr>
              <a:t>sectional area  </a:t>
            </a:r>
            <a:r>
              <a:rPr sz="1600" dirty="0">
                <a:latin typeface="+mj-lt"/>
                <a:cs typeface="Calibri"/>
              </a:rPr>
              <a:t>and its </a:t>
            </a:r>
            <a:r>
              <a:rPr sz="1600" spc="-4" dirty="0">
                <a:latin typeface="+mj-lt"/>
                <a:cs typeface="Calibri"/>
              </a:rPr>
              <a:t>length. </a:t>
            </a:r>
            <a:r>
              <a:rPr sz="1600" dirty="0">
                <a:latin typeface="+mj-lt"/>
                <a:cs typeface="Calibri"/>
              </a:rPr>
              <a:t>It is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measured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in</a:t>
            </a:r>
            <a:r>
              <a:rPr sz="1600" spc="-21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mbria Math"/>
              </a:rPr>
              <a:t>Ωm</a:t>
            </a:r>
            <a:r>
              <a:rPr sz="1600" spc="-4" dirty="0">
                <a:latin typeface="+mj-lt"/>
                <a:cs typeface="Cambria Math"/>
              </a:rPr>
              <a:t>.</a:t>
            </a:r>
            <a:endParaRPr sz="1600" dirty="0">
              <a:latin typeface="+mj-lt"/>
              <a:cs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object 8"/>
              <p:cNvSpPr txBox="1"/>
              <p:nvPr/>
            </p:nvSpPr>
            <p:spPr>
              <a:xfrm>
                <a:off x="358638" y="293734"/>
                <a:ext cx="1133274" cy="692151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I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38" y="293734"/>
                <a:ext cx="1133274" cy="6921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bject 43"/>
          <p:cNvSpPr txBox="1"/>
          <p:nvPr/>
        </p:nvSpPr>
        <p:spPr>
          <a:xfrm>
            <a:off x="1598611" y="316929"/>
            <a:ext cx="3714657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27215">
              <a:spcBef>
                <a:spcPts val="71"/>
              </a:spcBef>
            </a:pPr>
            <a:r>
              <a:rPr sz="1600" b="1" spc="-4" dirty="0">
                <a:solidFill>
                  <a:srgbClr val="7030A0"/>
                </a:solidFill>
                <a:latin typeface="+mj-lt"/>
                <a:cs typeface="Calibri"/>
              </a:rPr>
              <a:t>Current</a:t>
            </a:r>
            <a:r>
              <a:rPr sz="1600" spc="-4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is </a:t>
            </a:r>
            <a:r>
              <a:rPr sz="1600" spc="4" dirty="0">
                <a:latin typeface="+mj-lt"/>
                <a:cs typeface="Calibri"/>
              </a:rPr>
              <a:t>the </a:t>
            </a:r>
            <a:r>
              <a:rPr sz="1600" spc="-14" dirty="0">
                <a:latin typeface="+mj-lt"/>
                <a:cs typeface="Calibri"/>
              </a:rPr>
              <a:t>rate </a:t>
            </a:r>
            <a:r>
              <a:rPr sz="1600" spc="-4" dirty="0">
                <a:latin typeface="+mj-lt"/>
                <a:cs typeface="Calibri"/>
              </a:rPr>
              <a:t>of </a:t>
            </a:r>
            <a:r>
              <a:rPr sz="1600" dirty="0">
                <a:latin typeface="+mj-lt"/>
                <a:cs typeface="Calibri"/>
              </a:rPr>
              <a:t>flow </a:t>
            </a:r>
            <a:r>
              <a:rPr sz="1600" spc="-4" dirty="0">
                <a:latin typeface="+mj-lt"/>
                <a:cs typeface="Calibri"/>
              </a:rPr>
              <a:t>of</a:t>
            </a:r>
            <a:r>
              <a:rPr sz="1600" spc="-71" dirty="0">
                <a:latin typeface="+mj-lt"/>
                <a:cs typeface="Calibri"/>
              </a:rPr>
              <a:t> </a:t>
            </a:r>
            <a:r>
              <a:rPr sz="1600" spc="-7" dirty="0">
                <a:latin typeface="+mj-lt"/>
                <a:cs typeface="Calibri"/>
              </a:rPr>
              <a:t>charge</a:t>
            </a:r>
            <a:endParaRPr sz="1600" dirty="0">
              <a:latin typeface="+mj-lt"/>
              <a:cs typeface="Calibri"/>
            </a:endParaRPr>
          </a:p>
          <a:p>
            <a:pPr marL="27215" marR="464013">
              <a:spcBef>
                <a:spcPts val="4"/>
              </a:spcBef>
            </a:pPr>
            <a:r>
              <a:rPr sz="1600" dirty="0">
                <a:latin typeface="+mj-lt"/>
                <a:cs typeface="Calibri"/>
              </a:rPr>
              <a:t>passing a </a:t>
            </a:r>
            <a:r>
              <a:rPr sz="1600" spc="-4" dirty="0">
                <a:latin typeface="+mj-lt"/>
                <a:cs typeface="Calibri"/>
              </a:rPr>
              <a:t>point </a:t>
            </a:r>
            <a:r>
              <a:rPr sz="1600" dirty="0">
                <a:latin typeface="+mj-lt"/>
                <a:cs typeface="Calibri"/>
              </a:rPr>
              <a:t>per </a:t>
            </a:r>
            <a:r>
              <a:rPr sz="1600" spc="-4" dirty="0">
                <a:latin typeface="+mj-lt"/>
                <a:cs typeface="Calibri"/>
              </a:rPr>
              <a:t>second. 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Measured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in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amps,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A or</a:t>
            </a:r>
            <a:r>
              <a:rPr sz="1600" spc="-43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spc="32" dirty="0">
                <a:solidFill>
                  <a:srgbClr val="FF0000"/>
                </a:solidFill>
                <a:latin typeface="+mj-lt"/>
                <a:cs typeface="Cambria Math"/>
              </a:rPr>
              <a:t>𝐶𝑠</a:t>
            </a:r>
            <a:r>
              <a:rPr sz="1600" spc="48" baseline="28735" dirty="0">
                <a:solidFill>
                  <a:srgbClr val="FF0000"/>
                </a:solidFill>
                <a:latin typeface="+mj-lt"/>
                <a:cs typeface="Cambria Math"/>
              </a:rPr>
              <a:t>−1</a:t>
            </a:r>
            <a:endParaRPr sz="1600" baseline="28735" dirty="0">
              <a:solidFill>
                <a:srgbClr val="FF0000"/>
              </a:solidFill>
              <a:latin typeface="+mj-lt"/>
              <a:cs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object 8"/>
              <p:cNvSpPr txBox="1"/>
              <p:nvPr/>
            </p:nvSpPr>
            <p:spPr>
              <a:xfrm>
                <a:off x="343846" y="1316717"/>
                <a:ext cx="1133274" cy="692151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V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𝑊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46" y="1316717"/>
                <a:ext cx="1133274" cy="6921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object 8"/>
              <p:cNvSpPr txBox="1"/>
              <p:nvPr/>
            </p:nvSpPr>
            <p:spPr>
              <a:xfrm>
                <a:off x="344043" y="2419410"/>
                <a:ext cx="1133274" cy="692151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R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𝐼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4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43" y="2419410"/>
                <a:ext cx="1133274" cy="6921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object 45"/>
          <p:cNvSpPr txBox="1"/>
          <p:nvPr/>
        </p:nvSpPr>
        <p:spPr>
          <a:xfrm>
            <a:off x="1641038" y="2327111"/>
            <a:ext cx="3932084" cy="747823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600" b="1" spc="-7" dirty="0">
                <a:solidFill>
                  <a:srgbClr val="7030A0"/>
                </a:solidFill>
                <a:latin typeface="+mj-lt"/>
                <a:cs typeface="Calibri"/>
              </a:rPr>
              <a:t>Resistance</a:t>
            </a:r>
            <a:r>
              <a:rPr sz="1600" spc="-7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is </a:t>
            </a:r>
            <a:r>
              <a:rPr sz="1600" spc="4" dirty="0">
                <a:latin typeface="+mj-lt"/>
                <a:cs typeface="Calibri"/>
              </a:rPr>
              <a:t>the </a:t>
            </a:r>
            <a:r>
              <a:rPr sz="1600" spc="-7" dirty="0">
                <a:latin typeface="+mj-lt"/>
                <a:cs typeface="Calibri"/>
              </a:rPr>
              <a:t>ratio </a:t>
            </a:r>
            <a:r>
              <a:rPr sz="1600" spc="-4" dirty="0">
                <a:latin typeface="+mj-lt"/>
                <a:cs typeface="Calibri"/>
              </a:rPr>
              <a:t>of </a:t>
            </a:r>
            <a:r>
              <a:rPr sz="1600" dirty="0">
                <a:latin typeface="+mj-lt"/>
                <a:cs typeface="Calibri"/>
              </a:rPr>
              <a:t>the  </a:t>
            </a:r>
            <a:r>
              <a:rPr sz="1600" spc="-4" dirty="0">
                <a:latin typeface="+mj-lt"/>
                <a:cs typeface="Calibri"/>
              </a:rPr>
              <a:t>potential </a:t>
            </a:r>
            <a:r>
              <a:rPr sz="1600" spc="-7" dirty="0">
                <a:latin typeface="+mj-lt"/>
                <a:cs typeface="Calibri"/>
              </a:rPr>
              <a:t>difference across </a:t>
            </a:r>
            <a:r>
              <a:rPr sz="1600" dirty="0">
                <a:latin typeface="+mj-lt"/>
                <a:cs typeface="Calibri"/>
              </a:rPr>
              <a:t>a  </a:t>
            </a:r>
            <a:r>
              <a:rPr sz="1600" spc="-4" dirty="0">
                <a:latin typeface="+mj-lt"/>
                <a:cs typeface="Calibri"/>
              </a:rPr>
              <a:t>component to </a:t>
            </a:r>
            <a:r>
              <a:rPr sz="1600" dirty="0">
                <a:latin typeface="+mj-lt"/>
                <a:cs typeface="Calibri"/>
              </a:rPr>
              <a:t>the </a:t>
            </a:r>
            <a:r>
              <a:rPr sz="1600" spc="-4" dirty="0">
                <a:latin typeface="+mj-lt"/>
                <a:cs typeface="Calibri"/>
              </a:rPr>
              <a:t>current</a:t>
            </a:r>
            <a:r>
              <a:rPr sz="1600" spc="-86" dirty="0">
                <a:latin typeface="+mj-lt"/>
                <a:cs typeface="Calibri"/>
              </a:rPr>
              <a:t> </a:t>
            </a:r>
            <a:r>
              <a:rPr sz="1600" dirty="0">
                <a:latin typeface="+mj-lt"/>
                <a:cs typeface="Calibri"/>
              </a:rPr>
              <a:t>passing  </a:t>
            </a:r>
            <a:r>
              <a:rPr sz="1600" spc="-4" dirty="0">
                <a:latin typeface="+mj-lt"/>
                <a:cs typeface="Calibri"/>
              </a:rPr>
              <a:t>through </a:t>
            </a:r>
            <a:r>
              <a:rPr sz="1600" dirty="0">
                <a:latin typeface="+mj-lt"/>
                <a:cs typeface="Calibri"/>
              </a:rPr>
              <a:t>it. It is </a:t>
            </a:r>
            <a:r>
              <a:rPr sz="1600" spc="-4" dirty="0">
                <a:solidFill>
                  <a:srgbClr val="FF0000"/>
                </a:solidFill>
                <a:latin typeface="+mj-lt"/>
                <a:cs typeface="Calibri"/>
              </a:rPr>
              <a:t>measured </a:t>
            </a:r>
            <a:r>
              <a:rPr sz="1600" dirty="0">
                <a:solidFill>
                  <a:srgbClr val="FF0000"/>
                </a:solidFill>
                <a:latin typeface="+mj-lt"/>
                <a:cs typeface="Calibri"/>
              </a:rPr>
              <a:t>in</a:t>
            </a:r>
            <a:r>
              <a:rPr sz="1600" spc="-43" dirty="0">
                <a:solidFill>
                  <a:srgbClr val="FF0000"/>
                </a:solidFill>
                <a:latin typeface="+mj-lt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+mj-lt"/>
                <a:cs typeface="Cambria Math"/>
              </a:rPr>
              <a:t>Ω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9651" y="4534818"/>
            <a:ext cx="237513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RESISTORS IN SERIES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object 8"/>
              <p:cNvSpPr txBox="1"/>
              <p:nvPr/>
            </p:nvSpPr>
            <p:spPr>
              <a:xfrm>
                <a:off x="937083" y="5659467"/>
                <a:ext cx="2404698" cy="533856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R</m:t>
                      </m:r>
                      <m:r>
                        <m:rPr>
                          <m:nor/>
                        </m:rPr>
                        <a:rPr lang="en-US" b="0" i="0" baseline="-25000" dirty="0" smtClean="0">
                          <a:latin typeface="Cambria Math"/>
                          <a:cs typeface="Cambria Math"/>
                        </a:rPr>
                        <m:t>T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𝑅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𝑅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𝑅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…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4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083" y="5659467"/>
                <a:ext cx="2404698" cy="5338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object 45"/>
          <p:cNvSpPr txBox="1"/>
          <p:nvPr/>
        </p:nvSpPr>
        <p:spPr>
          <a:xfrm>
            <a:off x="2097220" y="4954369"/>
            <a:ext cx="2755837" cy="655490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Resistors </a:t>
            </a:r>
            <a:r>
              <a:rPr lang="en-US" sz="1400" b="1" dirty="0">
                <a:solidFill>
                  <a:srgbClr val="7030A0"/>
                </a:solidFill>
                <a:latin typeface="+mj-lt"/>
              </a:rPr>
              <a:t>are in series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 </a:t>
            </a:r>
            <a:r>
              <a:rPr lang="en-US" sz="1400" dirty="0">
                <a:latin typeface="+mj-lt"/>
              </a:rPr>
              <a:t>with each other there total resistance is just there individual resistance added together.</a:t>
            </a:r>
            <a:endParaRPr sz="1100" dirty="0">
              <a:solidFill>
                <a:srgbClr val="FF0000"/>
              </a:solidFill>
              <a:latin typeface="+mj-lt"/>
              <a:cs typeface="Cambria Math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573122" y="4456005"/>
            <a:ext cx="26968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RESISTORS IN PARALLEL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object 8"/>
              <p:cNvSpPr txBox="1"/>
              <p:nvPr/>
            </p:nvSpPr>
            <p:spPr>
              <a:xfrm>
                <a:off x="6134462" y="5730902"/>
                <a:ext cx="2404698" cy="79426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baseline="-25000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…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6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462" y="5730902"/>
                <a:ext cx="2404698" cy="7942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object 45"/>
          <p:cNvSpPr txBox="1"/>
          <p:nvPr/>
        </p:nvSpPr>
        <p:spPr>
          <a:xfrm>
            <a:off x="6432038" y="4954369"/>
            <a:ext cx="2388153" cy="655490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lang="en-US" sz="1400" b="1" dirty="0">
                <a:solidFill>
                  <a:srgbClr val="7030A0"/>
                </a:solidFill>
                <a:latin typeface="+mj-lt"/>
              </a:rPr>
              <a:t>R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esistors </a:t>
            </a:r>
            <a:r>
              <a:rPr lang="en-US" sz="1400" b="1" dirty="0">
                <a:solidFill>
                  <a:srgbClr val="7030A0"/>
                </a:solidFill>
                <a:latin typeface="+mj-lt"/>
              </a:rPr>
              <a:t>are in parallel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 </a:t>
            </a:r>
            <a:r>
              <a:rPr lang="en-US" sz="1400" dirty="0">
                <a:latin typeface="+mj-lt"/>
              </a:rPr>
              <a:t>with each other there total </a:t>
            </a:r>
            <a:r>
              <a:rPr lang="en-US" sz="1400" dirty="0" smtClean="0">
                <a:latin typeface="+mj-lt"/>
              </a:rPr>
              <a:t>resistance is lower than in series</a:t>
            </a:r>
            <a:endParaRPr sz="1000" dirty="0">
              <a:solidFill>
                <a:srgbClr val="FF0000"/>
              </a:solidFill>
              <a:latin typeface="+mj-lt"/>
              <a:cs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object 8"/>
              <p:cNvSpPr txBox="1"/>
              <p:nvPr/>
            </p:nvSpPr>
            <p:spPr>
              <a:xfrm>
                <a:off x="343846" y="3482656"/>
                <a:ext cx="1133274" cy="692151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 smtClean="0">
                          <a:latin typeface="Cambria Math"/>
                          <a:cs typeface="Cambria Math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𝑅𝐴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46" y="3482656"/>
                <a:ext cx="1133274" cy="69215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object 48"/>
          <p:cNvSpPr txBox="1"/>
          <p:nvPr/>
        </p:nvSpPr>
        <p:spPr>
          <a:xfrm>
            <a:off x="8820191" y="566612"/>
            <a:ext cx="3371809" cy="1086378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>
              <a:spcBef>
                <a:spcPts val="71"/>
              </a:spcBef>
            </a:pPr>
            <a:r>
              <a:rPr sz="1400" b="1" spc="-4" dirty="0">
                <a:solidFill>
                  <a:srgbClr val="7030A0"/>
                </a:solidFill>
                <a:latin typeface="+mj-lt"/>
                <a:cs typeface="Calibri"/>
              </a:rPr>
              <a:t>Electrical </a:t>
            </a:r>
            <a:r>
              <a:rPr sz="1400" b="1" spc="-11" dirty="0">
                <a:solidFill>
                  <a:srgbClr val="7030A0"/>
                </a:solidFill>
                <a:latin typeface="+mj-lt"/>
                <a:cs typeface="Calibri"/>
              </a:rPr>
              <a:t>Power </a:t>
            </a:r>
            <a:r>
              <a:rPr sz="1400" dirty="0">
                <a:latin typeface="+mj-lt"/>
                <a:cs typeface="Calibri"/>
              </a:rPr>
              <a:t>is the </a:t>
            </a:r>
            <a:r>
              <a:rPr sz="1400" spc="-14" dirty="0">
                <a:latin typeface="+mj-lt"/>
                <a:cs typeface="Calibri"/>
              </a:rPr>
              <a:t>rate </a:t>
            </a:r>
            <a:r>
              <a:rPr sz="1400" dirty="0">
                <a:latin typeface="+mj-lt"/>
                <a:cs typeface="Calibri"/>
              </a:rPr>
              <a:t>of</a:t>
            </a:r>
            <a:r>
              <a:rPr sz="1400" spc="-4" dirty="0">
                <a:latin typeface="+mj-lt"/>
                <a:cs typeface="Calibri"/>
              </a:rPr>
              <a:t> energy</a:t>
            </a:r>
            <a:endParaRPr sz="1400" dirty="0">
              <a:latin typeface="+mj-lt"/>
              <a:cs typeface="Calibri"/>
            </a:endParaRPr>
          </a:p>
          <a:p>
            <a:pPr marL="9072"/>
            <a:r>
              <a:rPr sz="1400" spc="-11" dirty="0">
                <a:latin typeface="+mj-lt"/>
                <a:cs typeface="Calibri"/>
              </a:rPr>
              <a:t>transfer </a:t>
            </a:r>
            <a:r>
              <a:rPr sz="1400" spc="-7" dirty="0">
                <a:latin typeface="+mj-lt"/>
                <a:cs typeface="Calibri"/>
              </a:rPr>
              <a:t>from </a:t>
            </a:r>
            <a:r>
              <a:rPr sz="1400" dirty="0">
                <a:latin typeface="+mj-lt"/>
                <a:cs typeface="Calibri"/>
              </a:rPr>
              <a:t>an </a:t>
            </a:r>
            <a:r>
              <a:rPr sz="1400" spc="-4" dirty="0">
                <a:latin typeface="+mj-lt"/>
                <a:cs typeface="Calibri"/>
              </a:rPr>
              <a:t>electrical</a:t>
            </a:r>
            <a:r>
              <a:rPr sz="1400" spc="7" dirty="0">
                <a:latin typeface="+mj-lt"/>
                <a:cs typeface="Calibri"/>
              </a:rPr>
              <a:t> </a:t>
            </a:r>
            <a:r>
              <a:rPr sz="1400" spc="-4" dirty="0">
                <a:latin typeface="+mj-lt"/>
                <a:cs typeface="Calibri"/>
              </a:rPr>
              <a:t>component</a:t>
            </a:r>
            <a:r>
              <a:rPr sz="1400" spc="-4" dirty="0" smtClean="0">
                <a:latin typeface="+mj-lt"/>
                <a:cs typeface="Calibri"/>
              </a:rPr>
              <a:t>.</a:t>
            </a:r>
            <a:endParaRPr lang="en-US" sz="1400" spc="-4" dirty="0" smtClean="0">
              <a:latin typeface="+mj-lt"/>
              <a:cs typeface="Calibri"/>
            </a:endParaRPr>
          </a:p>
          <a:p>
            <a:pPr marL="9072"/>
            <a:r>
              <a:rPr lang="en-US" sz="1400" dirty="0" smtClean="0">
                <a:solidFill>
                  <a:srgbClr val="FF0000"/>
                </a:solidFill>
                <a:latin typeface="+mj-lt"/>
                <a:cs typeface="Calibri"/>
              </a:rPr>
              <a:t>Doubling </a:t>
            </a:r>
            <a:r>
              <a:rPr lang="en-US" sz="1400" dirty="0">
                <a:solidFill>
                  <a:srgbClr val="FF0000"/>
                </a:solidFill>
                <a:latin typeface="+mj-lt"/>
                <a:cs typeface="Calibri"/>
              </a:rPr>
              <a:t>the </a:t>
            </a:r>
            <a:r>
              <a:rPr lang="en-US" sz="1400" spc="-4" dirty="0">
                <a:solidFill>
                  <a:srgbClr val="FF0000"/>
                </a:solidFill>
                <a:latin typeface="+mj-lt"/>
                <a:cs typeface="Calibri"/>
              </a:rPr>
              <a:t>current</a:t>
            </a:r>
            <a:r>
              <a:rPr lang="en-US" sz="1400" spc="-4" dirty="0">
                <a:latin typeface="+mj-lt"/>
                <a:cs typeface="Calibri"/>
              </a:rPr>
              <a:t> through </a:t>
            </a:r>
            <a:r>
              <a:rPr lang="en-US" sz="1400" dirty="0">
                <a:latin typeface="+mj-lt"/>
                <a:cs typeface="Calibri"/>
              </a:rPr>
              <a:t>a  </a:t>
            </a:r>
            <a:r>
              <a:rPr lang="en-US" sz="1400" spc="-4" dirty="0">
                <a:latin typeface="+mj-lt"/>
                <a:cs typeface="Calibri"/>
              </a:rPr>
              <a:t>component will </a:t>
            </a:r>
            <a:r>
              <a:rPr lang="en-US" sz="1400" dirty="0">
                <a:solidFill>
                  <a:srgbClr val="FF0000"/>
                </a:solidFill>
                <a:latin typeface="+mj-lt"/>
                <a:cs typeface="Calibri"/>
              </a:rPr>
              <a:t>quadruple the </a:t>
            </a:r>
            <a:r>
              <a:rPr lang="en-US" sz="1400" spc="-4" dirty="0">
                <a:solidFill>
                  <a:srgbClr val="FF0000"/>
                </a:solidFill>
                <a:latin typeface="+mj-lt"/>
                <a:cs typeface="Calibri"/>
              </a:rPr>
              <a:t>power  </a:t>
            </a:r>
            <a:r>
              <a:rPr lang="en-US" sz="1400" dirty="0">
                <a:latin typeface="+mj-lt"/>
                <a:cs typeface="Calibri"/>
              </a:rPr>
              <a:t>losses of a </a:t>
            </a:r>
            <a:r>
              <a:rPr lang="en-US" sz="1400" spc="-4" dirty="0">
                <a:latin typeface="+mj-lt"/>
                <a:cs typeface="Calibri"/>
              </a:rPr>
              <a:t>component. 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75" name="object 50"/>
          <p:cNvSpPr txBox="1"/>
          <p:nvPr/>
        </p:nvSpPr>
        <p:spPr>
          <a:xfrm>
            <a:off x="7956298" y="1707217"/>
            <a:ext cx="2860288" cy="440047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400" b="1" spc="-29" dirty="0">
                <a:solidFill>
                  <a:srgbClr val="7030A0"/>
                </a:solidFill>
                <a:latin typeface="+mj-lt"/>
                <a:cs typeface="Calibri"/>
              </a:rPr>
              <a:t>Total </a:t>
            </a:r>
            <a:r>
              <a:rPr sz="1400" b="1" spc="-4" dirty="0">
                <a:solidFill>
                  <a:srgbClr val="7030A0"/>
                </a:solidFill>
                <a:latin typeface="+mj-lt"/>
                <a:cs typeface="Calibri"/>
              </a:rPr>
              <a:t>energy  </a:t>
            </a:r>
            <a:r>
              <a:rPr sz="1400" b="1" spc="-11" dirty="0">
                <a:solidFill>
                  <a:srgbClr val="7030A0"/>
                </a:solidFill>
                <a:latin typeface="+mj-lt"/>
                <a:cs typeface="Calibri"/>
              </a:rPr>
              <a:t>transferred </a:t>
            </a:r>
            <a:r>
              <a:rPr sz="1400" spc="-7" dirty="0">
                <a:latin typeface="Calibri"/>
                <a:cs typeface="Calibri"/>
              </a:rPr>
              <a:t>by</a:t>
            </a:r>
            <a:r>
              <a:rPr sz="1400" spc="-43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  </a:t>
            </a:r>
            <a:r>
              <a:rPr sz="1400" spc="-4" dirty="0">
                <a:latin typeface="Calibri"/>
                <a:cs typeface="Calibri"/>
              </a:rPr>
              <a:t>component </a:t>
            </a:r>
            <a:r>
              <a:rPr sz="1400" dirty="0">
                <a:latin typeface="Calibri"/>
                <a:cs typeface="Calibri"/>
              </a:rPr>
              <a:t>in a  </a:t>
            </a:r>
            <a:r>
              <a:rPr sz="1400" spc="-7" dirty="0">
                <a:latin typeface="Calibri"/>
                <a:cs typeface="Calibri"/>
              </a:rPr>
              <a:t>given </a:t>
            </a:r>
            <a:r>
              <a:rPr sz="1400" dirty="0">
                <a:latin typeface="Calibri"/>
                <a:cs typeface="Calibri"/>
              </a:rPr>
              <a:t>time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object 8"/>
              <p:cNvSpPr txBox="1"/>
              <p:nvPr/>
            </p:nvSpPr>
            <p:spPr>
              <a:xfrm>
                <a:off x="6134462" y="566612"/>
                <a:ext cx="2559405" cy="692151"/>
              </a:xfrm>
              <a:prstGeom prst="rect">
                <a:avLst/>
              </a:prstGeom>
              <a:ln w="38100">
                <a:solidFill>
                  <a:srgbClr val="00AFEF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P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𝐼𝑉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𝐼</m:t>
                      </m:r>
                      <m:r>
                        <a:rPr lang="en-US" b="0" i="1" baseline="30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462" y="566612"/>
                <a:ext cx="2559405" cy="69215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00AFE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7" name="object 8"/>
              <p:cNvSpPr txBox="1"/>
              <p:nvPr/>
            </p:nvSpPr>
            <p:spPr>
              <a:xfrm>
                <a:off x="6154007" y="1594526"/>
                <a:ext cx="1595529" cy="6921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E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𝐼𝑡𝑉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007" y="1594526"/>
                <a:ext cx="1595529" cy="6921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Rectangle 77"/>
          <p:cNvSpPr/>
          <p:nvPr/>
        </p:nvSpPr>
        <p:spPr>
          <a:xfrm>
            <a:off x="8471652" y="2288366"/>
            <a:ext cx="1842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CELLS IN SERIES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4"/>
          <a:srcRect b="39420"/>
          <a:stretch/>
        </p:blipFill>
        <p:spPr>
          <a:xfrm>
            <a:off x="7027140" y="2644405"/>
            <a:ext cx="1404551" cy="69060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8393298" y="2678770"/>
            <a:ext cx="32626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When </a:t>
            </a:r>
            <a:r>
              <a:rPr lang="en-US" sz="1400" b="1" dirty="0">
                <a:solidFill>
                  <a:srgbClr val="7030A0"/>
                </a:solidFill>
                <a:latin typeface="+mj-lt"/>
              </a:rPr>
              <a:t>cells are positioned in series</a:t>
            </a:r>
            <a:r>
              <a:rPr lang="en-US" sz="1400" dirty="0">
                <a:latin typeface="+mj-lt"/>
              </a:rPr>
              <a:t>, the total </a:t>
            </a:r>
            <a:r>
              <a:rPr lang="en-US" sz="1400" dirty="0" err="1">
                <a:latin typeface="+mj-lt"/>
              </a:rPr>
              <a:t>emf</a:t>
            </a:r>
            <a:r>
              <a:rPr lang="en-US" sz="1400" dirty="0">
                <a:latin typeface="+mj-lt"/>
              </a:rPr>
              <a:t> is equal to the sum of all the potential differences.</a:t>
            </a:r>
            <a:endParaRPr lang="en-GB" sz="14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9" name="object 8"/>
              <p:cNvSpPr txBox="1"/>
              <p:nvPr/>
            </p:nvSpPr>
            <p:spPr>
              <a:xfrm>
                <a:off x="8712722" y="3483437"/>
                <a:ext cx="2190710" cy="55311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V</m:t>
                      </m:r>
                      <m:r>
                        <m:rPr>
                          <m:nor/>
                        </m:rPr>
                        <a:rPr lang="en-US" b="0" i="0" baseline="-25000" dirty="0" smtClean="0">
                          <a:latin typeface="Cambria Math"/>
                          <a:cs typeface="Cambria Math"/>
                        </a:rPr>
                        <m:t>T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…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7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2722" y="3483437"/>
                <a:ext cx="2190710" cy="55311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ectangle 79"/>
          <p:cNvSpPr/>
          <p:nvPr/>
        </p:nvSpPr>
        <p:spPr>
          <a:xfrm>
            <a:off x="9734270" y="4149370"/>
            <a:ext cx="21646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CELLS IN PARALLEL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0106981" y="4539829"/>
            <a:ext cx="20850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When </a:t>
            </a:r>
            <a:r>
              <a:rPr lang="en-US" sz="1400" b="1" dirty="0">
                <a:solidFill>
                  <a:srgbClr val="7030A0"/>
                </a:solidFill>
                <a:latin typeface="+mj-lt"/>
              </a:rPr>
              <a:t>cells are in parallel</a:t>
            </a:r>
            <a:r>
              <a:rPr lang="en-US" sz="1400" dirty="0">
                <a:latin typeface="+mj-lt"/>
              </a:rPr>
              <a:t>, the total potential difference supplied is equal to the </a:t>
            </a:r>
            <a:r>
              <a:rPr lang="en-US" sz="1400" dirty="0" err="1">
                <a:latin typeface="+mj-lt"/>
              </a:rPr>
              <a:t>pd</a:t>
            </a:r>
            <a:r>
              <a:rPr lang="en-US" sz="1400" dirty="0">
                <a:latin typeface="+mj-lt"/>
              </a:rPr>
              <a:t> of one of the cell</a:t>
            </a:r>
            <a:endParaRPr lang="en-GB" sz="11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object 8"/>
              <p:cNvSpPr txBox="1"/>
              <p:nvPr/>
            </p:nvSpPr>
            <p:spPr>
              <a:xfrm>
                <a:off x="9567880" y="5707717"/>
                <a:ext cx="2088025" cy="553116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V</m:t>
                      </m:r>
                      <m:r>
                        <m:rPr>
                          <m:nor/>
                        </m:rPr>
                        <a:rPr lang="en-US" b="0" i="0" baseline="-25000" dirty="0" smtClean="0">
                          <a:latin typeface="Cambria Math"/>
                          <a:cs typeface="Cambria Math"/>
                        </a:rPr>
                        <m:t>T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</m:oMath>
                  </m:oMathPara>
                </a14:m>
                <a:endParaRPr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83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7880" y="5707717"/>
                <a:ext cx="2088025" cy="55311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7213145" y="45459"/>
            <a:ext cx="37665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POWER AND ENERGY IN CIRCUITS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03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7172"/>
          <p:cNvGrpSpPr/>
          <p:nvPr/>
        </p:nvGrpSpPr>
        <p:grpSpPr>
          <a:xfrm>
            <a:off x="6804570" y="4619334"/>
            <a:ext cx="2575889" cy="1795600"/>
            <a:chOff x="9346800" y="4541345"/>
            <a:chExt cx="2575889" cy="1795600"/>
          </a:xfrm>
        </p:grpSpPr>
        <p:pic>
          <p:nvPicPr>
            <p:cNvPr id="7174" name="Picture 6" descr="ldr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4" t="7491" r="33511"/>
            <a:stretch/>
          </p:blipFill>
          <p:spPr bwMode="auto">
            <a:xfrm>
              <a:off x="9346800" y="4541345"/>
              <a:ext cx="2492528" cy="1795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Rectangle 85"/>
            <p:cNvSpPr/>
            <p:nvPr/>
          </p:nvSpPr>
          <p:spPr>
            <a:xfrm>
              <a:off x="11641213" y="5049235"/>
              <a:ext cx="281476" cy="4201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168" name="Group 7167"/>
          <p:cNvGrpSpPr/>
          <p:nvPr/>
        </p:nvGrpSpPr>
        <p:grpSpPr>
          <a:xfrm>
            <a:off x="6871785" y="2583953"/>
            <a:ext cx="2221670" cy="1955103"/>
            <a:chOff x="10340599" y="2508699"/>
            <a:chExt cx="1676807" cy="128450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/>
            <a:srcRect l="5200" r="35143"/>
            <a:stretch/>
          </p:blipFill>
          <p:spPr>
            <a:xfrm>
              <a:off x="10340599" y="2508699"/>
              <a:ext cx="1676807" cy="1284508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11767457" y="2837542"/>
              <a:ext cx="239486" cy="3134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object 2"/>
          <p:cNvSpPr/>
          <p:nvPr/>
        </p:nvSpPr>
        <p:spPr>
          <a:xfrm>
            <a:off x="5522685" y="2837542"/>
            <a:ext cx="1108528" cy="1282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5200607" y="3342186"/>
            <a:ext cx="1813379" cy="239032"/>
          </a:xfrm>
          <a:custGeom>
            <a:avLst/>
            <a:gdLst/>
            <a:ahLst/>
            <a:cxnLst/>
            <a:rect l="l" t="t" r="r" b="b"/>
            <a:pathLst>
              <a:path w="2538729" h="334645">
                <a:moveTo>
                  <a:pt x="1413695" y="196976"/>
                </a:moveTo>
                <a:lnTo>
                  <a:pt x="1314890" y="196976"/>
                </a:lnTo>
                <a:lnTo>
                  <a:pt x="1323038" y="223714"/>
                </a:lnTo>
                <a:lnTo>
                  <a:pt x="1343715" y="288952"/>
                </a:lnTo>
                <a:lnTo>
                  <a:pt x="1356800" y="328929"/>
                </a:lnTo>
                <a:lnTo>
                  <a:pt x="1359594" y="331215"/>
                </a:lnTo>
                <a:lnTo>
                  <a:pt x="1361118" y="332231"/>
                </a:lnTo>
                <a:lnTo>
                  <a:pt x="1408362" y="334137"/>
                </a:lnTo>
                <a:lnTo>
                  <a:pt x="1423936" y="333966"/>
                </a:lnTo>
                <a:lnTo>
                  <a:pt x="1438652" y="333438"/>
                </a:lnTo>
                <a:lnTo>
                  <a:pt x="1452511" y="332529"/>
                </a:lnTo>
                <a:lnTo>
                  <a:pt x="1465512" y="331215"/>
                </a:lnTo>
                <a:lnTo>
                  <a:pt x="1456727" y="297471"/>
                </a:lnTo>
                <a:lnTo>
                  <a:pt x="1446573" y="265763"/>
                </a:lnTo>
                <a:lnTo>
                  <a:pt x="1435062" y="236079"/>
                </a:lnTo>
                <a:lnTo>
                  <a:pt x="1422205" y="208406"/>
                </a:lnTo>
                <a:lnTo>
                  <a:pt x="1415964" y="199336"/>
                </a:lnTo>
                <a:lnTo>
                  <a:pt x="1413695" y="196976"/>
                </a:lnTo>
                <a:close/>
              </a:path>
              <a:path w="2538729" h="334645">
                <a:moveTo>
                  <a:pt x="1312858" y="0"/>
                </a:moveTo>
                <a:lnTo>
                  <a:pt x="1273943" y="1339"/>
                </a:lnTo>
                <a:lnTo>
                  <a:pt x="1229181" y="5413"/>
                </a:lnTo>
                <a:lnTo>
                  <a:pt x="1200914" y="30606"/>
                </a:lnTo>
                <a:lnTo>
                  <a:pt x="1200810" y="48259"/>
                </a:lnTo>
                <a:lnTo>
                  <a:pt x="1200223" y="107644"/>
                </a:lnTo>
                <a:lnTo>
                  <a:pt x="1200135" y="118999"/>
                </a:lnTo>
                <a:lnTo>
                  <a:pt x="1200052" y="191944"/>
                </a:lnTo>
                <a:lnTo>
                  <a:pt x="1200276" y="223714"/>
                </a:lnTo>
                <a:lnTo>
                  <a:pt x="1200660" y="265763"/>
                </a:lnTo>
                <a:lnTo>
                  <a:pt x="1200860" y="292766"/>
                </a:lnTo>
                <a:lnTo>
                  <a:pt x="1200971" y="327278"/>
                </a:lnTo>
                <a:lnTo>
                  <a:pt x="1201479" y="328549"/>
                </a:lnTo>
                <a:lnTo>
                  <a:pt x="1202622" y="329564"/>
                </a:lnTo>
                <a:lnTo>
                  <a:pt x="1203638" y="330708"/>
                </a:lnTo>
                <a:lnTo>
                  <a:pt x="1204908" y="331215"/>
                </a:lnTo>
                <a:lnTo>
                  <a:pt x="1206432" y="331215"/>
                </a:lnTo>
                <a:lnTo>
                  <a:pt x="1236801" y="331898"/>
                </a:lnTo>
                <a:lnTo>
                  <a:pt x="1262312" y="332104"/>
                </a:lnTo>
                <a:lnTo>
                  <a:pt x="1287014" y="331898"/>
                </a:lnTo>
                <a:lnTo>
                  <a:pt x="1298781" y="331622"/>
                </a:lnTo>
                <a:lnTo>
                  <a:pt x="1310191" y="331215"/>
                </a:lnTo>
                <a:lnTo>
                  <a:pt x="1310048" y="317595"/>
                </a:lnTo>
                <a:lnTo>
                  <a:pt x="1309477" y="281781"/>
                </a:lnTo>
                <a:lnTo>
                  <a:pt x="1309048" y="259587"/>
                </a:lnTo>
                <a:lnTo>
                  <a:pt x="1307651" y="196976"/>
                </a:lnTo>
                <a:lnTo>
                  <a:pt x="1413695" y="196976"/>
                </a:lnTo>
                <a:lnTo>
                  <a:pt x="1408854" y="191944"/>
                </a:lnTo>
                <a:lnTo>
                  <a:pt x="1400863" y="186243"/>
                </a:lnTo>
                <a:lnTo>
                  <a:pt x="1391979" y="182244"/>
                </a:lnTo>
                <a:lnTo>
                  <a:pt x="1404860" y="175192"/>
                </a:lnTo>
                <a:lnTo>
                  <a:pt x="1434524" y="146938"/>
                </a:lnTo>
                <a:lnTo>
                  <a:pt x="1443324" y="129793"/>
                </a:lnTo>
                <a:lnTo>
                  <a:pt x="1307397" y="129793"/>
                </a:lnTo>
                <a:lnTo>
                  <a:pt x="1307492" y="107644"/>
                </a:lnTo>
                <a:lnTo>
                  <a:pt x="1307651" y="80263"/>
                </a:lnTo>
                <a:lnTo>
                  <a:pt x="1311715" y="80010"/>
                </a:lnTo>
                <a:lnTo>
                  <a:pt x="1316033" y="79883"/>
                </a:lnTo>
                <a:lnTo>
                  <a:pt x="1449192" y="79883"/>
                </a:lnTo>
                <a:lnTo>
                  <a:pt x="1448971" y="77120"/>
                </a:lnTo>
                <a:lnTo>
                  <a:pt x="1437064" y="37211"/>
                </a:lnTo>
                <a:lnTo>
                  <a:pt x="1421316" y="20319"/>
                </a:lnTo>
                <a:lnTo>
                  <a:pt x="1414585" y="15621"/>
                </a:lnTo>
                <a:lnTo>
                  <a:pt x="1375469" y="3301"/>
                </a:lnTo>
                <a:lnTo>
                  <a:pt x="1331178" y="111"/>
                </a:lnTo>
                <a:lnTo>
                  <a:pt x="1312858" y="0"/>
                </a:lnTo>
                <a:close/>
              </a:path>
              <a:path w="2538729" h="334645">
                <a:moveTo>
                  <a:pt x="1449192" y="79883"/>
                </a:moveTo>
                <a:lnTo>
                  <a:pt x="1330130" y="79883"/>
                </a:lnTo>
                <a:lnTo>
                  <a:pt x="1336480" y="82041"/>
                </a:lnTo>
                <a:lnTo>
                  <a:pt x="1343846" y="90677"/>
                </a:lnTo>
                <a:lnTo>
                  <a:pt x="1345624" y="97281"/>
                </a:lnTo>
                <a:lnTo>
                  <a:pt x="1345624" y="113284"/>
                </a:lnTo>
                <a:lnTo>
                  <a:pt x="1342957" y="118999"/>
                </a:lnTo>
                <a:lnTo>
                  <a:pt x="1332289" y="127635"/>
                </a:lnTo>
                <a:lnTo>
                  <a:pt x="1325304" y="129793"/>
                </a:lnTo>
                <a:lnTo>
                  <a:pt x="1443324" y="129793"/>
                </a:lnTo>
                <a:lnTo>
                  <a:pt x="1446065" y="122602"/>
                </a:lnTo>
                <a:lnTo>
                  <a:pt x="1448937" y="109130"/>
                </a:lnTo>
                <a:lnTo>
                  <a:pt x="1449891" y="94741"/>
                </a:lnTo>
                <a:lnTo>
                  <a:pt x="1449657" y="85669"/>
                </a:lnTo>
                <a:lnTo>
                  <a:pt x="1449192" y="79883"/>
                </a:lnTo>
                <a:close/>
              </a:path>
              <a:path w="2538729" h="334645">
                <a:moveTo>
                  <a:pt x="2307141" y="2666"/>
                </a:moveTo>
                <a:lnTo>
                  <a:pt x="2291568" y="2857"/>
                </a:lnTo>
                <a:lnTo>
                  <a:pt x="2276852" y="3429"/>
                </a:lnTo>
                <a:lnTo>
                  <a:pt x="2262993" y="4381"/>
                </a:lnTo>
                <a:lnTo>
                  <a:pt x="2249991" y="5714"/>
                </a:lnTo>
                <a:lnTo>
                  <a:pt x="2260971" y="49053"/>
                </a:lnTo>
                <a:lnTo>
                  <a:pt x="2272200" y="86677"/>
                </a:lnTo>
                <a:lnTo>
                  <a:pt x="2295457" y="144779"/>
                </a:lnTo>
                <a:lnTo>
                  <a:pt x="2326711" y="184570"/>
                </a:lnTo>
                <a:lnTo>
                  <a:pt x="2339780" y="196214"/>
                </a:lnTo>
                <a:lnTo>
                  <a:pt x="2339366" y="238507"/>
                </a:lnTo>
                <a:lnTo>
                  <a:pt x="2339086" y="275097"/>
                </a:lnTo>
                <a:lnTo>
                  <a:pt x="2338941" y="302371"/>
                </a:lnTo>
                <a:lnTo>
                  <a:pt x="2338891" y="327151"/>
                </a:lnTo>
                <a:lnTo>
                  <a:pt x="2339526" y="328422"/>
                </a:lnTo>
                <a:lnTo>
                  <a:pt x="2340542" y="329564"/>
                </a:lnTo>
                <a:lnTo>
                  <a:pt x="2341685" y="330708"/>
                </a:lnTo>
                <a:lnTo>
                  <a:pt x="2342955" y="331215"/>
                </a:lnTo>
                <a:lnTo>
                  <a:pt x="2344352" y="331215"/>
                </a:lnTo>
                <a:lnTo>
                  <a:pt x="2375340" y="332073"/>
                </a:lnTo>
                <a:lnTo>
                  <a:pt x="2401375" y="332359"/>
                </a:lnTo>
                <a:lnTo>
                  <a:pt x="2413069" y="332287"/>
                </a:lnTo>
                <a:lnTo>
                  <a:pt x="2425108" y="332073"/>
                </a:lnTo>
                <a:lnTo>
                  <a:pt x="2437505" y="331716"/>
                </a:lnTo>
                <a:lnTo>
                  <a:pt x="2450270" y="331215"/>
                </a:lnTo>
                <a:lnTo>
                  <a:pt x="2449740" y="272986"/>
                </a:lnTo>
                <a:lnTo>
                  <a:pt x="2449367" y="237601"/>
                </a:lnTo>
                <a:lnTo>
                  <a:pt x="2448873" y="196214"/>
                </a:lnTo>
                <a:lnTo>
                  <a:pt x="2461778" y="184713"/>
                </a:lnTo>
                <a:lnTo>
                  <a:pt x="2473432" y="172307"/>
                </a:lnTo>
                <a:lnTo>
                  <a:pt x="2483824" y="158996"/>
                </a:lnTo>
                <a:lnTo>
                  <a:pt x="2492942" y="144779"/>
                </a:lnTo>
                <a:lnTo>
                  <a:pt x="2500241" y="128524"/>
                </a:lnTo>
                <a:lnTo>
                  <a:pt x="2394136" y="128524"/>
                </a:lnTo>
                <a:lnTo>
                  <a:pt x="2383732" y="91303"/>
                </a:lnTo>
                <a:lnTo>
                  <a:pt x="2366258" y="31815"/>
                </a:lnTo>
                <a:lnTo>
                  <a:pt x="2340503" y="3470"/>
                </a:lnTo>
                <a:lnTo>
                  <a:pt x="2318595" y="2760"/>
                </a:lnTo>
                <a:lnTo>
                  <a:pt x="2307141" y="2666"/>
                </a:lnTo>
                <a:close/>
              </a:path>
              <a:path w="2538729" h="334645">
                <a:moveTo>
                  <a:pt x="2481385" y="2666"/>
                </a:moveTo>
                <a:lnTo>
                  <a:pt x="2437570" y="4063"/>
                </a:lnTo>
                <a:lnTo>
                  <a:pt x="2413472" y="60499"/>
                </a:lnTo>
                <a:lnTo>
                  <a:pt x="2394136" y="128524"/>
                </a:lnTo>
                <a:lnTo>
                  <a:pt x="2500241" y="128524"/>
                </a:lnTo>
                <a:lnTo>
                  <a:pt x="2504799" y="118371"/>
                </a:lnTo>
                <a:lnTo>
                  <a:pt x="2516358" y="86391"/>
                </a:lnTo>
                <a:lnTo>
                  <a:pt x="2527607" y="48839"/>
                </a:lnTo>
                <a:lnTo>
                  <a:pt x="2538535" y="5714"/>
                </a:lnTo>
                <a:lnTo>
                  <a:pt x="2525534" y="4381"/>
                </a:lnTo>
                <a:lnTo>
                  <a:pt x="2511675" y="3429"/>
                </a:lnTo>
                <a:lnTo>
                  <a:pt x="2496959" y="2857"/>
                </a:lnTo>
                <a:lnTo>
                  <a:pt x="2481385" y="2666"/>
                </a:lnTo>
                <a:close/>
              </a:path>
              <a:path w="2538729" h="334645">
                <a:moveTo>
                  <a:pt x="2126674" y="2539"/>
                </a:moveTo>
                <a:lnTo>
                  <a:pt x="2018000" y="3236"/>
                </a:lnTo>
                <a:lnTo>
                  <a:pt x="1999849" y="55625"/>
                </a:lnTo>
                <a:lnTo>
                  <a:pt x="1999956" y="66534"/>
                </a:lnTo>
                <a:lnTo>
                  <a:pt x="2000094" y="76977"/>
                </a:lnTo>
                <a:lnTo>
                  <a:pt x="2000259" y="86969"/>
                </a:lnTo>
                <a:lnTo>
                  <a:pt x="2000309" y="91439"/>
                </a:lnTo>
                <a:lnTo>
                  <a:pt x="2000944" y="92710"/>
                </a:lnTo>
                <a:lnTo>
                  <a:pt x="2001960" y="93852"/>
                </a:lnTo>
                <a:lnTo>
                  <a:pt x="2003103" y="94868"/>
                </a:lnTo>
                <a:lnTo>
                  <a:pt x="2004373" y="95503"/>
                </a:lnTo>
                <a:lnTo>
                  <a:pt x="2005770" y="95503"/>
                </a:lnTo>
                <a:lnTo>
                  <a:pt x="2066349" y="96900"/>
                </a:lnTo>
                <a:lnTo>
                  <a:pt x="2066109" y="118310"/>
                </a:lnTo>
                <a:lnTo>
                  <a:pt x="2065952" y="137207"/>
                </a:lnTo>
                <a:lnTo>
                  <a:pt x="2065841" y="167512"/>
                </a:lnTo>
                <a:lnTo>
                  <a:pt x="2065982" y="198256"/>
                </a:lnTo>
                <a:lnTo>
                  <a:pt x="2066397" y="234870"/>
                </a:lnTo>
                <a:lnTo>
                  <a:pt x="2067074" y="277366"/>
                </a:lnTo>
                <a:lnTo>
                  <a:pt x="2068000" y="325754"/>
                </a:lnTo>
                <a:lnTo>
                  <a:pt x="2068000" y="327151"/>
                </a:lnTo>
                <a:lnTo>
                  <a:pt x="2068508" y="328422"/>
                </a:lnTo>
                <a:lnTo>
                  <a:pt x="2070794" y="330708"/>
                </a:lnTo>
                <a:lnTo>
                  <a:pt x="2072064" y="331215"/>
                </a:lnTo>
                <a:lnTo>
                  <a:pt x="2073461" y="331215"/>
                </a:lnTo>
                <a:lnTo>
                  <a:pt x="2089461" y="331716"/>
                </a:lnTo>
                <a:lnTo>
                  <a:pt x="2117413" y="332287"/>
                </a:lnTo>
                <a:lnTo>
                  <a:pt x="2129341" y="332359"/>
                </a:lnTo>
                <a:lnTo>
                  <a:pt x="2140535" y="332287"/>
                </a:lnTo>
                <a:lnTo>
                  <a:pt x="2178093" y="288206"/>
                </a:lnTo>
                <a:lnTo>
                  <a:pt x="2178808" y="246602"/>
                </a:lnTo>
                <a:lnTo>
                  <a:pt x="2179236" y="206378"/>
                </a:lnTo>
                <a:lnTo>
                  <a:pt x="2179266" y="198256"/>
                </a:lnTo>
                <a:lnTo>
                  <a:pt x="2179205" y="129714"/>
                </a:lnTo>
                <a:lnTo>
                  <a:pt x="2179004" y="112916"/>
                </a:lnTo>
                <a:lnTo>
                  <a:pt x="2178744" y="97536"/>
                </a:lnTo>
                <a:lnTo>
                  <a:pt x="2237359" y="96732"/>
                </a:lnTo>
                <a:lnTo>
                  <a:pt x="2244784" y="96519"/>
                </a:lnTo>
                <a:lnTo>
                  <a:pt x="2245044" y="86969"/>
                </a:lnTo>
                <a:lnTo>
                  <a:pt x="2245264" y="75447"/>
                </a:lnTo>
                <a:lnTo>
                  <a:pt x="2245388" y="63103"/>
                </a:lnTo>
                <a:lnTo>
                  <a:pt x="2245354" y="45212"/>
                </a:lnTo>
                <a:lnTo>
                  <a:pt x="2245216" y="34403"/>
                </a:lnTo>
                <a:lnTo>
                  <a:pt x="2244864" y="13690"/>
                </a:lnTo>
                <a:lnTo>
                  <a:pt x="2244784" y="7747"/>
                </a:lnTo>
                <a:lnTo>
                  <a:pt x="2244276" y="6476"/>
                </a:lnTo>
                <a:lnTo>
                  <a:pt x="2243133" y="5461"/>
                </a:lnTo>
                <a:lnTo>
                  <a:pt x="2242117" y="4317"/>
                </a:lnTo>
                <a:lnTo>
                  <a:pt x="2240847" y="3810"/>
                </a:lnTo>
                <a:lnTo>
                  <a:pt x="2239323" y="3810"/>
                </a:lnTo>
                <a:lnTo>
                  <a:pt x="2219775" y="3236"/>
                </a:lnTo>
                <a:lnTo>
                  <a:pt x="2126674" y="2539"/>
                </a:lnTo>
                <a:close/>
              </a:path>
              <a:path w="2538729" h="334645">
                <a:moveTo>
                  <a:pt x="1914203" y="2539"/>
                </a:moveTo>
                <a:lnTo>
                  <a:pt x="1866451" y="3810"/>
                </a:lnTo>
                <a:lnTo>
                  <a:pt x="1865525" y="46765"/>
                </a:lnTo>
                <a:lnTo>
                  <a:pt x="1864848" y="88376"/>
                </a:lnTo>
                <a:lnTo>
                  <a:pt x="1864433" y="128629"/>
                </a:lnTo>
                <a:lnTo>
                  <a:pt x="1864292" y="167512"/>
                </a:lnTo>
                <a:lnTo>
                  <a:pt x="1864433" y="198256"/>
                </a:lnTo>
                <a:lnTo>
                  <a:pt x="1864848" y="234870"/>
                </a:lnTo>
                <a:lnTo>
                  <a:pt x="1865525" y="277366"/>
                </a:lnTo>
                <a:lnTo>
                  <a:pt x="1866451" y="325754"/>
                </a:lnTo>
                <a:lnTo>
                  <a:pt x="1866451" y="327151"/>
                </a:lnTo>
                <a:lnTo>
                  <a:pt x="1867086" y="328422"/>
                </a:lnTo>
                <a:lnTo>
                  <a:pt x="1868102" y="329564"/>
                </a:lnTo>
                <a:lnTo>
                  <a:pt x="1869245" y="330708"/>
                </a:lnTo>
                <a:lnTo>
                  <a:pt x="1870515" y="331215"/>
                </a:lnTo>
                <a:lnTo>
                  <a:pt x="1871912" y="331215"/>
                </a:lnTo>
                <a:lnTo>
                  <a:pt x="1887986" y="331716"/>
                </a:lnTo>
                <a:lnTo>
                  <a:pt x="1915989" y="332287"/>
                </a:lnTo>
                <a:lnTo>
                  <a:pt x="1927919" y="332359"/>
                </a:lnTo>
                <a:lnTo>
                  <a:pt x="1939060" y="332287"/>
                </a:lnTo>
                <a:lnTo>
                  <a:pt x="1976598" y="288206"/>
                </a:lnTo>
                <a:lnTo>
                  <a:pt x="1977275" y="246602"/>
                </a:lnTo>
                <a:lnTo>
                  <a:pt x="1977689" y="206378"/>
                </a:lnTo>
                <a:lnTo>
                  <a:pt x="1977830" y="167512"/>
                </a:lnTo>
                <a:lnTo>
                  <a:pt x="1977689" y="136751"/>
                </a:lnTo>
                <a:lnTo>
                  <a:pt x="1977275" y="100107"/>
                </a:lnTo>
                <a:lnTo>
                  <a:pt x="1976598" y="57606"/>
                </a:lnTo>
                <a:lnTo>
                  <a:pt x="1975671" y="9271"/>
                </a:lnTo>
                <a:lnTo>
                  <a:pt x="1975671" y="7747"/>
                </a:lnTo>
                <a:lnTo>
                  <a:pt x="1975036" y="6476"/>
                </a:lnTo>
                <a:lnTo>
                  <a:pt x="1972877" y="4317"/>
                </a:lnTo>
                <a:lnTo>
                  <a:pt x="1971607" y="3810"/>
                </a:lnTo>
                <a:lnTo>
                  <a:pt x="1970210" y="3810"/>
                </a:lnTo>
                <a:lnTo>
                  <a:pt x="1939445" y="2841"/>
                </a:lnTo>
                <a:lnTo>
                  <a:pt x="1926133" y="2613"/>
                </a:lnTo>
                <a:lnTo>
                  <a:pt x="1914203" y="2539"/>
                </a:lnTo>
                <a:close/>
              </a:path>
              <a:path w="2538729" h="334645">
                <a:moveTo>
                  <a:pt x="1535743" y="2539"/>
                </a:moveTo>
                <a:lnTo>
                  <a:pt x="1487991" y="3810"/>
                </a:lnTo>
                <a:lnTo>
                  <a:pt x="1487065" y="46765"/>
                </a:lnTo>
                <a:lnTo>
                  <a:pt x="1486388" y="88376"/>
                </a:lnTo>
                <a:lnTo>
                  <a:pt x="1485973" y="128629"/>
                </a:lnTo>
                <a:lnTo>
                  <a:pt x="1485832" y="167512"/>
                </a:lnTo>
                <a:lnTo>
                  <a:pt x="1485973" y="198256"/>
                </a:lnTo>
                <a:lnTo>
                  <a:pt x="1486388" y="234870"/>
                </a:lnTo>
                <a:lnTo>
                  <a:pt x="1487065" y="277366"/>
                </a:lnTo>
                <a:lnTo>
                  <a:pt x="1487991" y="325754"/>
                </a:lnTo>
                <a:lnTo>
                  <a:pt x="1487991" y="327151"/>
                </a:lnTo>
                <a:lnTo>
                  <a:pt x="1488626" y="328422"/>
                </a:lnTo>
                <a:lnTo>
                  <a:pt x="1489642" y="329564"/>
                </a:lnTo>
                <a:lnTo>
                  <a:pt x="1490785" y="330708"/>
                </a:lnTo>
                <a:lnTo>
                  <a:pt x="1492055" y="331215"/>
                </a:lnTo>
                <a:lnTo>
                  <a:pt x="1493452" y="331215"/>
                </a:lnTo>
                <a:lnTo>
                  <a:pt x="1509526" y="331716"/>
                </a:lnTo>
                <a:lnTo>
                  <a:pt x="1537529" y="332287"/>
                </a:lnTo>
                <a:lnTo>
                  <a:pt x="1549459" y="332359"/>
                </a:lnTo>
                <a:lnTo>
                  <a:pt x="1560600" y="332287"/>
                </a:lnTo>
                <a:lnTo>
                  <a:pt x="1598138" y="288206"/>
                </a:lnTo>
                <a:lnTo>
                  <a:pt x="1598815" y="246602"/>
                </a:lnTo>
                <a:lnTo>
                  <a:pt x="1599229" y="206378"/>
                </a:lnTo>
                <a:lnTo>
                  <a:pt x="1599370" y="167512"/>
                </a:lnTo>
                <a:lnTo>
                  <a:pt x="1599229" y="136751"/>
                </a:lnTo>
                <a:lnTo>
                  <a:pt x="1598815" y="100107"/>
                </a:lnTo>
                <a:lnTo>
                  <a:pt x="1598138" y="57606"/>
                </a:lnTo>
                <a:lnTo>
                  <a:pt x="1597211" y="9271"/>
                </a:lnTo>
                <a:lnTo>
                  <a:pt x="1597211" y="7747"/>
                </a:lnTo>
                <a:lnTo>
                  <a:pt x="1596576" y="6476"/>
                </a:lnTo>
                <a:lnTo>
                  <a:pt x="1594417" y="4317"/>
                </a:lnTo>
                <a:lnTo>
                  <a:pt x="1593147" y="3810"/>
                </a:lnTo>
                <a:lnTo>
                  <a:pt x="1591750" y="3810"/>
                </a:lnTo>
                <a:lnTo>
                  <a:pt x="1560985" y="2841"/>
                </a:lnTo>
                <a:lnTo>
                  <a:pt x="1547673" y="2613"/>
                </a:lnTo>
                <a:lnTo>
                  <a:pt x="1535743" y="2539"/>
                </a:lnTo>
                <a:close/>
              </a:path>
              <a:path w="2538729" h="334645">
                <a:moveTo>
                  <a:pt x="1057334" y="2539"/>
                </a:moveTo>
                <a:lnTo>
                  <a:pt x="948660" y="3236"/>
                </a:lnTo>
                <a:lnTo>
                  <a:pt x="930509" y="55625"/>
                </a:lnTo>
                <a:lnTo>
                  <a:pt x="930616" y="66534"/>
                </a:lnTo>
                <a:lnTo>
                  <a:pt x="930754" y="76977"/>
                </a:lnTo>
                <a:lnTo>
                  <a:pt x="930919" y="86969"/>
                </a:lnTo>
                <a:lnTo>
                  <a:pt x="930969" y="91439"/>
                </a:lnTo>
                <a:lnTo>
                  <a:pt x="931604" y="92710"/>
                </a:lnTo>
                <a:lnTo>
                  <a:pt x="932620" y="93852"/>
                </a:lnTo>
                <a:lnTo>
                  <a:pt x="933763" y="94868"/>
                </a:lnTo>
                <a:lnTo>
                  <a:pt x="935033" y="95503"/>
                </a:lnTo>
                <a:lnTo>
                  <a:pt x="936430" y="95503"/>
                </a:lnTo>
                <a:lnTo>
                  <a:pt x="997009" y="96900"/>
                </a:lnTo>
                <a:lnTo>
                  <a:pt x="996769" y="118310"/>
                </a:lnTo>
                <a:lnTo>
                  <a:pt x="996612" y="137207"/>
                </a:lnTo>
                <a:lnTo>
                  <a:pt x="996501" y="167512"/>
                </a:lnTo>
                <a:lnTo>
                  <a:pt x="996642" y="198256"/>
                </a:lnTo>
                <a:lnTo>
                  <a:pt x="997057" y="234870"/>
                </a:lnTo>
                <a:lnTo>
                  <a:pt x="997734" y="277366"/>
                </a:lnTo>
                <a:lnTo>
                  <a:pt x="998660" y="325754"/>
                </a:lnTo>
                <a:lnTo>
                  <a:pt x="998660" y="327151"/>
                </a:lnTo>
                <a:lnTo>
                  <a:pt x="999168" y="328422"/>
                </a:lnTo>
                <a:lnTo>
                  <a:pt x="1001454" y="330708"/>
                </a:lnTo>
                <a:lnTo>
                  <a:pt x="1002724" y="331215"/>
                </a:lnTo>
                <a:lnTo>
                  <a:pt x="1004121" y="331215"/>
                </a:lnTo>
                <a:lnTo>
                  <a:pt x="1020121" y="331716"/>
                </a:lnTo>
                <a:lnTo>
                  <a:pt x="1048073" y="332287"/>
                </a:lnTo>
                <a:lnTo>
                  <a:pt x="1060001" y="332359"/>
                </a:lnTo>
                <a:lnTo>
                  <a:pt x="1071195" y="332287"/>
                </a:lnTo>
                <a:lnTo>
                  <a:pt x="1108753" y="288206"/>
                </a:lnTo>
                <a:lnTo>
                  <a:pt x="1109468" y="246602"/>
                </a:lnTo>
                <a:lnTo>
                  <a:pt x="1109896" y="206378"/>
                </a:lnTo>
                <a:lnTo>
                  <a:pt x="1109926" y="198256"/>
                </a:lnTo>
                <a:lnTo>
                  <a:pt x="1109865" y="129714"/>
                </a:lnTo>
                <a:lnTo>
                  <a:pt x="1109664" y="112916"/>
                </a:lnTo>
                <a:lnTo>
                  <a:pt x="1109404" y="97536"/>
                </a:lnTo>
                <a:lnTo>
                  <a:pt x="1168019" y="96732"/>
                </a:lnTo>
                <a:lnTo>
                  <a:pt x="1175444" y="96519"/>
                </a:lnTo>
                <a:lnTo>
                  <a:pt x="1175704" y="86969"/>
                </a:lnTo>
                <a:lnTo>
                  <a:pt x="1175924" y="75447"/>
                </a:lnTo>
                <a:lnTo>
                  <a:pt x="1176048" y="63103"/>
                </a:lnTo>
                <a:lnTo>
                  <a:pt x="1176014" y="45212"/>
                </a:lnTo>
                <a:lnTo>
                  <a:pt x="1175876" y="34403"/>
                </a:lnTo>
                <a:lnTo>
                  <a:pt x="1175524" y="13690"/>
                </a:lnTo>
                <a:lnTo>
                  <a:pt x="1175444" y="7747"/>
                </a:lnTo>
                <a:lnTo>
                  <a:pt x="1174936" y="6476"/>
                </a:lnTo>
                <a:lnTo>
                  <a:pt x="1173793" y="5461"/>
                </a:lnTo>
                <a:lnTo>
                  <a:pt x="1172777" y="4317"/>
                </a:lnTo>
                <a:lnTo>
                  <a:pt x="1171507" y="3810"/>
                </a:lnTo>
                <a:lnTo>
                  <a:pt x="1169983" y="3810"/>
                </a:lnTo>
                <a:lnTo>
                  <a:pt x="1150435" y="3236"/>
                </a:lnTo>
                <a:lnTo>
                  <a:pt x="1057334" y="2539"/>
                </a:lnTo>
                <a:close/>
              </a:path>
              <a:path w="2538729" h="334645">
                <a:moveTo>
                  <a:pt x="587815" y="2539"/>
                </a:moveTo>
                <a:lnTo>
                  <a:pt x="491339" y="3236"/>
                </a:lnTo>
                <a:lnTo>
                  <a:pt x="473581" y="48222"/>
                </a:lnTo>
                <a:lnTo>
                  <a:pt x="472950" y="87016"/>
                </a:lnTo>
                <a:lnTo>
                  <a:pt x="472539" y="126111"/>
                </a:lnTo>
                <a:lnTo>
                  <a:pt x="472439" y="182179"/>
                </a:lnTo>
                <a:lnTo>
                  <a:pt x="472538" y="200415"/>
                </a:lnTo>
                <a:lnTo>
                  <a:pt x="472928" y="234870"/>
                </a:lnTo>
                <a:lnTo>
                  <a:pt x="473605" y="277366"/>
                </a:lnTo>
                <a:lnTo>
                  <a:pt x="474473" y="322730"/>
                </a:lnTo>
                <a:lnTo>
                  <a:pt x="474531" y="327151"/>
                </a:lnTo>
                <a:lnTo>
                  <a:pt x="475166" y="328422"/>
                </a:lnTo>
                <a:lnTo>
                  <a:pt x="476182" y="329564"/>
                </a:lnTo>
                <a:lnTo>
                  <a:pt x="477325" y="330708"/>
                </a:lnTo>
                <a:lnTo>
                  <a:pt x="478595" y="331215"/>
                </a:lnTo>
                <a:lnTo>
                  <a:pt x="479992" y="331215"/>
                </a:lnTo>
                <a:lnTo>
                  <a:pt x="489087" y="331505"/>
                </a:lnTo>
                <a:lnTo>
                  <a:pt x="595943" y="333501"/>
                </a:lnTo>
                <a:lnTo>
                  <a:pt x="653220" y="333200"/>
                </a:lnTo>
                <a:lnTo>
                  <a:pt x="673989" y="332805"/>
                </a:lnTo>
                <a:lnTo>
                  <a:pt x="689542" y="332231"/>
                </a:lnTo>
                <a:lnTo>
                  <a:pt x="689802" y="322730"/>
                </a:lnTo>
                <a:lnTo>
                  <a:pt x="690003" y="312896"/>
                </a:lnTo>
                <a:lnTo>
                  <a:pt x="690132" y="302728"/>
                </a:lnTo>
                <a:lnTo>
                  <a:pt x="690050" y="277366"/>
                </a:lnTo>
                <a:lnTo>
                  <a:pt x="690003" y="273462"/>
                </a:lnTo>
                <a:lnTo>
                  <a:pt x="689542" y="244983"/>
                </a:lnTo>
                <a:lnTo>
                  <a:pt x="689542" y="243459"/>
                </a:lnTo>
                <a:lnTo>
                  <a:pt x="689034" y="242188"/>
                </a:lnTo>
                <a:lnTo>
                  <a:pt x="687891" y="241173"/>
                </a:lnTo>
                <a:lnTo>
                  <a:pt x="686875" y="240029"/>
                </a:lnTo>
                <a:lnTo>
                  <a:pt x="685605" y="239522"/>
                </a:lnTo>
                <a:lnTo>
                  <a:pt x="684081" y="239522"/>
                </a:lnTo>
                <a:lnTo>
                  <a:pt x="666910" y="239021"/>
                </a:lnTo>
                <a:lnTo>
                  <a:pt x="580957" y="238378"/>
                </a:lnTo>
                <a:lnTo>
                  <a:pt x="580767" y="221932"/>
                </a:lnTo>
                <a:lnTo>
                  <a:pt x="580576" y="210058"/>
                </a:lnTo>
                <a:lnTo>
                  <a:pt x="651442" y="210058"/>
                </a:lnTo>
                <a:lnTo>
                  <a:pt x="651609" y="200415"/>
                </a:lnTo>
                <a:lnTo>
                  <a:pt x="651728" y="191119"/>
                </a:lnTo>
                <a:lnTo>
                  <a:pt x="651609" y="143515"/>
                </a:lnTo>
                <a:lnTo>
                  <a:pt x="651442" y="132587"/>
                </a:lnTo>
                <a:lnTo>
                  <a:pt x="651442" y="131063"/>
                </a:lnTo>
                <a:lnTo>
                  <a:pt x="650807" y="129793"/>
                </a:lnTo>
                <a:lnTo>
                  <a:pt x="648648" y="127635"/>
                </a:lnTo>
                <a:lnTo>
                  <a:pt x="647378" y="127126"/>
                </a:lnTo>
                <a:lnTo>
                  <a:pt x="645981" y="127126"/>
                </a:lnTo>
                <a:lnTo>
                  <a:pt x="635672" y="126789"/>
                </a:lnTo>
                <a:lnTo>
                  <a:pt x="580576" y="126111"/>
                </a:lnTo>
                <a:lnTo>
                  <a:pt x="580767" y="114061"/>
                </a:lnTo>
                <a:lnTo>
                  <a:pt x="580957" y="97536"/>
                </a:lnTo>
                <a:lnTo>
                  <a:pt x="637354" y="97536"/>
                </a:lnTo>
                <a:lnTo>
                  <a:pt x="674455" y="97020"/>
                </a:lnTo>
                <a:lnTo>
                  <a:pt x="688526" y="96519"/>
                </a:lnTo>
                <a:lnTo>
                  <a:pt x="688766" y="87016"/>
                </a:lnTo>
                <a:lnTo>
                  <a:pt x="688923" y="77168"/>
                </a:lnTo>
                <a:lnTo>
                  <a:pt x="688923" y="37639"/>
                </a:lnTo>
                <a:lnTo>
                  <a:pt x="688766" y="24651"/>
                </a:lnTo>
                <a:lnTo>
                  <a:pt x="688526" y="9271"/>
                </a:lnTo>
                <a:lnTo>
                  <a:pt x="688526" y="7747"/>
                </a:lnTo>
                <a:lnTo>
                  <a:pt x="687891" y="6476"/>
                </a:lnTo>
                <a:lnTo>
                  <a:pt x="685732" y="4317"/>
                </a:lnTo>
                <a:lnTo>
                  <a:pt x="684462" y="3810"/>
                </a:lnTo>
                <a:lnTo>
                  <a:pt x="683065" y="3810"/>
                </a:lnTo>
                <a:lnTo>
                  <a:pt x="664539" y="3236"/>
                </a:lnTo>
                <a:lnTo>
                  <a:pt x="616914" y="2613"/>
                </a:lnTo>
                <a:lnTo>
                  <a:pt x="587815" y="2539"/>
                </a:lnTo>
                <a:close/>
              </a:path>
              <a:path w="2538729" h="334645">
                <a:moveTo>
                  <a:pt x="637354" y="97536"/>
                </a:moveTo>
                <a:lnTo>
                  <a:pt x="587180" y="97536"/>
                </a:lnTo>
                <a:lnTo>
                  <a:pt x="594038" y="97662"/>
                </a:lnTo>
                <a:lnTo>
                  <a:pt x="601785" y="97662"/>
                </a:lnTo>
                <a:lnTo>
                  <a:pt x="637354" y="97536"/>
                </a:lnTo>
                <a:close/>
              </a:path>
              <a:path w="2538729" h="334645">
                <a:moveTo>
                  <a:pt x="298763" y="2539"/>
                </a:moveTo>
                <a:lnTo>
                  <a:pt x="251011" y="3810"/>
                </a:lnTo>
                <a:lnTo>
                  <a:pt x="250085" y="46765"/>
                </a:lnTo>
                <a:lnTo>
                  <a:pt x="249408" y="88376"/>
                </a:lnTo>
                <a:lnTo>
                  <a:pt x="248993" y="128629"/>
                </a:lnTo>
                <a:lnTo>
                  <a:pt x="248935" y="185513"/>
                </a:lnTo>
                <a:lnTo>
                  <a:pt x="249050" y="203311"/>
                </a:lnTo>
                <a:lnTo>
                  <a:pt x="249408" y="234870"/>
                </a:lnTo>
                <a:lnTo>
                  <a:pt x="250085" y="277366"/>
                </a:lnTo>
                <a:lnTo>
                  <a:pt x="250953" y="322730"/>
                </a:lnTo>
                <a:lnTo>
                  <a:pt x="251011" y="327151"/>
                </a:lnTo>
                <a:lnTo>
                  <a:pt x="251646" y="328422"/>
                </a:lnTo>
                <a:lnTo>
                  <a:pt x="252662" y="329564"/>
                </a:lnTo>
                <a:lnTo>
                  <a:pt x="253805" y="330708"/>
                </a:lnTo>
                <a:lnTo>
                  <a:pt x="255075" y="331215"/>
                </a:lnTo>
                <a:lnTo>
                  <a:pt x="256472" y="331215"/>
                </a:lnTo>
                <a:lnTo>
                  <a:pt x="265567" y="331505"/>
                </a:lnTo>
                <a:lnTo>
                  <a:pt x="372423" y="333501"/>
                </a:lnTo>
                <a:lnTo>
                  <a:pt x="419874" y="333200"/>
                </a:lnTo>
                <a:lnTo>
                  <a:pt x="438199" y="332805"/>
                </a:lnTo>
                <a:lnTo>
                  <a:pt x="452941" y="332231"/>
                </a:lnTo>
                <a:lnTo>
                  <a:pt x="453181" y="322730"/>
                </a:lnTo>
                <a:lnTo>
                  <a:pt x="453338" y="312896"/>
                </a:lnTo>
                <a:lnTo>
                  <a:pt x="453338" y="273462"/>
                </a:lnTo>
                <a:lnTo>
                  <a:pt x="453181" y="260437"/>
                </a:lnTo>
                <a:lnTo>
                  <a:pt x="452941" y="244983"/>
                </a:lnTo>
                <a:lnTo>
                  <a:pt x="452941" y="243459"/>
                </a:lnTo>
                <a:lnTo>
                  <a:pt x="452433" y="242188"/>
                </a:lnTo>
                <a:lnTo>
                  <a:pt x="451290" y="241173"/>
                </a:lnTo>
                <a:lnTo>
                  <a:pt x="450274" y="240029"/>
                </a:lnTo>
                <a:lnTo>
                  <a:pt x="449004" y="239522"/>
                </a:lnTo>
                <a:lnTo>
                  <a:pt x="447480" y="239522"/>
                </a:lnTo>
                <a:lnTo>
                  <a:pt x="429768" y="238948"/>
                </a:lnTo>
                <a:lnTo>
                  <a:pt x="388151" y="238325"/>
                </a:lnTo>
                <a:lnTo>
                  <a:pt x="362009" y="238251"/>
                </a:lnTo>
                <a:lnTo>
                  <a:pt x="362176" y="220894"/>
                </a:lnTo>
                <a:lnTo>
                  <a:pt x="362295" y="203311"/>
                </a:lnTo>
                <a:lnTo>
                  <a:pt x="362390" y="167512"/>
                </a:lnTo>
                <a:lnTo>
                  <a:pt x="362249" y="136751"/>
                </a:lnTo>
                <a:lnTo>
                  <a:pt x="361835" y="100107"/>
                </a:lnTo>
                <a:lnTo>
                  <a:pt x="361158" y="57606"/>
                </a:lnTo>
                <a:lnTo>
                  <a:pt x="360231" y="9271"/>
                </a:lnTo>
                <a:lnTo>
                  <a:pt x="360231" y="7747"/>
                </a:lnTo>
                <a:lnTo>
                  <a:pt x="359596" y="6476"/>
                </a:lnTo>
                <a:lnTo>
                  <a:pt x="357437" y="4317"/>
                </a:lnTo>
                <a:lnTo>
                  <a:pt x="356167" y="3810"/>
                </a:lnTo>
                <a:lnTo>
                  <a:pt x="354770" y="3810"/>
                </a:lnTo>
                <a:lnTo>
                  <a:pt x="324005" y="2841"/>
                </a:lnTo>
                <a:lnTo>
                  <a:pt x="310693" y="2613"/>
                </a:lnTo>
                <a:lnTo>
                  <a:pt x="298763" y="2539"/>
                </a:lnTo>
                <a:close/>
              </a:path>
              <a:path w="2538729" h="334645">
                <a:moveTo>
                  <a:pt x="115375" y="2539"/>
                </a:moveTo>
                <a:lnTo>
                  <a:pt x="18899" y="3236"/>
                </a:lnTo>
                <a:lnTo>
                  <a:pt x="1141" y="48222"/>
                </a:lnTo>
                <a:lnTo>
                  <a:pt x="510" y="87016"/>
                </a:lnTo>
                <a:lnTo>
                  <a:pt x="99" y="126111"/>
                </a:lnTo>
                <a:lnTo>
                  <a:pt x="0" y="182179"/>
                </a:lnTo>
                <a:lnTo>
                  <a:pt x="98" y="200415"/>
                </a:lnTo>
                <a:lnTo>
                  <a:pt x="488" y="234870"/>
                </a:lnTo>
                <a:lnTo>
                  <a:pt x="1165" y="277366"/>
                </a:lnTo>
                <a:lnTo>
                  <a:pt x="2033" y="322730"/>
                </a:lnTo>
                <a:lnTo>
                  <a:pt x="2091" y="327151"/>
                </a:lnTo>
                <a:lnTo>
                  <a:pt x="2726" y="328422"/>
                </a:lnTo>
                <a:lnTo>
                  <a:pt x="3742" y="329564"/>
                </a:lnTo>
                <a:lnTo>
                  <a:pt x="4885" y="330708"/>
                </a:lnTo>
                <a:lnTo>
                  <a:pt x="6155" y="331215"/>
                </a:lnTo>
                <a:lnTo>
                  <a:pt x="7552" y="331215"/>
                </a:lnTo>
                <a:lnTo>
                  <a:pt x="16647" y="331505"/>
                </a:lnTo>
                <a:lnTo>
                  <a:pt x="123503" y="333501"/>
                </a:lnTo>
                <a:lnTo>
                  <a:pt x="180780" y="333200"/>
                </a:lnTo>
                <a:lnTo>
                  <a:pt x="201549" y="332805"/>
                </a:lnTo>
                <a:lnTo>
                  <a:pt x="217102" y="332231"/>
                </a:lnTo>
                <a:lnTo>
                  <a:pt x="217362" y="322730"/>
                </a:lnTo>
                <a:lnTo>
                  <a:pt x="217563" y="312896"/>
                </a:lnTo>
                <a:lnTo>
                  <a:pt x="217692" y="302728"/>
                </a:lnTo>
                <a:lnTo>
                  <a:pt x="217610" y="277366"/>
                </a:lnTo>
                <a:lnTo>
                  <a:pt x="217563" y="273462"/>
                </a:lnTo>
                <a:lnTo>
                  <a:pt x="217102" y="244983"/>
                </a:lnTo>
                <a:lnTo>
                  <a:pt x="217102" y="243459"/>
                </a:lnTo>
                <a:lnTo>
                  <a:pt x="216594" y="242188"/>
                </a:lnTo>
                <a:lnTo>
                  <a:pt x="215451" y="241173"/>
                </a:lnTo>
                <a:lnTo>
                  <a:pt x="214435" y="240029"/>
                </a:lnTo>
                <a:lnTo>
                  <a:pt x="213165" y="239522"/>
                </a:lnTo>
                <a:lnTo>
                  <a:pt x="211641" y="239522"/>
                </a:lnTo>
                <a:lnTo>
                  <a:pt x="194470" y="239021"/>
                </a:lnTo>
                <a:lnTo>
                  <a:pt x="108517" y="238378"/>
                </a:lnTo>
                <a:lnTo>
                  <a:pt x="108327" y="221932"/>
                </a:lnTo>
                <a:lnTo>
                  <a:pt x="108136" y="210058"/>
                </a:lnTo>
                <a:lnTo>
                  <a:pt x="179002" y="210058"/>
                </a:lnTo>
                <a:lnTo>
                  <a:pt x="179169" y="200415"/>
                </a:lnTo>
                <a:lnTo>
                  <a:pt x="179288" y="191119"/>
                </a:lnTo>
                <a:lnTo>
                  <a:pt x="179169" y="143515"/>
                </a:lnTo>
                <a:lnTo>
                  <a:pt x="179002" y="132587"/>
                </a:lnTo>
                <a:lnTo>
                  <a:pt x="179002" y="131063"/>
                </a:lnTo>
                <a:lnTo>
                  <a:pt x="178367" y="129793"/>
                </a:lnTo>
                <a:lnTo>
                  <a:pt x="176208" y="127635"/>
                </a:lnTo>
                <a:lnTo>
                  <a:pt x="174938" y="127126"/>
                </a:lnTo>
                <a:lnTo>
                  <a:pt x="173541" y="127126"/>
                </a:lnTo>
                <a:lnTo>
                  <a:pt x="163232" y="126789"/>
                </a:lnTo>
                <a:lnTo>
                  <a:pt x="108136" y="126111"/>
                </a:lnTo>
                <a:lnTo>
                  <a:pt x="108327" y="114061"/>
                </a:lnTo>
                <a:lnTo>
                  <a:pt x="108517" y="97536"/>
                </a:lnTo>
                <a:lnTo>
                  <a:pt x="164914" y="97536"/>
                </a:lnTo>
                <a:lnTo>
                  <a:pt x="202015" y="97020"/>
                </a:lnTo>
                <a:lnTo>
                  <a:pt x="216086" y="96519"/>
                </a:lnTo>
                <a:lnTo>
                  <a:pt x="216326" y="87016"/>
                </a:lnTo>
                <a:lnTo>
                  <a:pt x="216483" y="77168"/>
                </a:lnTo>
                <a:lnTo>
                  <a:pt x="216483" y="37639"/>
                </a:lnTo>
                <a:lnTo>
                  <a:pt x="216326" y="24651"/>
                </a:lnTo>
                <a:lnTo>
                  <a:pt x="216086" y="9271"/>
                </a:lnTo>
                <a:lnTo>
                  <a:pt x="216086" y="7747"/>
                </a:lnTo>
                <a:lnTo>
                  <a:pt x="215451" y="6476"/>
                </a:lnTo>
                <a:lnTo>
                  <a:pt x="213292" y="4317"/>
                </a:lnTo>
                <a:lnTo>
                  <a:pt x="212022" y="3810"/>
                </a:lnTo>
                <a:lnTo>
                  <a:pt x="210625" y="3810"/>
                </a:lnTo>
                <a:lnTo>
                  <a:pt x="192099" y="3236"/>
                </a:lnTo>
                <a:lnTo>
                  <a:pt x="144474" y="2613"/>
                </a:lnTo>
                <a:lnTo>
                  <a:pt x="115375" y="2539"/>
                </a:lnTo>
                <a:close/>
              </a:path>
              <a:path w="2538729" h="334645">
                <a:moveTo>
                  <a:pt x="164914" y="97536"/>
                </a:moveTo>
                <a:lnTo>
                  <a:pt x="114740" y="97536"/>
                </a:lnTo>
                <a:lnTo>
                  <a:pt x="121598" y="97662"/>
                </a:lnTo>
                <a:lnTo>
                  <a:pt x="129345" y="97662"/>
                </a:lnTo>
                <a:lnTo>
                  <a:pt x="164914" y="97536"/>
                </a:lnTo>
                <a:close/>
              </a:path>
              <a:path w="2538729" h="334645">
                <a:moveTo>
                  <a:pt x="1777424" y="0"/>
                </a:moveTo>
                <a:lnTo>
                  <a:pt x="1737866" y="2786"/>
                </a:lnTo>
                <a:lnTo>
                  <a:pt x="1694507" y="16418"/>
                </a:lnTo>
                <a:lnTo>
                  <a:pt x="1660142" y="43884"/>
                </a:lnTo>
                <a:lnTo>
                  <a:pt x="1638006" y="86945"/>
                </a:lnTo>
                <a:lnTo>
                  <a:pt x="1629025" y="131762"/>
                </a:lnTo>
                <a:lnTo>
                  <a:pt x="1627428" y="176579"/>
                </a:lnTo>
                <a:lnTo>
                  <a:pt x="1627451" y="178411"/>
                </a:lnTo>
                <a:lnTo>
                  <a:pt x="1630636" y="218201"/>
                </a:lnTo>
                <a:lnTo>
                  <a:pt x="1640010" y="257698"/>
                </a:lnTo>
                <a:lnTo>
                  <a:pt x="1659314" y="292226"/>
                </a:lnTo>
                <a:lnTo>
                  <a:pt x="1689794" y="316864"/>
                </a:lnTo>
                <a:lnTo>
                  <a:pt x="1727103" y="328463"/>
                </a:lnTo>
                <a:lnTo>
                  <a:pt x="1768447" y="332160"/>
                </a:lnTo>
                <a:lnTo>
                  <a:pt x="1776281" y="332231"/>
                </a:lnTo>
                <a:lnTo>
                  <a:pt x="1791549" y="331870"/>
                </a:lnTo>
                <a:lnTo>
                  <a:pt x="1807079" y="330771"/>
                </a:lnTo>
                <a:lnTo>
                  <a:pt x="1822894" y="328910"/>
                </a:lnTo>
                <a:lnTo>
                  <a:pt x="1839019" y="326263"/>
                </a:lnTo>
                <a:lnTo>
                  <a:pt x="1828321" y="243712"/>
                </a:lnTo>
                <a:lnTo>
                  <a:pt x="1772852" y="243712"/>
                </a:lnTo>
                <a:lnTo>
                  <a:pt x="1768661" y="243331"/>
                </a:lnTo>
                <a:lnTo>
                  <a:pt x="1744277" y="209550"/>
                </a:lnTo>
                <a:lnTo>
                  <a:pt x="1741473" y="176579"/>
                </a:lnTo>
                <a:lnTo>
                  <a:pt x="1741475" y="158192"/>
                </a:lnTo>
                <a:lnTo>
                  <a:pt x="1746309" y="117728"/>
                </a:lnTo>
                <a:lnTo>
                  <a:pt x="1766121" y="92455"/>
                </a:lnTo>
                <a:lnTo>
                  <a:pt x="1769423" y="91439"/>
                </a:lnTo>
                <a:lnTo>
                  <a:pt x="1773233" y="91059"/>
                </a:lnTo>
                <a:lnTo>
                  <a:pt x="1828352" y="91059"/>
                </a:lnTo>
                <a:lnTo>
                  <a:pt x="1839654" y="9271"/>
                </a:lnTo>
                <a:lnTo>
                  <a:pt x="1799373" y="1232"/>
                </a:lnTo>
                <a:lnTo>
                  <a:pt x="1784947" y="140"/>
                </a:lnTo>
                <a:lnTo>
                  <a:pt x="1777424" y="0"/>
                </a:lnTo>
                <a:close/>
              </a:path>
              <a:path w="2538729" h="334645">
                <a:moveTo>
                  <a:pt x="1827843" y="240029"/>
                </a:moveTo>
                <a:lnTo>
                  <a:pt x="1777551" y="243331"/>
                </a:lnTo>
                <a:lnTo>
                  <a:pt x="1772852" y="243712"/>
                </a:lnTo>
                <a:lnTo>
                  <a:pt x="1828321" y="243712"/>
                </a:lnTo>
                <a:lnTo>
                  <a:pt x="1827843" y="240029"/>
                </a:lnTo>
                <a:close/>
              </a:path>
              <a:path w="2538729" h="334645">
                <a:moveTo>
                  <a:pt x="1828352" y="91059"/>
                </a:moveTo>
                <a:lnTo>
                  <a:pt x="1773233" y="91059"/>
                </a:lnTo>
                <a:lnTo>
                  <a:pt x="1827843" y="94741"/>
                </a:lnTo>
                <a:lnTo>
                  <a:pt x="1828352" y="91059"/>
                </a:lnTo>
                <a:close/>
              </a:path>
              <a:path w="2538729" h="334645">
                <a:moveTo>
                  <a:pt x="860484" y="0"/>
                </a:moveTo>
                <a:lnTo>
                  <a:pt x="820926" y="2786"/>
                </a:lnTo>
                <a:lnTo>
                  <a:pt x="777567" y="16418"/>
                </a:lnTo>
                <a:lnTo>
                  <a:pt x="743202" y="43884"/>
                </a:lnTo>
                <a:lnTo>
                  <a:pt x="721066" y="86945"/>
                </a:lnTo>
                <a:lnTo>
                  <a:pt x="712085" y="131762"/>
                </a:lnTo>
                <a:lnTo>
                  <a:pt x="710488" y="176579"/>
                </a:lnTo>
                <a:lnTo>
                  <a:pt x="710511" y="178411"/>
                </a:lnTo>
                <a:lnTo>
                  <a:pt x="713696" y="218201"/>
                </a:lnTo>
                <a:lnTo>
                  <a:pt x="723070" y="257698"/>
                </a:lnTo>
                <a:lnTo>
                  <a:pt x="742374" y="292226"/>
                </a:lnTo>
                <a:lnTo>
                  <a:pt x="772854" y="316864"/>
                </a:lnTo>
                <a:lnTo>
                  <a:pt x="810163" y="328463"/>
                </a:lnTo>
                <a:lnTo>
                  <a:pt x="851507" y="332160"/>
                </a:lnTo>
                <a:lnTo>
                  <a:pt x="859341" y="332231"/>
                </a:lnTo>
                <a:lnTo>
                  <a:pt x="874609" y="331870"/>
                </a:lnTo>
                <a:lnTo>
                  <a:pt x="890139" y="330771"/>
                </a:lnTo>
                <a:lnTo>
                  <a:pt x="905954" y="328910"/>
                </a:lnTo>
                <a:lnTo>
                  <a:pt x="922079" y="326263"/>
                </a:lnTo>
                <a:lnTo>
                  <a:pt x="911381" y="243712"/>
                </a:lnTo>
                <a:lnTo>
                  <a:pt x="855912" y="243712"/>
                </a:lnTo>
                <a:lnTo>
                  <a:pt x="851721" y="243331"/>
                </a:lnTo>
                <a:lnTo>
                  <a:pt x="827337" y="209550"/>
                </a:lnTo>
                <a:lnTo>
                  <a:pt x="824533" y="176579"/>
                </a:lnTo>
                <a:lnTo>
                  <a:pt x="824535" y="158192"/>
                </a:lnTo>
                <a:lnTo>
                  <a:pt x="829369" y="117728"/>
                </a:lnTo>
                <a:lnTo>
                  <a:pt x="849181" y="92455"/>
                </a:lnTo>
                <a:lnTo>
                  <a:pt x="852483" y="91439"/>
                </a:lnTo>
                <a:lnTo>
                  <a:pt x="856293" y="91059"/>
                </a:lnTo>
                <a:lnTo>
                  <a:pt x="911412" y="91059"/>
                </a:lnTo>
                <a:lnTo>
                  <a:pt x="922714" y="9271"/>
                </a:lnTo>
                <a:lnTo>
                  <a:pt x="882433" y="1232"/>
                </a:lnTo>
                <a:lnTo>
                  <a:pt x="868007" y="140"/>
                </a:lnTo>
                <a:lnTo>
                  <a:pt x="860484" y="0"/>
                </a:lnTo>
                <a:close/>
              </a:path>
              <a:path w="2538729" h="334645">
                <a:moveTo>
                  <a:pt x="910903" y="240029"/>
                </a:moveTo>
                <a:lnTo>
                  <a:pt x="860611" y="243331"/>
                </a:lnTo>
                <a:lnTo>
                  <a:pt x="855912" y="243712"/>
                </a:lnTo>
                <a:lnTo>
                  <a:pt x="911381" y="243712"/>
                </a:lnTo>
                <a:lnTo>
                  <a:pt x="910903" y="240029"/>
                </a:lnTo>
                <a:close/>
              </a:path>
              <a:path w="2538729" h="334645">
                <a:moveTo>
                  <a:pt x="911412" y="91059"/>
                </a:moveTo>
                <a:lnTo>
                  <a:pt x="856293" y="91059"/>
                </a:lnTo>
                <a:lnTo>
                  <a:pt x="910903" y="94741"/>
                </a:lnTo>
                <a:lnTo>
                  <a:pt x="911412" y="91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6134462" y="3399246"/>
            <a:ext cx="27668" cy="35832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13335" y="0"/>
                </a:moveTo>
                <a:lnTo>
                  <a:pt x="8636" y="0"/>
                </a:lnTo>
                <a:lnTo>
                  <a:pt x="4317" y="126"/>
                </a:lnTo>
                <a:lnTo>
                  <a:pt x="21" y="40243"/>
                </a:lnTo>
                <a:lnTo>
                  <a:pt x="0" y="49910"/>
                </a:lnTo>
                <a:lnTo>
                  <a:pt x="9271" y="49910"/>
                </a:lnTo>
                <a:lnTo>
                  <a:pt x="17906" y="49910"/>
                </a:lnTo>
                <a:lnTo>
                  <a:pt x="24891" y="47751"/>
                </a:lnTo>
                <a:lnTo>
                  <a:pt x="30225" y="43433"/>
                </a:lnTo>
                <a:lnTo>
                  <a:pt x="35560" y="39115"/>
                </a:lnTo>
                <a:lnTo>
                  <a:pt x="38226" y="33400"/>
                </a:lnTo>
                <a:lnTo>
                  <a:pt x="38226" y="26288"/>
                </a:lnTo>
                <a:lnTo>
                  <a:pt x="38226" y="17398"/>
                </a:lnTo>
                <a:lnTo>
                  <a:pt x="36449" y="10794"/>
                </a:lnTo>
                <a:lnTo>
                  <a:pt x="32765" y="6476"/>
                </a:lnTo>
                <a:lnTo>
                  <a:pt x="29082" y="2158"/>
                </a:lnTo>
                <a:lnTo>
                  <a:pt x="22732" y="0"/>
                </a:lnTo>
                <a:lnTo>
                  <a:pt x="13335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" name="object 5"/>
          <p:cNvSpPr/>
          <p:nvPr/>
        </p:nvSpPr>
        <p:spPr>
          <a:xfrm>
            <a:off x="6807745" y="3344092"/>
            <a:ext cx="206375" cy="235857"/>
          </a:xfrm>
          <a:custGeom>
            <a:avLst/>
            <a:gdLst/>
            <a:ahLst/>
            <a:cxnLst/>
            <a:rect l="l" t="t" r="r" b="b"/>
            <a:pathLst>
              <a:path w="288925" h="330200">
                <a:moveTo>
                  <a:pt x="57150" y="0"/>
                </a:moveTo>
                <a:lnTo>
                  <a:pt x="100964" y="1397"/>
                </a:lnTo>
                <a:lnTo>
                  <a:pt x="124444" y="56403"/>
                </a:lnTo>
                <a:lnTo>
                  <a:pt x="144144" y="125857"/>
                </a:lnTo>
                <a:lnTo>
                  <a:pt x="154265" y="89707"/>
                </a:lnTo>
                <a:lnTo>
                  <a:pt x="171791" y="30220"/>
                </a:lnTo>
                <a:lnTo>
                  <a:pt x="182499" y="3048"/>
                </a:lnTo>
                <a:lnTo>
                  <a:pt x="184150" y="2032"/>
                </a:lnTo>
                <a:lnTo>
                  <a:pt x="231393" y="0"/>
                </a:lnTo>
                <a:lnTo>
                  <a:pt x="246967" y="190"/>
                </a:lnTo>
                <a:lnTo>
                  <a:pt x="261683" y="762"/>
                </a:lnTo>
                <a:lnTo>
                  <a:pt x="275542" y="1714"/>
                </a:lnTo>
                <a:lnTo>
                  <a:pt x="288543" y="3048"/>
                </a:lnTo>
                <a:lnTo>
                  <a:pt x="277616" y="46172"/>
                </a:lnTo>
                <a:lnTo>
                  <a:pt x="266366" y="83724"/>
                </a:lnTo>
                <a:lnTo>
                  <a:pt x="242950" y="142112"/>
                </a:lnTo>
                <a:lnTo>
                  <a:pt x="211786" y="182046"/>
                </a:lnTo>
                <a:lnTo>
                  <a:pt x="198881" y="193548"/>
                </a:lnTo>
                <a:lnTo>
                  <a:pt x="199386" y="235840"/>
                </a:lnTo>
                <a:lnTo>
                  <a:pt x="199771" y="272430"/>
                </a:lnTo>
                <a:lnTo>
                  <a:pt x="200060" y="303329"/>
                </a:lnTo>
                <a:lnTo>
                  <a:pt x="200278" y="328549"/>
                </a:lnTo>
                <a:lnTo>
                  <a:pt x="187513" y="329049"/>
                </a:lnTo>
                <a:lnTo>
                  <a:pt x="175117" y="329406"/>
                </a:lnTo>
                <a:lnTo>
                  <a:pt x="163077" y="329620"/>
                </a:lnTo>
                <a:lnTo>
                  <a:pt x="151383" y="329692"/>
                </a:lnTo>
                <a:lnTo>
                  <a:pt x="138973" y="329620"/>
                </a:lnTo>
                <a:lnTo>
                  <a:pt x="125348" y="329406"/>
                </a:lnTo>
                <a:lnTo>
                  <a:pt x="110486" y="329049"/>
                </a:lnTo>
                <a:lnTo>
                  <a:pt x="94360" y="328549"/>
                </a:lnTo>
                <a:lnTo>
                  <a:pt x="92963" y="328549"/>
                </a:lnTo>
                <a:lnTo>
                  <a:pt x="91693" y="328041"/>
                </a:lnTo>
                <a:lnTo>
                  <a:pt x="90550" y="326898"/>
                </a:lnTo>
                <a:lnTo>
                  <a:pt x="89534" y="325755"/>
                </a:lnTo>
                <a:lnTo>
                  <a:pt x="88900" y="324485"/>
                </a:lnTo>
                <a:lnTo>
                  <a:pt x="88900" y="323088"/>
                </a:lnTo>
                <a:lnTo>
                  <a:pt x="88949" y="299704"/>
                </a:lnTo>
                <a:lnTo>
                  <a:pt x="89106" y="270319"/>
                </a:lnTo>
                <a:lnTo>
                  <a:pt x="89382" y="234934"/>
                </a:lnTo>
                <a:lnTo>
                  <a:pt x="89788" y="193548"/>
                </a:lnTo>
                <a:lnTo>
                  <a:pt x="76719" y="181903"/>
                </a:lnTo>
                <a:lnTo>
                  <a:pt x="45465" y="142112"/>
                </a:lnTo>
                <a:lnTo>
                  <a:pt x="22209" y="84010"/>
                </a:lnTo>
                <a:lnTo>
                  <a:pt x="10979" y="46386"/>
                </a:lnTo>
                <a:lnTo>
                  <a:pt x="0" y="3048"/>
                </a:lnTo>
                <a:lnTo>
                  <a:pt x="13001" y="1714"/>
                </a:lnTo>
                <a:lnTo>
                  <a:pt x="26860" y="762"/>
                </a:lnTo>
                <a:lnTo>
                  <a:pt x="41576" y="19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6" name="object 6"/>
          <p:cNvSpPr/>
          <p:nvPr/>
        </p:nvSpPr>
        <p:spPr>
          <a:xfrm>
            <a:off x="6629038" y="3344001"/>
            <a:ext cx="175532" cy="235857"/>
          </a:xfrm>
          <a:custGeom>
            <a:avLst/>
            <a:gdLst/>
            <a:ahLst/>
            <a:cxnLst/>
            <a:rect l="l" t="t" r="r" b="b"/>
            <a:pathLst>
              <a:path w="245745" h="330200">
                <a:moveTo>
                  <a:pt x="126873" y="0"/>
                </a:moveTo>
                <a:lnTo>
                  <a:pt x="163637" y="73"/>
                </a:lnTo>
                <a:lnTo>
                  <a:pt x="194675" y="301"/>
                </a:lnTo>
                <a:lnTo>
                  <a:pt x="219973" y="696"/>
                </a:lnTo>
                <a:lnTo>
                  <a:pt x="239522" y="1270"/>
                </a:lnTo>
                <a:lnTo>
                  <a:pt x="241046" y="1270"/>
                </a:lnTo>
                <a:lnTo>
                  <a:pt x="242316" y="1777"/>
                </a:lnTo>
                <a:lnTo>
                  <a:pt x="243331" y="2921"/>
                </a:lnTo>
                <a:lnTo>
                  <a:pt x="244475" y="3937"/>
                </a:lnTo>
                <a:lnTo>
                  <a:pt x="244982" y="5207"/>
                </a:lnTo>
                <a:lnTo>
                  <a:pt x="244982" y="6731"/>
                </a:lnTo>
                <a:lnTo>
                  <a:pt x="245242" y="21135"/>
                </a:lnTo>
                <a:lnTo>
                  <a:pt x="245443" y="33670"/>
                </a:lnTo>
                <a:lnTo>
                  <a:pt x="245572" y="44324"/>
                </a:lnTo>
                <a:lnTo>
                  <a:pt x="245618" y="53086"/>
                </a:lnTo>
                <a:lnTo>
                  <a:pt x="245572" y="63994"/>
                </a:lnTo>
                <a:lnTo>
                  <a:pt x="204513" y="94712"/>
                </a:lnTo>
                <a:lnTo>
                  <a:pt x="178943" y="94996"/>
                </a:lnTo>
                <a:lnTo>
                  <a:pt x="179202" y="110376"/>
                </a:lnTo>
                <a:lnTo>
                  <a:pt x="179403" y="127174"/>
                </a:lnTo>
                <a:lnTo>
                  <a:pt x="179532" y="145377"/>
                </a:lnTo>
                <a:lnTo>
                  <a:pt x="179577" y="164973"/>
                </a:lnTo>
                <a:lnTo>
                  <a:pt x="179435" y="203838"/>
                </a:lnTo>
                <a:lnTo>
                  <a:pt x="179006" y="244062"/>
                </a:lnTo>
                <a:lnTo>
                  <a:pt x="178292" y="285666"/>
                </a:lnTo>
                <a:lnTo>
                  <a:pt x="177292" y="328675"/>
                </a:lnTo>
                <a:lnTo>
                  <a:pt x="129540" y="329819"/>
                </a:lnTo>
                <a:lnTo>
                  <a:pt x="117611" y="329747"/>
                </a:lnTo>
                <a:lnTo>
                  <a:pt x="104314" y="329533"/>
                </a:lnTo>
                <a:lnTo>
                  <a:pt x="89660" y="329176"/>
                </a:lnTo>
                <a:lnTo>
                  <a:pt x="73659" y="328675"/>
                </a:lnTo>
                <a:lnTo>
                  <a:pt x="72263" y="328675"/>
                </a:lnTo>
                <a:lnTo>
                  <a:pt x="70993" y="328168"/>
                </a:lnTo>
                <a:lnTo>
                  <a:pt x="69850" y="327025"/>
                </a:lnTo>
                <a:lnTo>
                  <a:pt x="68706" y="325882"/>
                </a:lnTo>
                <a:lnTo>
                  <a:pt x="68199" y="324612"/>
                </a:lnTo>
                <a:lnTo>
                  <a:pt x="68199" y="323214"/>
                </a:lnTo>
                <a:lnTo>
                  <a:pt x="67272" y="274826"/>
                </a:lnTo>
                <a:lnTo>
                  <a:pt x="66595" y="232330"/>
                </a:lnTo>
                <a:lnTo>
                  <a:pt x="66180" y="195716"/>
                </a:lnTo>
                <a:lnTo>
                  <a:pt x="66040" y="164973"/>
                </a:lnTo>
                <a:lnTo>
                  <a:pt x="66065" y="151064"/>
                </a:lnTo>
                <a:lnTo>
                  <a:pt x="66151" y="134667"/>
                </a:lnTo>
                <a:lnTo>
                  <a:pt x="66307" y="115770"/>
                </a:lnTo>
                <a:lnTo>
                  <a:pt x="66548" y="94361"/>
                </a:lnTo>
                <a:lnTo>
                  <a:pt x="50974" y="94053"/>
                </a:lnTo>
                <a:lnTo>
                  <a:pt x="35687" y="93710"/>
                </a:lnTo>
                <a:lnTo>
                  <a:pt x="20685" y="93343"/>
                </a:lnTo>
                <a:lnTo>
                  <a:pt x="5969" y="92963"/>
                </a:lnTo>
                <a:lnTo>
                  <a:pt x="4572" y="92963"/>
                </a:lnTo>
                <a:lnTo>
                  <a:pt x="3301" y="92328"/>
                </a:lnTo>
                <a:lnTo>
                  <a:pt x="2158" y="91312"/>
                </a:lnTo>
                <a:lnTo>
                  <a:pt x="1143" y="90170"/>
                </a:lnTo>
                <a:lnTo>
                  <a:pt x="507" y="88900"/>
                </a:lnTo>
                <a:lnTo>
                  <a:pt x="507" y="87502"/>
                </a:lnTo>
                <a:lnTo>
                  <a:pt x="267" y="72907"/>
                </a:lnTo>
                <a:lnTo>
                  <a:pt x="111" y="60563"/>
                </a:lnTo>
                <a:lnTo>
                  <a:pt x="25" y="50480"/>
                </a:lnTo>
                <a:lnTo>
                  <a:pt x="0" y="42672"/>
                </a:lnTo>
                <a:lnTo>
                  <a:pt x="25" y="31863"/>
                </a:lnTo>
                <a:lnTo>
                  <a:pt x="45164" y="301"/>
                </a:lnTo>
                <a:lnTo>
                  <a:pt x="81393" y="73"/>
                </a:lnTo>
                <a:lnTo>
                  <a:pt x="12687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7" name="object 7"/>
          <p:cNvSpPr/>
          <p:nvPr/>
        </p:nvSpPr>
        <p:spPr>
          <a:xfrm>
            <a:off x="6532245" y="3344001"/>
            <a:ext cx="81189" cy="235857"/>
          </a:xfrm>
          <a:custGeom>
            <a:avLst/>
            <a:gdLst/>
            <a:ahLst/>
            <a:cxnLst/>
            <a:rect l="l" t="t" r="r" b="b"/>
            <a:pathLst>
              <a:path w="113665" h="330200">
                <a:moveTo>
                  <a:pt x="49910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7" y="1270"/>
                </a:lnTo>
                <a:lnTo>
                  <a:pt x="107314" y="1270"/>
                </a:lnTo>
                <a:lnTo>
                  <a:pt x="108584" y="1777"/>
                </a:lnTo>
                <a:lnTo>
                  <a:pt x="109727" y="2921"/>
                </a:lnTo>
                <a:lnTo>
                  <a:pt x="110743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09" y="327025"/>
                </a:lnTo>
                <a:lnTo>
                  <a:pt x="2793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38770" y="73"/>
                </a:lnTo>
                <a:lnTo>
                  <a:pt x="4991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8" name="object 8"/>
          <p:cNvSpPr/>
          <p:nvPr/>
        </p:nvSpPr>
        <p:spPr>
          <a:xfrm>
            <a:off x="6261916" y="3344001"/>
            <a:ext cx="81189" cy="235857"/>
          </a:xfrm>
          <a:custGeom>
            <a:avLst/>
            <a:gdLst/>
            <a:ahLst/>
            <a:cxnLst/>
            <a:rect l="l" t="t" r="r" b="b"/>
            <a:pathLst>
              <a:path w="113665" h="33020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5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8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9" name="object 9"/>
          <p:cNvSpPr/>
          <p:nvPr/>
        </p:nvSpPr>
        <p:spPr>
          <a:xfrm>
            <a:off x="5865223" y="3344001"/>
            <a:ext cx="175532" cy="235857"/>
          </a:xfrm>
          <a:custGeom>
            <a:avLst/>
            <a:gdLst/>
            <a:ahLst/>
            <a:cxnLst/>
            <a:rect l="l" t="t" r="r" b="b"/>
            <a:pathLst>
              <a:path w="245745" h="330200">
                <a:moveTo>
                  <a:pt x="126873" y="0"/>
                </a:moveTo>
                <a:lnTo>
                  <a:pt x="163637" y="73"/>
                </a:lnTo>
                <a:lnTo>
                  <a:pt x="194675" y="301"/>
                </a:lnTo>
                <a:lnTo>
                  <a:pt x="219973" y="696"/>
                </a:lnTo>
                <a:lnTo>
                  <a:pt x="239522" y="1270"/>
                </a:lnTo>
                <a:lnTo>
                  <a:pt x="241046" y="1270"/>
                </a:lnTo>
                <a:lnTo>
                  <a:pt x="242315" y="1777"/>
                </a:lnTo>
                <a:lnTo>
                  <a:pt x="243332" y="2921"/>
                </a:lnTo>
                <a:lnTo>
                  <a:pt x="244475" y="3937"/>
                </a:lnTo>
                <a:lnTo>
                  <a:pt x="244983" y="5207"/>
                </a:lnTo>
                <a:lnTo>
                  <a:pt x="244983" y="6731"/>
                </a:lnTo>
                <a:lnTo>
                  <a:pt x="245242" y="21135"/>
                </a:lnTo>
                <a:lnTo>
                  <a:pt x="245443" y="33670"/>
                </a:lnTo>
                <a:lnTo>
                  <a:pt x="245572" y="44324"/>
                </a:lnTo>
                <a:lnTo>
                  <a:pt x="245617" y="53086"/>
                </a:lnTo>
                <a:lnTo>
                  <a:pt x="245572" y="63994"/>
                </a:lnTo>
                <a:lnTo>
                  <a:pt x="204513" y="94712"/>
                </a:lnTo>
                <a:lnTo>
                  <a:pt x="178942" y="94996"/>
                </a:lnTo>
                <a:lnTo>
                  <a:pt x="179202" y="110376"/>
                </a:lnTo>
                <a:lnTo>
                  <a:pt x="179403" y="127174"/>
                </a:lnTo>
                <a:lnTo>
                  <a:pt x="179532" y="145377"/>
                </a:lnTo>
                <a:lnTo>
                  <a:pt x="179577" y="164973"/>
                </a:lnTo>
                <a:lnTo>
                  <a:pt x="179435" y="203838"/>
                </a:lnTo>
                <a:lnTo>
                  <a:pt x="179006" y="244062"/>
                </a:lnTo>
                <a:lnTo>
                  <a:pt x="178292" y="285666"/>
                </a:lnTo>
                <a:lnTo>
                  <a:pt x="177291" y="328675"/>
                </a:lnTo>
                <a:lnTo>
                  <a:pt x="129539" y="329819"/>
                </a:lnTo>
                <a:lnTo>
                  <a:pt x="117611" y="329747"/>
                </a:lnTo>
                <a:lnTo>
                  <a:pt x="104314" y="329533"/>
                </a:lnTo>
                <a:lnTo>
                  <a:pt x="89660" y="329176"/>
                </a:lnTo>
                <a:lnTo>
                  <a:pt x="73660" y="328675"/>
                </a:lnTo>
                <a:lnTo>
                  <a:pt x="72262" y="328675"/>
                </a:lnTo>
                <a:lnTo>
                  <a:pt x="70992" y="328168"/>
                </a:lnTo>
                <a:lnTo>
                  <a:pt x="69850" y="327025"/>
                </a:lnTo>
                <a:lnTo>
                  <a:pt x="68707" y="325882"/>
                </a:lnTo>
                <a:lnTo>
                  <a:pt x="68199" y="324612"/>
                </a:lnTo>
                <a:lnTo>
                  <a:pt x="68199" y="323214"/>
                </a:lnTo>
                <a:lnTo>
                  <a:pt x="67272" y="274826"/>
                </a:lnTo>
                <a:lnTo>
                  <a:pt x="66595" y="232330"/>
                </a:lnTo>
                <a:lnTo>
                  <a:pt x="66180" y="195716"/>
                </a:lnTo>
                <a:lnTo>
                  <a:pt x="66039" y="164973"/>
                </a:lnTo>
                <a:lnTo>
                  <a:pt x="66065" y="151064"/>
                </a:lnTo>
                <a:lnTo>
                  <a:pt x="66151" y="134667"/>
                </a:lnTo>
                <a:lnTo>
                  <a:pt x="66307" y="115770"/>
                </a:lnTo>
                <a:lnTo>
                  <a:pt x="66548" y="94361"/>
                </a:lnTo>
                <a:lnTo>
                  <a:pt x="50974" y="94053"/>
                </a:lnTo>
                <a:lnTo>
                  <a:pt x="35687" y="93710"/>
                </a:lnTo>
                <a:lnTo>
                  <a:pt x="20685" y="93343"/>
                </a:lnTo>
                <a:lnTo>
                  <a:pt x="5968" y="92963"/>
                </a:lnTo>
                <a:lnTo>
                  <a:pt x="4572" y="92963"/>
                </a:lnTo>
                <a:lnTo>
                  <a:pt x="3301" y="92328"/>
                </a:lnTo>
                <a:lnTo>
                  <a:pt x="2159" y="91312"/>
                </a:lnTo>
                <a:lnTo>
                  <a:pt x="1142" y="90170"/>
                </a:lnTo>
                <a:lnTo>
                  <a:pt x="508" y="88900"/>
                </a:lnTo>
                <a:lnTo>
                  <a:pt x="508" y="87502"/>
                </a:lnTo>
                <a:lnTo>
                  <a:pt x="267" y="72907"/>
                </a:lnTo>
                <a:lnTo>
                  <a:pt x="111" y="60563"/>
                </a:lnTo>
                <a:lnTo>
                  <a:pt x="25" y="50480"/>
                </a:lnTo>
                <a:lnTo>
                  <a:pt x="0" y="42672"/>
                </a:lnTo>
                <a:lnTo>
                  <a:pt x="25" y="31863"/>
                </a:lnTo>
                <a:lnTo>
                  <a:pt x="45164" y="301"/>
                </a:lnTo>
                <a:lnTo>
                  <a:pt x="81393" y="73"/>
                </a:lnTo>
                <a:lnTo>
                  <a:pt x="12687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0" name="object 10"/>
          <p:cNvSpPr/>
          <p:nvPr/>
        </p:nvSpPr>
        <p:spPr>
          <a:xfrm>
            <a:off x="5538016" y="3344001"/>
            <a:ext cx="155574" cy="236764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2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2" y="1270"/>
                </a:lnTo>
                <a:lnTo>
                  <a:pt x="212089" y="1270"/>
                </a:lnTo>
                <a:lnTo>
                  <a:pt x="213360" y="1777"/>
                </a:lnTo>
                <a:lnTo>
                  <a:pt x="214502" y="2921"/>
                </a:lnTo>
                <a:lnTo>
                  <a:pt x="215518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5" y="95123"/>
                </a:lnTo>
                <a:lnTo>
                  <a:pt x="114807" y="94996"/>
                </a:lnTo>
                <a:lnTo>
                  <a:pt x="108585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9" y="124587"/>
                </a:lnTo>
                <a:lnTo>
                  <a:pt x="175005" y="124587"/>
                </a:lnTo>
                <a:lnTo>
                  <a:pt x="176275" y="125095"/>
                </a:lnTo>
                <a:lnTo>
                  <a:pt x="177418" y="126237"/>
                </a:lnTo>
                <a:lnTo>
                  <a:pt x="178435" y="127253"/>
                </a:lnTo>
                <a:lnTo>
                  <a:pt x="179069" y="128524"/>
                </a:lnTo>
                <a:lnTo>
                  <a:pt x="179069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69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5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9" y="236982"/>
                </a:lnTo>
                <a:lnTo>
                  <a:pt x="213232" y="236982"/>
                </a:lnTo>
                <a:lnTo>
                  <a:pt x="214502" y="237489"/>
                </a:lnTo>
                <a:lnTo>
                  <a:pt x="215518" y="238633"/>
                </a:lnTo>
                <a:lnTo>
                  <a:pt x="216662" y="239649"/>
                </a:lnTo>
                <a:lnTo>
                  <a:pt x="217169" y="240919"/>
                </a:lnTo>
                <a:lnTo>
                  <a:pt x="217169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4" y="289687"/>
                </a:lnTo>
                <a:lnTo>
                  <a:pt x="217759" y="300188"/>
                </a:lnTo>
                <a:lnTo>
                  <a:pt x="180848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19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3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1" name="object 11"/>
          <p:cNvSpPr/>
          <p:nvPr/>
        </p:nvSpPr>
        <p:spPr>
          <a:xfrm>
            <a:off x="5378359" y="3344001"/>
            <a:ext cx="146503" cy="236764"/>
          </a:xfrm>
          <a:custGeom>
            <a:avLst/>
            <a:gdLst/>
            <a:ahLst/>
            <a:cxnLst/>
            <a:rect l="l" t="t" r="r" b="b"/>
            <a:pathLst>
              <a:path w="205104" h="33147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4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9" y="5207"/>
                </a:lnTo>
                <a:lnTo>
                  <a:pt x="111379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514" y="182973"/>
                </a:lnTo>
                <a:lnTo>
                  <a:pt x="113442" y="200771"/>
                </a:lnTo>
                <a:lnTo>
                  <a:pt x="113323" y="218354"/>
                </a:lnTo>
                <a:lnTo>
                  <a:pt x="113157" y="235712"/>
                </a:lnTo>
                <a:lnTo>
                  <a:pt x="115443" y="235712"/>
                </a:lnTo>
                <a:lnTo>
                  <a:pt x="139299" y="235785"/>
                </a:lnTo>
                <a:lnTo>
                  <a:pt x="161131" y="236013"/>
                </a:lnTo>
                <a:lnTo>
                  <a:pt x="180915" y="236408"/>
                </a:lnTo>
                <a:lnTo>
                  <a:pt x="198627" y="236982"/>
                </a:lnTo>
                <a:lnTo>
                  <a:pt x="200151" y="236982"/>
                </a:lnTo>
                <a:lnTo>
                  <a:pt x="201422" y="237489"/>
                </a:lnTo>
                <a:lnTo>
                  <a:pt x="202437" y="238633"/>
                </a:lnTo>
                <a:lnTo>
                  <a:pt x="203581" y="239649"/>
                </a:lnTo>
                <a:lnTo>
                  <a:pt x="204088" y="240919"/>
                </a:lnTo>
                <a:lnTo>
                  <a:pt x="204088" y="242443"/>
                </a:lnTo>
                <a:lnTo>
                  <a:pt x="204329" y="257897"/>
                </a:lnTo>
                <a:lnTo>
                  <a:pt x="204485" y="270922"/>
                </a:lnTo>
                <a:lnTo>
                  <a:pt x="204571" y="281519"/>
                </a:lnTo>
                <a:lnTo>
                  <a:pt x="204597" y="289687"/>
                </a:lnTo>
                <a:lnTo>
                  <a:pt x="204571" y="300188"/>
                </a:lnTo>
                <a:lnTo>
                  <a:pt x="171021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2" name="object 12"/>
          <p:cNvSpPr/>
          <p:nvPr/>
        </p:nvSpPr>
        <p:spPr>
          <a:xfrm>
            <a:off x="5200559" y="3344001"/>
            <a:ext cx="155574" cy="236764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2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2" y="1270"/>
                </a:lnTo>
                <a:lnTo>
                  <a:pt x="212089" y="1270"/>
                </a:lnTo>
                <a:lnTo>
                  <a:pt x="213359" y="1777"/>
                </a:lnTo>
                <a:lnTo>
                  <a:pt x="214502" y="2921"/>
                </a:lnTo>
                <a:lnTo>
                  <a:pt x="215518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5" y="95123"/>
                </a:lnTo>
                <a:lnTo>
                  <a:pt x="114807" y="94996"/>
                </a:lnTo>
                <a:lnTo>
                  <a:pt x="108584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8" y="124587"/>
                </a:lnTo>
                <a:lnTo>
                  <a:pt x="175005" y="124587"/>
                </a:lnTo>
                <a:lnTo>
                  <a:pt x="176275" y="125095"/>
                </a:lnTo>
                <a:lnTo>
                  <a:pt x="177418" y="126237"/>
                </a:lnTo>
                <a:lnTo>
                  <a:pt x="178434" y="127253"/>
                </a:lnTo>
                <a:lnTo>
                  <a:pt x="179069" y="128524"/>
                </a:lnTo>
                <a:lnTo>
                  <a:pt x="179069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69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4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8" y="236982"/>
                </a:lnTo>
                <a:lnTo>
                  <a:pt x="213232" y="236982"/>
                </a:lnTo>
                <a:lnTo>
                  <a:pt x="214502" y="237489"/>
                </a:lnTo>
                <a:lnTo>
                  <a:pt x="215518" y="238633"/>
                </a:lnTo>
                <a:lnTo>
                  <a:pt x="216662" y="239649"/>
                </a:lnTo>
                <a:lnTo>
                  <a:pt x="217169" y="240919"/>
                </a:lnTo>
                <a:lnTo>
                  <a:pt x="217169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4" y="289687"/>
                </a:lnTo>
                <a:lnTo>
                  <a:pt x="217759" y="300188"/>
                </a:lnTo>
                <a:lnTo>
                  <a:pt x="180847" y="330660"/>
                </a:lnTo>
                <a:lnTo>
                  <a:pt x="123570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19" y="328675"/>
                </a:lnTo>
                <a:lnTo>
                  <a:pt x="6222" y="328675"/>
                </a:lnTo>
                <a:lnTo>
                  <a:pt x="4952" y="328168"/>
                </a:lnTo>
                <a:lnTo>
                  <a:pt x="3809" y="327025"/>
                </a:lnTo>
                <a:lnTo>
                  <a:pt x="2793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3" name="object 13"/>
          <p:cNvSpPr/>
          <p:nvPr/>
        </p:nvSpPr>
        <p:spPr>
          <a:xfrm>
            <a:off x="6362972" y="3342186"/>
            <a:ext cx="151946" cy="237671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4" y="0"/>
                </a:moveTo>
                <a:lnTo>
                  <a:pt x="194071" y="5095"/>
                </a:lnTo>
                <a:lnTo>
                  <a:pt x="212344" y="9271"/>
                </a:lnTo>
                <a:lnTo>
                  <a:pt x="200533" y="94741"/>
                </a:lnTo>
                <a:lnTo>
                  <a:pt x="150241" y="91312"/>
                </a:lnTo>
                <a:lnTo>
                  <a:pt x="145923" y="91059"/>
                </a:lnTo>
                <a:lnTo>
                  <a:pt x="142113" y="91439"/>
                </a:lnTo>
                <a:lnTo>
                  <a:pt x="138811" y="92455"/>
                </a:lnTo>
                <a:lnTo>
                  <a:pt x="135382" y="93472"/>
                </a:lnTo>
                <a:lnTo>
                  <a:pt x="115950" y="134492"/>
                </a:lnTo>
                <a:lnTo>
                  <a:pt x="114046" y="167386"/>
                </a:lnTo>
                <a:lnTo>
                  <a:pt x="114163" y="176579"/>
                </a:lnTo>
                <a:lnTo>
                  <a:pt x="118491" y="217042"/>
                </a:lnTo>
                <a:lnTo>
                  <a:pt x="137922" y="242315"/>
                </a:lnTo>
                <a:lnTo>
                  <a:pt x="141350" y="243331"/>
                </a:lnTo>
                <a:lnTo>
                  <a:pt x="145542" y="243712"/>
                </a:lnTo>
                <a:lnTo>
                  <a:pt x="150241" y="243331"/>
                </a:lnTo>
                <a:lnTo>
                  <a:pt x="200533" y="240029"/>
                </a:lnTo>
                <a:lnTo>
                  <a:pt x="211709" y="326263"/>
                </a:lnTo>
                <a:lnTo>
                  <a:pt x="164238" y="331870"/>
                </a:lnTo>
                <a:lnTo>
                  <a:pt x="148971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4" y="316864"/>
                </a:lnTo>
                <a:lnTo>
                  <a:pt x="49149" y="308355"/>
                </a:lnTo>
                <a:lnTo>
                  <a:pt x="42672" y="303784"/>
                </a:lnTo>
                <a:lnTo>
                  <a:pt x="18288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8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4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4" name="object 14"/>
          <p:cNvSpPr/>
          <p:nvPr/>
        </p:nvSpPr>
        <p:spPr>
          <a:xfrm>
            <a:off x="6057718" y="3342186"/>
            <a:ext cx="190046" cy="239032"/>
          </a:xfrm>
          <a:custGeom>
            <a:avLst/>
            <a:gdLst/>
            <a:ahLst/>
            <a:cxnLst/>
            <a:rect l="l" t="t" r="r" b="b"/>
            <a:pathLst>
              <a:path w="266065" h="334645">
                <a:moveTo>
                  <a:pt x="112903" y="0"/>
                </a:moveTo>
                <a:lnTo>
                  <a:pt x="153207" y="962"/>
                </a:lnTo>
                <a:lnTo>
                  <a:pt x="195784" y="7516"/>
                </a:lnTo>
                <a:lnTo>
                  <a:pt x="221361" y="20319"/>
                </a:lnTo>
                <a:lnTo>
                  <a:pt x="228092" y="24891"/>
                </a:lnTo>
                <a:lnTo>
                  <a:pt x="246379" y="61594"/>
                </a:lnTo>
                <a:lnTo>
                  <a:pt x="249936" y="94741"/>
                </a:lnTo>
                <a:lnTo>
                  <a:pt x="248981" y="109130"/>
                </a:lnTo>
                <a:lnTo>
                  <a:pt x="234569" y="146938"/>
                </a:lnTo>
                <a:lnTo>
                  <a:pt x="204904" y="175192"/>
                </a:lnTo>
                <a:lnTo>
                  <a:pt x="192024" y="182244"/>
                </a:lnTo>
                <a:lnTo>
                  <a:pt x="200908" y="186243"/>
                </a:lnTo>
                <a:lnTo>
                  <a:pt x="235106" y="236079"/>
                </a:lnTo>
                <a:lnTo>
                  <a:pt x="256772" y="297471"/>
                </a:lnTo>
                <a:lnTo>
                  <a:pt x="265557" y="331215"/>
                </a:lnTo>
                <a:lnTo>
                  <a:pt x="252555" y="332529"/>
                </a:lnTo>
                <a:lnTo>
                  <a:pt x="238696" y="333438"/>
                </a:lnTo>
                <a:lnTo>
                  <a:pt x="223980" y="333966"/>
                </a:lnTo>
                <a:lnTo>
                  <a:pt x="208407" y="334137"/>
                </a:lnTo>
                <a:lnTo>
                  <a:pt x="196953" y="334063"/>
                </a:lnTo>
                <a:lnTo>
                  <a:pt x="159639" y="331215"/>
                </a:lnTo>
                <a:lnTo>
                  <a:pt x="157988" y="330200"/>
                </a:lnTo>
                <a:lnTo>
                  <a:pt x="143760" y="288952"/>
                </a:lnTo>
                <a:lnTo>
                  <a:pt x="123082" y="223714"/>
                </a:lnTo>
                <a:lnTo>
                  <a:pt x="114935" y="196976"/>
                </a:lnTo>
                <a:lnTo>
                  <a:pt x="107696" y="196976"/>
                </a:lnTo>
                <a:lnTo>
                  <a:pt x="107914" y="206599"/>
                </a:lnTo>
                <a:lnTo>
                  <a:pt x="108203" y="220233"/>
                </a:lnTo>
                <a:lnTo>
                  <a:pt x="108588" y="237892"/>
                </a:lnTo>
                <a:lnTo>
                  <a:pt x="109521" y="281781"/>
                </a:lnTo>
                <a:lnTo>
                  <a:pt x="110236" y="331215"/>
                </a:lnTo>
                <a:lnTo>
                  <a:pt x="98825" y="331622"/>
                </a:lnTo>
                <a:lnTo>
                  <a:pt x="87058" y="331898"/>
                </a:lnTo>
                <a:lnTo>
                  <a:pt x="74910" y="332055"/>
                </a:lnTo>
                <a:lnTo>
                  <a:pt x="62357" y="332104"/>
                </a:lnTo>
                <a:lnTo>
                  <a:pt x="50214" y="332055"/>
                </a:lnTo>
                <a:lnTo>
                  <a:pt x="36845" y="331898"/>
                </a:lnTo>
                <a:lnTo>
                  <a:pt x="22262" y="331622"/>
                </a:lnTo>
                <a:lnTo>
                  <a:pt x="6477" y="331215"/>
                </a:lnTo>
                <a:lnTo>
                  <a:pt x="4953" y="331215"/>
                </a:lnTo>
                <a:lnTo>
                  <a:pt x="3683" y="330708"/>
                </a:lnTo>
                <a:lnTo>
                  <a:pt x="2667" y="329564"/>
                </a:lnTo>
                <a:lnTo>
                  <a:pt x="1524" y="328549"/>
                </a:lnTo>
                <a:lnTo>
                  <a:pt x="1016" y="327278"/>
                </a:lnTo>
                <a:lnTo>
                  <a:pt x="1016" y="325754"/>
                </a:lnTo>
                <a:lnTo>
                  <a:pt x="990" y="311177"/>
                </a:lnTo>
                <a:lnTo>
                  <a:pt x="904" y="292766"/>
                </a:lnTo>
                <a:lnTo>
                  <a:pt x="748" y="270498"/>
                </a:lnTo>
                <a:lnTo>
                  <a:pt x="508" y="244348"/>
                </a:lnTo>
                <a:lnTo>
                  <a:pt x="267" y="217961"/>
                </a:lnTo>
                <a:lnTo>
                  <a:pt x="111" y="195183"/>
                </a:lnTo>
                <a:lnTo>
                  <a:pt x="25" y="176000"/>
                </a:lnTo>
                <a:lnTo>
                  <a:pt x="0" y="160400"/>
                </a:lnTo>
                <a:lnTo>
                  <a:pt x="25" y="145450"/>
                </a:lnTo>
                <a:lnTo>
                  <a:pt x="111" y="127857"/>
                </a:lnTo>
                <a:lnTo>
                  <a:pt x="267" y="107644"/>
                </a:lnTo>
                <a:lnTo>
                  <a:pt x="508" y="84836"/>
                </a:lnTo>
                <a:lnTo>
                  <a:pt x="748" y="61974"/>
                </a:lnTo>
                <a:lnTo>
                  <a:pt x="904" y="41767"/>
                </a:lnTo>
                <a:lnTo>
                  <a:pt x="990" y="24203"/>
                </a:lnTo>
                <a:lnTo>
                  <a:pt x="1016" y="9271"/>
                </a:lnTo>
                <a:lnTo>
                  <a:pt x="14924" y="7217"/>
                </a:lnTo>
                <a:lnTo>
                  <a:pt x="59055" y="2412"/>
                </a:lnTo>
                <a:lnTo>
                  <a:pt x="100899" y="144"/>
                </a:lnTo>
                <a:lnTo>
                  <a:pt x="11290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5" name="object 15"/>
          <p:cNvSpPr/>
          <p:nvPr/>
        </p:nvSpPr>
        <p:spPr>
          <a:xfrm>
            <a:off x="5708016" y="3342186"/>
            <a:ext cx="151946" cy="237671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3" y="0"/>
                </a:moveTo>
                <a:lnTo>
                  <a:pt x="194071" y="5095"/>
                </a:lnTo>
                <a:lnTo>
                  <a:pt x="212343" y="9271"/>
                </a:lnTo>
                <a:lnTo>
                  <a:pt x="200532" y="94741"/>
                </a:lnTo>
                <a:lnTo>
                  <a:pt x="150240" y="91312"/>
                </a:lnTo>
                <a:lnTo>
                  <a:pt x="145923" y="91059"/>
                </a:lnTo>
                <a:lnTo>
                  <a:pt x="142112" y="91439"/>
                </a:lnTo>
                <a:lnTo>
                  <a:pt x="138811" y="92455"/>
                </a:lnTo>
                <a:lnTo>
                  <a:pt x="135381" y="93472"/>
                </a:lnTo>
                <a:lnTo>
                  <a:pt x="115950" y="134492"/>
                </a:lnTo>
                <a:lnTo>
                  <a:pt x="114045" y="167386"/>
                </a:lnTo>
                <a:lnTo>
                  <a:pt x="114163" y="176579"/>
                </a:lnTo>
                <a:lnTo>
                  <a:pt x="118490" y="217042"/>
                </a:lnTo>
                <a:lnTo>
                  <a:pt x="145541" y="243712"/>
                </a:lnTo>
                <a:lnTo>
                  <a:pt x="150240" y="243331"/>
                </a:lnTo>
                <a:lnTo>
                  <a:pt x="200532" y="240029"/>
                </a:lnTo>
                <a:lnTo>
                  <a:pt x="211708" y="326263"/>
                </a:lnTo>
                <a:lnTo>
                  <a:pt x="164238" y="331870"/>
                </a:lnTo>
                <a:lnTo>
                  <a:pt x="148970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3" y="316864"/>
                </a:lnTo>
                <a:lnTo>
                  <a:pt x="49149" y="308355"/>
                </a:lnTo>
                <a:lnTo>
                  <a:pt x="42671" y="303784"/>
                </a:lnTo>
                <a:lnTo>
                  <a:pt x="18287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7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6" name="object 16"/>
          <p:cNvSpPr/>
          <p:nvPr/>
        </p:nvSpPr>
        <p:spPr>
          <a:xfrm>
            <a:off x="0" y="6397171"/>
            <a:ext cx="12192000" cy="460829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9" name="object 59"/>
          <p:cNvSpPr txBox="1"/>
          <p:nvPr/>
        </p:nvSpPr>
        <p:spPr>
          <a:xfrm>
            <a:off x="82777" y="6437982"/>
            <a:ext cx="1558925" cy="3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72">
              <a:lnSpc>
                <a:spcPts val="886"/>
              </a:lnSpc>
            </a:pPr>
            <a:r>
              <a:rPr sz="857" b="1" u="sng" spc="-1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857">
              <a:latin typeface="Calibri"/>
              <a:cs typeface="Calibri"/>
            </a:endParaRPr>
          </a:p>
          <a:p>
            <a:pPr marL="9072"/>
            <a:r>
              <a:rPr sz="857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71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>
              <a:latin typeface="Calibri"/>
              <a:cs typeface="Calibri"/>
            </a:endParaRPr>
          </a:p>
          <a:p>
            <a:pPr marL="9072"/>
            <a:r>
              <a:rPr sz="857" spc="-4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857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spc="-4" dirty="0">
                <a:latin typeface="Calibri"/>
                <a:cs typeface="Calibri"/>
              </a:rPr>
              <a:t>Not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86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>
              <a:latin typeface="Calibri"/>
              <a:cs typeface="Calibri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49080" y="2607108"/>
            <a:ext cx="196239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FILAMENT LAMP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8207703" y="2239213"/>
            <a:ext cx="1592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THERMISTOR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36864" y="297471"/>
            <a:ext cx="24346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OHMIC CONDUCTOR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166" y="308715"/>
            <a:ext cx="1428750" cy="3524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/>
          <a:srcRect r="59184"/>
          <a:stretch/>
        </p:blipFill>
        <p:spPr>
          <a:xfrm>
            <a:off x="174249" y="817874"/>
            <a:ext cx="1555099" cy="157162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729348" y="863600"/>
            <a:ext cx="34468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Ohms Law:</a:t>
            </a:r>
            <a:r>
              <a:rPr lang="en-US" sz="1600" dirty="0" smtClean="0">
                <a:latin typeface="+mj-lt"/>
              </a:rPr>
              <a:t> The </a:t>
            </a:r>
            <a:r>
              <a:rPr lang="en-US" sz="1600" dirty="0">
                <a:latin typeface="+mj-lt"/>
              </a:rPr>
              <a:t>electrical current in  a conductor is </a:t>
            </a: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directly proportional </a:t>
            </a:r>
            <a:r>
              <a:rPr lang="en-US" sz="1600" dirty="0">
                <a:latin typeface="+mj-lt"/>
              </a:rPr>
              <a:t>to the potential difference applied to it provided the temperature remains </a:t>
            </a:r>
            <a:r>
              <a:rPr lang="en-US" sz="1600" dirty="0" smtClean="0">
                <a:latin typeface="+mj-lt"/>
              </a:rPr>
              <a:t>constant.</a:t>
            </a:r>
            <a:endParaRPr lang="en-GB" sz="1600" dirty="0">
              <a:latin typeface="+mj-l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/>
          <a:srcRect l="45430" r="21714" b="87354"/>
          <a:stretch/>
        </p:blipFill>
        <p:spPr>
          <a:xfrm>
            <a:off x="2231676" y="2450686"/>
            <a:ext cx="1251858" cy="5565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8"/>
          <a:srcRect r="57375"/>
          <a:stretch/>
        </p:blipFill>
        <p:spPr>
          <a:xfrm>
            <a:off x="141203" y="3088854"/>
            <a:ext cx="1553775" cy="1567436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1911640" y="3453256"/>
            <a:ext cx="31247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I and V start off directly proportional </a:t>
            </a:r>
            <a:r>
              <a:rPr lang="en-US" sz="1600" dirty="0" smtClean="0">
                <a:latin typeface="+mj-lt"/>
              </a:rPr>
              <a:t>but the </a:t>
            </a:r>
            <a:r>
              <a:rPr lang="en-US" sz="1600" dirty="0">
                <a:latin typeface="+mj-lt"/>
              </a:rPr>
              <a:t>graph curves because as the filament heats it’s resistance goes </a:t>
            </a:r>
            <a:r>
              <a:rPr lang="en-US" sz="1600" dirty="0" smtClean="0">
                <a:latin typeface="+mj-lt"/>
              </a:rPr>
              <a:t>up.</a:t>
            </a:r>
            <a:endParaRPr lang="en-GB" sz="1200" dirty="0"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605483" y="135620"/>
            <a:ext cx="3041474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DIODE (FORWARD BIASED)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/>
          <a:srcRect l="8857" t="1311" r="31334" b="1718"/>
          <a:stretch/>
        </p:blipFill>
        <p:spPr>
          <a:xfrm>
            <a:off x="5643908" y="606652"/>
            <a:ext cx="1854140" cy="1873823"/>
          </a:xfrm>
          <a:prstGeom prst="rect">
            <a:avLst/>
          </a:prstGeom>
        </p:spPr>
      </p:pic>
      <p:pic>
        <p:nvPicPr>
          <p:cNvPr id="7172" name="Picture 4" descr="diod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62" t="5140" b="13985"/>
          <a:stretch/>
        </p:blipFill>
        <p:spPr bwMode="auto">
          <a:xfrm>
            <a:off x="11047894" y="107147"/>
            <a:ext cx="1122592" cy="180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7437353" y="639327"/>
            <a:ext cx="35864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+mj-lt"/>
              </a:rPr>
              <a:t>Diodes</a:t>
            </a:r>
            <a:r>
              <a:rPr lang="en-US" sz="1600" dirty="0">
                <a:latin typeface="+mj-lt"/>
              </a:rPr>
              <a:t> are designed to only allow current to </a:t>
            </a:r>
            <a:r>
              <a:rPr lang="en-US" sz="1600" dirty="0">
                <a:solidFill>
                  <a:srgbClr val="FF0000"/>
                </a:solidFill>
                <a:latin typeface="+mj-lt"/>
              </a:rPr>
              <a:t>flow in one direction</a:t>
            </a:r>
            <a:r>
              <a:rPr lang="en-US" sz="1600" dirty="0">
                <a:latin typeface="+mj-lt"/>
              </a:rPr>
              <a:t>. The forward bias of a diode is the direction in which the current is allowed to flow. Most diodes have a threshold of around </a:t>
            </a:r>
            <a:r>
              <a:rPr lang="en-US" sz="1600" dirty="0" smtClean="0">
                <a:latin typeface="+mj-lt"/>
              </a:rPr>
              <a:t>0.6V-0.7V </a:t>
            </a:r>
            <a:r>
              <a:rPr lang="en-US" sz="1600" dirty="0">
                <a:latin typeface="+mj-lt"/>
              </a:rPr>
              <a:t>before they will </a:t>
            </a:r>
            <a:r>
              <a:rPr lang="en-US" sz="1600" dirty="0" smtClean="0">
                <a:latin typeface="+mj-lt"/>
              </a:rPr>
              <a:t>conduct.</a:t>
            </a:r>
            <a:endParaRPr lang="en-GB" sz="1600" dirty="0"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853094" y="2859244"/>
            <a:ext cx="3200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+mj-lt"/>
              </a:rPr>
              <a:t>A NTC </a:t>
            </a:r>
            <a:r>
              <a:rPr lang="en-US" sz="1600" dirty="0">
                <a:latin typeface="+mj-lt"/>
              </a:rPr>
              <a:t>(negative temperature coefficient) </a:t>
            </a:r>
            <a:r>
              <a:rPr lang="en-US" sz="1600" b="1" dirty="0">
                <a:solidFill>
                  <a:srgbClr val="7030A0"/>
                </a:solidFill>
                <a:latin typeface="+mj-lt"/>
              </a:rPr>
              <a:t>thermistor</a:t>
            </a:r>
            <a:r>
              <a:rPr lang="en-US" sz="1600" dirty="0">
                <a:latin typeface="+mj-lt"/>
              </a:rPr>
              <a:t> is a resistor where the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resistance decreases as the temperature increases.</a:t>
            </a:r>
            <a:endParaRPr lang="en-GB" sz="16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7171" name="Picture 7170"/>
          <p:cNvPicPr>
            <a:picLocks noChangeAspect="1"/>
          </p:cNvPicPr>
          <p:nvPr/>
        </p:nvPicPr>
        <p:blipFill rotWithShape="1">
          <a:blip r:embed="rId3"/>
          <a:srcRect l="57543" t="27243" r="7257" b="46999"/>
          <a:stretch/>
        </p:blipFill>
        <p:spPr>
          <a:xfrm>
            <a:off x="9911284" y="2172606"/>
            <a:ext cx="1477190" cy="493996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8763835" y="4273943"/>
            <a:ext cx="5998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LDR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227424" y="4772616"/>
            <a:ext cx="3200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+mj-lt"/>
              </a:rPr>
              <a:t>Light </a:t>
            </a:r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dependent </a:t>
            </a:r>
            <a:r>
              <a:rPr lang="en-US" sz="1600" b="1" dirty="0">
                <a:solidFill>
                  <a:srgbClr val="7030A0"/>
                </a:solidFill>
                <a:latin typeface="+mj-lt"/>
              </a:rPr>
              <a:t>resistors </a:t>
            </a:r>
            <a:r>
              <a:rPr lang="en-US" sz="1600" dirty="0">
                <a:latin typeface="+mj-lt"/>
              </a:rPr>
              <a:t>are resistors where the </a:t>
            </a:r>
            <a:r>
              <a:rPr lang="en-US" sz="1600" dirty="0">
                <a:solidFill>
                  <a:srgbClr val="FF0000"/>
                </a:solidFill>
                <a:latin typeface="+mj-lt"/>
              </a:rPr>
              <a:t>resistance decreases as the light intensity increases.</a:t>
            </a:r>
            <a:endParaRPr lang="en-GB" sz="1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813565" y="4530474"/>
            <a:ext cx="23753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SUPERCONDUCTORS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30278" y="4987735"/>
            <a:ext cx="35608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+mj-lt"/>
              </a:rPr>
              <a:t>When some materials are </a:t>
            </a:r>
            <a:r>
              <a:rPr lang="en-US" sz="1600" dirty="0">
                <a:latin typeface="+mj-lt"/>
              </a:rPr>
              <a:t>cooled to a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critical 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temperature (TC) </a:t>
            </a:r>
            <a:r>
              <a:rPr lang="en-US" sz="1600" dirty="0" smtClean="0">
                <a:latin typeface="+mj-lt"/>
              </a:rPr>
              <a:t>the </a:t>
            </a:r>
            <a:r>
              <a:rPr lang="en-US" sz="1600" dirty="0">
                <a:latin typeface="+mj-lt"/>
              </a:rPr>
              <a:t>resistance of the material falls to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ZERO</a:t>
            </a:r>
            <a:r>
              <a:rPr lang="en-US" sz="1600" dirty="0">
                <a:latin typeface="+mj-lt"/>
              </a:rPr>
              <a:t>. This state of zero resistance is when the materials become superconducting.</a:t>
            </a:r>
            <a:endParaRPr lang="en-GB" sz="1600" dirty="0">
              <a:latin typeface="+mj-lt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94" b="97566" l="3777" r="91790">
                        <a14:foregroundMark x1="16420" y1="86410" x2="54680" y2="86613"/>
                        <a14:foregroundMark x1="9031" y1="40974" x2="9031" y2="40974"/>
                        <a14:foregroundMark x1="9852" y1="45436" x2="9852" y2="45436"/>
                        <a14:foregroundMark x1="10181" y1="47059" x2="10181" y2="47059"/>
                        <a14:foregroundMark x1="10837" y1="49899" x2="10837" y2="49899"/>
                        <a14:foregroundMark x1="10509" y1="51724" x2="10509" y2="51724"/>
                        <a14:foregroundMark x1="10673" y1="55578" x2="10673" y2="55578"/>
                        <a14:foregroundMark x1="10345" y1="59229" x2="10345" y2="59229"/>
                        <a14:foregroundMark x1="8210" y1="59229" x2="8210" y2="59229"/>
                        <a14:foregroundMark x1="10181" y1="62677" x2="10181" y2="62677"/>
                        <a14:foregroundMark x1="10181" y1="65923" x2="10181" y2="65923"/>
                        <a14:foregroundMark x1="3777" y1="64097" x2="3777" y2="64097"/>
                        <a14:foregroundMark x1="8046" y1="67343" x2="8046" y2="67343"/>
                        <a14:foregroundMark x1="4105" y1="67546" x2="4105" y2="67546"/>
                        <a14:foregroundMark x1="11823" y1="67748" x2="5090" y2="66734"/>
                        <a14:foregroundMark x1="92282" y1="15213" x2="92282" y2="15213"/>
                        <a14:foregroundMark x1="66338" y1="92495" x2="66338" y2="92495"/>
                        <a14:foregroundMark x1="73892" y1="95132" x2="73892" y2="95132"/>
                        <a14:foregroundMark x1="70936" y1="97566" x2="70936" y2="97566"/>
                        <a14:foregroundMark x1="57635" y1="95335" x2="57635" y2="95335"/>
                        <a14:foregroundMark x1="38752" y1="89858" x2="38752" y2="89858"/>
                        <a14:foregroundMark x1="15764" y1="6694" x2="15764" y2="6694"/>
                        <a14:foregroundMark x1="54023" y1="78905" x2="54023" y2="78905"/>
                        <a14:foregroundMark x1="56486" y1="77688" x2="56486" y2="77688"/>
                        <a14:foregroundMark x1="57800" y1="77688" x2="57800" y2="77688"/>
                        <a14:foregroundMark x1="52217" y1="79513" x2="52217" y2="79513"/>
                        <a14:foregroundMark x1="55829" y1="84381" x2="55829" y2="843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5244" y="4787285"/>
            <a:ext cx="1987001" cy="1608525"/>
          </a:xfrm>
          <a:prstGeom prst="rect">
            <a:avLst/>
          </a:prstGeom>
        </p:spPr>
      </p:pic>
      <p:pic>
        <p:nvPicPr>
          <p:cNvPr id="46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57278" flipH="1" flipV="1">
            <a:off x="4079928" y="1890380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57278" flipH="1" flipV="1">
            <a:off x="11440197" y="2143065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57278" flipH="1" flipV="1">
            <a:off x="11465179" y="3902370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7353334" flipH="1">
            <a:off x="524687" y="4446415"/>
            <a:ext cx="570817" cy="74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6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71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54" y="3930404"/>
            <a:ext cx="2427946" cy="1905937"/>
          </a:xfrm>
          <a:prstGeom prst="rect">
            <a:avLst/>
          </a:prstGeom>
        </p:spPr>
      </p:pic>
      <p:pic>
        <p:nvPicPr>
          <p:cNvPr id="7181" name="Picture 7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466" y="2540287"/>
            <a:ext cx="2072228" cy="1818381"/>
          </a:xfrm>
          <a:prstGeom prst="rect">
            <a:avLst/>
          </a:prstGeom>
        </p:spPr>
      </p:pic>
      <p:pic>
        <p:nvPicPr>
          <p:cNvPr id="7177" name="Picture 7176"/>
          <p:cNvPicPr>
            <a:picLocks noChangeAspect="1"/>
          </p:cNvPicPr>
          <p:nvPr/>
        </p:nvPicPr>
        <p:blipFill rotWithShape="1">
          <a:blip r:embed="rId4"/>
          <a:srcRect b="23250"/>
          <a:stretch/>
        </p:blipFill>
        <p:spPr>
          <a:xfrm>
            <a:off x="82777" y="576541"/>
            <a:ext cx="2324023" cy="140465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522685" y="2837542"/>
            <a:ext cx="1108528" cy="1282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3" name="object 3"/>
          <p:cNvSpPr/>
          <p:nvPr/>
        </p:nvSpPr>
        <p:spPr>
          <a:xfrm>
            <a:off x="5200607" y="3342186"/>
            <a:ext cx="1813379" cy="239032"/>
          </a:xfrm>
          <a:custGeom>
            <a:avLst/>
            <a:gdLst/>
            <a:ahLst/>
            <a:cxnLst/>
            <a:rect l="l" t="t" r="r" b="b"/>
            <a:pathLst>
              <a:path w="2538729" h="334645">
                <a:moveTo>
                  <a:pt x="1413695" y="196976"/>
                </a:moveTo>
                <a:lnTo>
                  <a:pt x="1314890" y="196976"/>
                </a:lnTo>
                <a:lnTo>
                  <a:pt x="1323038" y="223714"/>
                </a:lnTo>
                <a:lnTo>
                  <a:pt x="1343715" y="288952"/>
                </a:lnTo>
                <a:lnTo>
                  <a:pt x="1356800" y="328929"/>
                </a:lnTo>
                <a:lnTo>
                  <a:pt x="1359594" y="331215"/>
                </a:lnTo>
                <a:lnTo>
                  <a:pt x="1361118" y="332231"/>
                </a:lnTo>
                <a:lnTo>
                  <a:pt x="1408362" y="334137"/>
                </a:lnTo>
                <a:lnTo>
                  <a:pt x="1423936" y="333966"/>
                </a:lnTo>
                <a:lnTo>
                  <a:pt x="1438652" y="333438"/>
                </a:lnTo>
                <a:lnTo>
                  <a:pt x="1452511" y="332529"/>
                </a:lnTo>
                <a:lnTo>
                  <a:pt x="1465512" y="331215"/>
                </a:lnTo>
                <a:lnTo>
                  <a:pt x="1456727" y="297471"/>
                </a:lnTo>
                <a:lnTo>
                  <a:pt x="1446573" y="265763"/>
                </a:lnTo>
                <a:lnTo>
                  <a:pt x="1435062" y="236079"/>
                </a:lnTo>
                <a:lnTo>
                  <a:pt x="1422205" y="208406"/>
                </a:lnTo>
                <a:lnTo>
                  <a:pt x="1415964" y="199336"/>
                </a:lnTo>
                <a:lnTo>
                  <a:pt x="1413695" y="196976"/>
                </a:lnTo>
                <a:close/>
              </a:path>
              <a:path w="2538729" h="334645">
                <a:moveTo>
                  <a:pt x="1312858" y="0"/>
                </a:moveTo>
                <a:lnTo>
                  <a:pt x="1273943" y="1339"/>
                </a:lnTo>
                <a:lnTo>
                  <a:pt x="1229181" y="5413"/>
                </a:lnTo>
                <a:lnTo>
                  <a:pt x="1200914" y="30606"/>
                </a:lnTo>
                <a:lnTo>
                  <a:pt x="1200810" y="48259"/>
                </a:lnTo>
                <a:lnTo>
                  <a:pt x="1200223" y="107644"/>
                </a:lnTo>
                <a:lnTo>
                  <a:pt x="1200135" y="118999"/>
                </a:lnTo>
                <a:lnTo>
                  <a:pt x="1200052" y="191944"/>
                </a:lnTo>
                <a:lnTo>
                  <a:pt x="1200276" y="223714"/>
                </a:lnTo>
                <a:lnTo>
                  <a:pt x="1200660" y="265763"/>
                </a:lnTo>
                <a:lnTo>
                  <a:pt x="1200860" y="292766"/>
                </a:lnTo>
                <a:lnTo>
                  <a:pt x="1200971" y="327278"/>
                </a:lnTo>
                <a:lnTo>
                  <a:pt x="1201479" y="328549"/>
                </a:lnTo>
                <a:lnTo>
                  <a:pt x="1202622" y="329564"/>
                </a:lnTo>
                <a:lnTo>
                  <a:pt x="1203638" y="330708"/>
                </a:lnTo>
                <a:lnTo>
                  <a:pt x="1204908" y="331215"/>
                </a:lnTo>
                <a:lnTo>
                  <a:pt x="1206432" y="331215"/>
                </a:lnTo>
                <a:lnTo>
                  <a:pt x="1236801" y="331898"/>
                </a:lnTo>
                <a:lnTo>
                  <a:pt x="1262312" y="332104"/>
                </a:lnTo>
                <a:lnTo>
                  <a:pt x="1287014" y="331898"/>
                </a:lnTo>
                <a:lnTo>
                  <a:pt x="1298781" y="331622"/>
                </a:lnTo>
                <a:lnTo>
                  <a:pt x="1310191" y="331215"/>
                </a:lnTo>
                <a:lnTo>
                  <a:pt x="1310048" y="317595"/>
                </a:lnTo>
                <a:lnTo>
                  <a:pt x="1309477" y="281781"/>
                </a:lnTo>
                <a:lnTo>
                  <a:pt x="1309048" y="259587"/>
                </a:lnTo>
                <a:lnTo>
                  <a:pt x="1307651" y="196976"/>
                </a:lnTo>
                <a:lnTo>
                  <a:pt x="1413695" y="196976"/>
                </a:lnTo>
                <a:lnTo>
                  <a:pt x="1408854" y="191944"/>
                </a:lnTo>
                <a:lnTo>
                  <a:pt x="1400863" y="186243"/>
                </a:lnTo>
                <a:lnTo>
                  <a:pt x="1391979" y="182244"/>
                </a:lnTo>
                <a:lnTo>
                  <a:pt x="1404860" y="175192"/>
                </a:lnTo>
                <a:lnTo>
                  <a:pt x="1434524" y="146938"/>
                </a:lnTo>
                <a:lnTo>
                  <a:pt x="1443324" y="129793"/>
                </a:lnTo>
                <a:lnTo>
                  <a:pt x="1307397" y="129793"/>
                </a:lnTo>
                <a:lnTo>
                  <a:pt x="1307492" y="107644"/>
                </a:lnTo>
                <a:lnTo>
                  <a:pt x="1307651" y="80263"/>
                </a:lnTo>
                <a:lnTo>
                  <a:pt x="1311715" y="80010"/>
                </a:lnTo>
                <a:lnTo>
                  <a:pt x="1316033" y="79883"/>
                </a:lnTo>
                <a:lnTo>
                  <a:pt x="1449192" y="79883"/>
                </a:lnTo>
                <a:lnTo>
                  <a:pt x="1448971" y="77120"/>
                </a:lnTo>
                <a:lnTo>
                  <a:pt x="1437064" y="37211"/>
                </a:lnTo>
                <a:lnTo>
                  <a:pt x="1421316" y="20319"/>
                </a:lnTo>
                <a:lnTo>
                  <a:pt x="1414585" y="15621"/>
                </a:lnTo>
                <a:lnTo>
                  <a:pt x="1375469" y="3301"/>
                </a:lnTo>
                <a:lnTo>
                  <a:pt x="1331178" y="111"/>
                </a:lnTo>
                <a:lnTo>
                  <a:pt x="1312858" y="0"/>
                </a:lnTo>
                <a:close/>
              </a:path>
              <a:path w="2538729" h="334645">
                <a:moveTo>
                  <a:pt x="1449192" y="79883"/>
                </a:moveTo>
                <a:lnTo>
                  <a:pt x="1330130" y="79883"/>
                </a:lnTo>
                <a:lnTo>
                  <a:pt x="1336480" y="82041"/>
                </a:lnTo>
                <a:lnTo>
                  <a:pt x="1343846" y="90677"/>
                </a:lnTo>
                <a:lnTo>
                  <a:pt x="1345624" y="97281"/>
                </a:lnTo>
                <a:lnTo>
                  <a:pt x="1345624" y="113284"/>
                </a:lnTo>
                <a:lnTo>
                  <a:pt x="1342957" y="118999"/>
                </a:lnTo>
                <a:lnTo>
                  <a:pt x="1332289" y="127635"/>
                </a:lnTo>
                <a:lnTo>
                  <a:pt x="1325304" y="129793"/>
                </a:lnTo>
                <a:lnTo>
                  <a:pt x="1443324" y="129793"/>
                </a:lnTo>
                <a:lnTo>
                  <a:pt x="1446065" y="122602"/>
                </a:lnTo>
                <a:lnTo>
                  <a:pt x="1448937" y="109130"/>
                </a:lnTo>
                <a:lnTo>
                  <a:pt x="1449891" y="94741"/>
                </a:lnTo>
                <a:lnTo>
                  <a:pt x="1449657" y="85669"/>
                </a:lnTo>
                <a:lnTo>
                  <a:pt x="1449192" y="79883"/>
                </a:lnTo>
                <a:close/>
              </a:path>
              <a:path w="2538729" h="334645">
                <a:moveTo>
                  <a:pt x="2307141" y="2666"/>
                </a:moveTo>
                <a:lnTo>
                  <a:pt x="2291568" y="2857"/>
                </a:lnTo>
                <a:lnTo>
                  <a:pt x="2276852" y="3429"/>
                </a:lnTo>
                <a:lnTo>
                  <a:pt x="2262993" y="4381"/>
                </a:lnTo>
                <a:lnTo>
                  <a:pt x="2249991" y="5714"/>
                </a:lnTo>
                <a:lnTo>
                  <a:pt x="2260971" y="49053"/>
                </a:lnTo>
                <a:lnTo>
                  <a:pt x="2272200" y="86677"/>
                </a:lnTo>
                <a:lnTo>
                  <a:pt x="2295457" y="144779"/>
                </a:lnTo>
                <a:lnTo>
                  <a:pt x="2326711" y="184570"/>
                </a:lnTo>
                <a:lnTo>
                  <a:pt x="2339780" y="196214"/>
                </a:lnTo>
                <a:lnTo>
                  <a:pt x="2339366" y="238507"/>
                </a:lnTo>
                <a:lnTo>
                  <a:pt x="2339086" y="275097"/>
                </a:lnTo>
                <a:lnTo>
                  <a:pt x="2338941" y="302371"/>
                </a:lnTo>
                <a:lnTo>
                  <a:pt x="2338891" y="327151"/>
                </a:lnTo>
                <a:lnTo>
                  <a:pt x="2339526" y="328422"/>
                </a:lnTo>
                <a:lnTo>
                  <a:pt x="2340542" y="329564"/>
                </a:lnTo>
                <a:lnTo>
                  <a:pt x="2341685" y="330708"/>
                </a:lnTo>
                <a:lnTo>
                  <a:pt x="2342955" y="331215"/>
                </a:lnTo>
                <a:lnTo>
                  <a:pt x="2344352" y="331215"/>
                </a:lnTo>
                <a:lnTo>
                  <a:pt x="2375340" y="332073"/>
                </a:lnTo>
                <a:lnTo>
                  <a:pt x="2401375" y="332359"/>
                </a:lnTo>
                <a:lnTo>
                  <a:pt x="2413069" y="332287"/>
                </a:lnTo>
                <a:lnTo>
                  <a:pt x="2425108" y="332073"/>
                </a:lnTo>
                <a:lnTo>
                  <a:pt x="2437505" y="331716"/>
                </a:lnTo>
                <a:lnTo>
                  <a:pt x="2450270" y="331215"/>
                </a:lnTo>
                <a:lnTo>
                  <a:pt x="2449740" y="272986"/>
                </a:lnTo>
                <a:lnTo>
                  <a:pt x="2449367" y="237601"/>
                </a:lnTo>
                <a:lnTo>
                  <a:pt x="2448873" y="196214"/>
                </a:lnTo>
                <a:lnTo>
                  <a:pt x="2461778" y="184713"/>
                </a:lnTo>
                <a:lnTo>
                  <a:pt x="2473432" y="172307"/>
                </a:lnTo>
                <a:lnTo>
                  <a:pt x="2483824" y="158996"/>
                </a:lnTo>
                <a:lnTo>
                  <a:pt x="2492942" y="144779"/>
                </a:lnTo>
                <a:lnTo>
                  <a:pt x="2500241" y="128524"/>
                </a:lnTo>
                <a:lnTo>
                  <a:pt x="2394136" y="128524"/>
                </a:lnTo>
                <a:lnTo>
                  <a:pt x="2383732" y="91303"/>
                </a:lnTo>
                <a:lnTo>
                  <a:pt x="2366258" y="31815"/>
                </a:lnTo>
                <a:lnTo>
                  <a:pt x="2340503" y="3470"/>
                </a:lnTo>
                <a:lnTo>
                  <a:pt x="2318595" y="2760"/>
                </a:lnTo>
                <a:lnTo>
                  <a:pt x="2307141" y="2666"/>
                </a:lnTo>
                <a:close/>
              </a:path>
              <a:path w="2538729" h="334645">
                <a:moveTo>
                  <a:pt x="2481385" y="2666"/>
                </a:moveTo>
                <a:lnTo>
                  <a:pt x="2437570" y="4063"/>
                </a:lnTo>
                <a:lnTo>
                  <a:pt x="2413472" y="60499"/>
                </a:lnTo>
                <a:lnTo>
                  <a:pt x="2394136" y="128524"/>
                </a:lnTo>
                <a:lnTo>
                  <a:pt x="2500241" y="128524"/>
                </a:lnTo>
                <a:lnTo>
                  <a:pt x="2504799" y="118371"/>
                </a:lnTo>
                <a:lnTo>
                  <a:pt x="2516358" y="86391"/>
                </a:lnTo>
                <a:lnTo>
                  <a:pt x="2527607" y="48839"/>
                </a:lnTo>
                <a:lnTo>
                  <a:pt x="2538535" y="5714"/>
                </a:lnTo>
                <a:lnTo>
                  <a:pt x="2525534" y="4381"/>
                </a:lnTo>
                <a:lnTo>
                  <a:pt x="2511675" y="3429"/>
                </a:lnTo>
                <a:lnTo>
                  <a:pt x="2496959" y="2857"/>
                </a:lnTo>
                <a:lnTo>
                  <a:pt x="2481385" y="2666"/>
                </a:lnTo>
                <a:close/>
              </a:path>
              <a:path w="2538729" h="334645">
                <a:moveTo>
                  <a:pt x="2126674" y="2539"/>
                </a:moveTo>
                <a:lnTo>
                  <a:pt x="2018000" y="3236"/>
                </a:lnTo>
                <a:lnTo>
                  <a:pt x="1999849" y="55625"/>
                </a:lnTo>
                <a:lnTo>
                  <a:pt x="1999956" y="66534"/>
                </a:lnTo>
                <a:lnTo>
                  <a:pt x="2000094" y="76977"/>
                </a:lnTo>
                <a:lnTo>
                  <a:pt x="2000259" y="86969"/>
                </a:lnTo>
                <a:lnTo>
                  <a:pt x="2000309" y="91439"/>
                </a:lnTo>
                <a:lnTo>
                  <a:pt x="2000944" y="92710"/>
                </a:lnTo>
                <a:lnTo>
                  <a:pt x="2001960" y="93852"/>
                </a:lnTo>
                <a:lnTo>
                  <a:pt x="2003103" y="94868"/>
                </a:lnTo>
                <a:lnTo>
                  <a:pt x="2004373" y="95503"/>
                </a:lnTo>
                <a:lnTo>
                  <a:pt x="2005770" y="95503"/>
                </a:lnTo>
                <a:lnTo>
                  <a:pt x="2066349" y="96900"/>
                </a:lnTo>
                <a:lnTo>
                  <a:pt x="2066109" y="118310"/>
                </a:lnTo>
                <a:lnTo>
                  <a:pt x="2065952" y="137207"/>
                </a:lnTo>
                <a:lnTo>
                  <a:pt x="2065841" y="167512"/>
                </a:lnTo>
                <a:lnTo>
                  <a:pt x="2065982" y="198256"/>
                </a:lnTo>
                <a:lnTo>
                  <a:pt x="2066397" y="234870"/>
                </a:lnTo>
                <a:lnTo>
                  <a:pt x="2067074" y="277366"/>
                </a:lnTo>
                <a:lnTo>
                  <a:pt x="2068000" y="325754"/>
                </a:lnTo>
                <a:lnTo>
                  <a:pt x="2068000" y="327151"/>
                </a:lnTo>
                <a:lnTo>
                  <a:pt x="2068508" y="328422"/>
                </a:lnTo>
                <a:lnTo>
                  <a:pt x="2070794" y="330708"/>
                </a:lnTo>
                <a:lnTo>
                  <a:pt x="2072064" y="331215"/>
                </a:lnTo>
                <a:lnTo>
                  <a:pt x="2073461" y="331215"/>
                </a:lnTo>
                <a:lnTo>
                  <a:pt x="2089461" y="331716"/>
                </a:lnTo>
                <a:lnTo>
                  <a:pt x="2117413" y="332287"/>
                </a:lnTo>
                <a:lnTo>
                  <a:pt x="2129341" y="332359"/>
                </a:lnTo>
                <a:lnTo>
                  <a:pt x="2140535" y="332287"/>
                </a:lnTo>
                <a:lnTo>
                  <a:pt x="2178093" y="288206"/>
                </a:lnTo>
                <a:lnTo>
                  <a:pt x="2178808" y="246602"/>
                </a:lnTo>
                <a:lnTo>
                  <a:pt x="2179236" y="206378"/>
                </a:lnTo>
                <a:lnTo>
                  <a:pt x="2179266" y="198256"/>
                </a:lnTo>
                <a:lnTo>
                  <a:pt x="2179205" y="129714"/>
                </a:lnTo>
                <a:lnTo>
                  <a:pt x="2179004" y="112916"/>
                </a:lnTo>
                <a:lnTo>
                  <a:pt x="2178744" y="97536"/>
                </a:lnTo>
                <a:lnTo>
                  <a:pt x="2237359" y="96732"/>
                </a:lnTo>
                <a:lnTo>
                  <a:pt x="2244784" y="96519"/>
                </a:lnTo>
                <a:lnTo>
                  <a:pt x="2245044" y="86969"/>
                </a:lnTo>
                <a:lnTo>
                  <a:pt x="2245264" y="75447"/>
                </a:lnTo>
                <a:lnTo>
                  <a:pt x="2245388" y="63103"/>
                </a:lnTo>
                <a:lnTo>
                  <a:pt x="2245354" y="45212"/>
                </a:lnTo>
                <a:lnTo>
                  <a:pt x="2245216" y="34403"/>
                </a:lnTo>
                <a:lnTo>
                  <a:pt x="2244864" y="13690"/>
                </a:lnTo>
                <a:lnTo>
                  <a:pt x="2244784" y="7747"/>
                </a:lnTo>
                <a:lnTo>
                  <a:pt x="2244276" y="6476"/>
                </a:lnTo>
                <a:lnTo>
                  <a:pt x="2243133" y="5461"/>
                </a:lnTo>
                <a:lnTo>
                  <a:pt x="2242117" y="4317"/>
                </a:lnTo>
                <a:lnTo>
                  <a:pt x="2240847" y="3810"/>
                </a:lnTo>
                <a:lnTo>
                  <a:pt x="2239323" y="3810"/>
                </a:lnTo>
                <a:lnTo>
                  <a:pt x="2219775" y="3236"/>
                </a:lnTo>
                <a:lnTo>
                  <a:pt x="2126674" y="2539"/>
                </a:lnTo>
                <a:close/>
              </a:path>
              <a:path w="2538729" h="334645">
                <a:moveTo>
                  <a:pt x="1914203" y="2539"/>
                </a:moveTo>
                <a:lnTo>
                  <a:pt x="1866451" y="3810"/>
                </a:lnTo>
                <a:lnTo>
                  <a:pt x="1865525" y="46765"/>
                </a:lnTo>
                <a:lnTo>
                  <a:pt x="1864848" y="88376"/>
                </a:lnTo>
                <a:lnTo>
                  <a:pt x="1864433" y="128629"/>
                </a:lnTo>
                <a:lnTo>
                  <a:pt x="1864292" y="167512"/>
                </a:lnTo>
                <a:lnTo>
                  <a:pt x="1864433" y="198256"/>
                </a:lnTo>
                <a:lnTo>
                  <a:pt x="1864848" y="234870"/>
                </a:lnTo>
                <a:lnTo>
                  <a:pt x="1865525" y="277366"/>
                </a:lnTo>
                <a:lnTo>
                  <a:pt x="1866451" y="325754"/>
                </a:lnTo>
                <a:lnTo>
                  <a:pt x="1866451" y="327151"/>
                </a:lnTo>
                <a:lnTo>
                  <a:pt x="1867086" y="328422"/>
                </a:lnTo>
                <a:lnTo>
                  <a:pt x="1868102" y="329564"/>
                </a:lnTo>
                <a:lnTo>
                  <a:pt x="1869245" y="330708"/>
                </a:lnTo>
                <a:lnTo>
                  <a:pt x="1870515" y="331215"/>
                </a:lnTo>
                <a:lnTo>
                  <a:pt x="1871912" y="331215"/>
                </a:lnTo>
                <a:lnTo>
                  <a:pt x="1887986" y="331716"/>
                </a:lnTo>
                <a:lnTo>
                  <a:pt x="1915989" y="332287"/>
                </a:lnTo>
                <a:lnTo>
                  <a:pt x="1927919" y="332359"/>
                </a:lnTo>
                <a:lnTo>
                  <a:pt x="1939060" y="332287"/>
                </a:lnTo>
                <a:lnTo>
                  <a:pt x="1976598" y="288206"/>
                </a:lnTo>
                <a:lnTo>
                  <a:pt x="1977275" y="246602"/>
                </a:lnTo>
                <a:lnTo>
                  <a:pt x="1977689" y="206378"/>
                </a:lnTo>
                <a:lnTo>
                  <a:pt x="1977830" y="167512"/>
                </a:lnTo>
                <a:lnTo>
                  <a:pt x="1977689" y="136751"/>
                </a:lnTo>
                <a:lnTo>
                  <a:pt x="1977275" y="100107"/>
                </a:lnTo>
                <a:lnTo>
                  <a:pt x="1976598" y="57606"/>
                </a:lnTo>
                <a:lnTo>
                  <a:pt x="1975671" y="9271"/>
                </a:lnTo>
                <a:lnTo>
                  <a:pt x="1975671" y="7747"/>
                </a:lnTo>
                <a:lnTo>
                  <a:pt x="1975036" y="6476"/>
                </a:lnTo>
                <a:lnTo>
                  <a:pt x="1972877" y="4317"/>
                </a:lnTo>
                <a:lnTo>
                  <a:pt x="1971607" y="3810"/>
                </a:lnTo>
                <a:lnTo>
                  <a:pt x="1970210" y="3810"/>
                </a:lnTo>
                <a:lnTo>
                  <a:pt x="1939445" y="2841"/>
                </a:lnTo>
                <a:lnTo>
                  <a:pt x="1926133" y="2613"/>
                </a:lnTo>
                <a:lnTo>
                  <a:pt x="1914203" y="2539"/>
                </a:lnTo>
                <a:close/>
              </a:path>
              <a:path w="2538729" h="334645">
                <a:moveTo>
                  <a:pt x="1535743" y="2539"/>
                </a:moveTo>
                <a:lnTo>
                  <a:pt x="1487991" y="3810"/>
                </a:lnTo>
                <a:lnTo>
                  <a:pt x="1487065" y="46765"/>
                </a:lnTo>
                <a:lnTo>
                  <a:pt x="1486388" y="88376"/>
                </a:lnTo>
                <a:lnTo>
                  <a:pt x="1485973" y="128629"/>
                </a:lnTo>
                <a:lnTo>
                  <a:pt x="1485832" y="167512"/>
                </a:lnTo>
                <a:lnTo>
                  <a:pt x="1485973" y="198256"/>
                </a:lnTo>
                <a:lnTo>
                  <a:pt x="1486388" y="234870"/>
                </a:lnTo>
                <a:lnTo>
                  <a:pt x="1487065" y="277366"/>
                </a:lnTo>
                <a:lnTo>
                  <a:pt x="1487991" y="325754"/>
                </a:lnTo>
                <a:lnTo>
                  <a:pt x="1487991" y="327151"/>
                </a:lnTo>
                <a:lnTo>
                  <a:pt x="1488626" y="328422"/>
                </a:lnTo>
                <a:lnTo>
                  <a:pt x="1489642" y="329564"/>
                </a:lnTo>
                <a:lnTo>
                  <a:pt x="1490785" y="330708"/>
                </a:lnTo>
                <a:lnTo>
                  <a:pt x="1492055" y="331215"/>
                </a:lnTo>
                <a:lnTo>
                  <a:pt x="1493452" y="331215"/>
                </a:lnTo>
                <a:lnTo>
                  <a:pt x="1509526" y="331716"/>
                </a:lnTo>
                <a:lnTo>
                  <a:pt x="1537529" y="332287"/>
                </a:lnTo>
                <a:lnTo>
                  <a:pt x="1549459" y="332359"/>
                </a:lnTo>
                <a:lnTo>
                  <a:pt x="1560600" y="332287"/>
                </a:lnTo>
                <a:lnTo>
                  <a:pt x="1598138" y="288206"/>
                </a:lnTo>
                <a:lnTo>
                  <a:pt x="1598815" y="246602"/>
                </a:lnTo>
                <a:lnTo>
                  <a:pt x="1599229" y="206378"/>
                </a:lnTo>
                <a:lnTo>
                  <a:pt x="1599370" y="167512"/>
                </a:lnTo>
                <a:lnTo>
                  <a:pt x="1599229" y="136751"/>
                </a:lnTo>
                <a:lnTo>
                  <a:pt x="1598815" y="100107"/>
                </a:lnTo>
                <a:lnTo>
                  <a:pt x="1598138" y="57606"/>
                </a:lnTo>
                <a:lnTo>
                  <a:pt x="1597211" y="9271"/>
                </a:lnTo>
                <a:lnTo>
                  <a:pt x="1597211" y="7747"/>
                </a:lnTo>
                <a:lnTo>
                  <a:pt x="1596576" y="6476"/>
                </a:lnTo>
                <a:lnTo>
                  <a:pt x="1594417" y="4317"/>
                </a:lnTo>
                <a:lnTo>
                  <a:pt x="1593147" y="3810"/>
                </a:lnTo>
                <a:lnTo>
                  <a:pt x="1591750" y="3810"/>
                </a:lnTo>
                <a:lnTo>
                  <a:pt x="1560985" y="2841"/>
                </a:lnTo>
                <a:lnTo>
                  <a:pt x="1547673" y="2613"/>
                </a:lnTo>
                <a:lnTo>
                  <a:pt x="1535743" y="2539"/>
                </a:lnTo>
                <a:close/>
              </a:path>
              <a:path w="2538729" h="334645">
                <a:moveTo>
                  <a:pt x="1057334" y="2539"/>
                </a:moveTo>
                <a:lnTo>
                  <a:pt x="948660" y="3236"/>
                </a:lnTo>
                <a:lnTo>
                  <a:pt x="930509" y="55625"/>
                </a:lnTo>
                <a:lnTo>
                  <a:pt x="930616" y="66534"/>
                </a:lnTo>
                <a:lnTo>
                  <a:pt x="930754" y="76977"/>
                </a:lnTo>
                <a:lnTo>
                  <a:pt x="930919" y="86969"/>
                </a:lnTo>
                <a:lnTo>
                  <a:pt x="930969" y="91439"/>
                </a:lnTo>
                <a:lnTo>
                  <a:pt x="931604" y="92710"/>
                </a:lnTo>
                <a:lnTo>
                  <a:pt x="932620" y="93852"/>
                </a:lnTo>
                <a:lnTo>
                  <a:pt x="933763" y="94868"/>
                </a:lnTo>
                <a:lnTo>
                  <a:pt x="935033" y="95503"/>
                </a:lnTo>
                <a:lnTo>
                  <a:pt x="936430" y="95503"/>
                </a:lnTo>
                <a:lnTo>
                  <a:pt x="997009" y="96900"/>
                </a:lnTo>
                <a:lnTo>
                  <a:pt x="996769" y="118310"/>
                </a:lnTo>
                <a:lnTo>
                  <a:pt x="996612" y="137207"/>
                </a:lnTo>
                <a:lnTo>
                  <a:pt x="996501" y="167512"/>
                </a:lnTo>
                <a:lnTo>
                  <a:pt x="996642" y="198256"/>
                </a:lnTo>
                <a:lnTo>
                  <a:pt x="997057" y="234870"/>
                </a:lnTo>
                <a:lnTo>
                  <a:pt x="997734" y="277366"/>
                </a:lnTo>
                <a:lnTo>
                  <a:pt x="998660" y="325754"/>
                </a:lnTo>
                <a:lnTo>
                  <a:pt x="998660" y="327151"/>
                </a:lnTo>
                <a:lnTo>
                  <a:pt x="999168" y="328422"/>
                </a:lnTo>
                <a:lnTo>
                  <a:pt x="1001454" y="330708"/>
                </a:lnTo>
                <a:lnTo>
                  <a:pt x="1002724" y="331215"/>
                </a:lnTo>
                <a:lnTo>
                  <a:pt x="1004121" y="331215"/>
                </a:lnTo>
                <a:lnTo>
                  <a:pt x="1020121" y="331716"/>
                </a:lnTo>
                <a:lnTo>
                  <a:pt x="1048073" y="332287"/>
                </a:lnTo>
                <a:lnTo>
                  <a:pt x="1060001" y="332359"/>
                </a:lnTo>
                <a:lnTo>
                  <a:pt x="1071195" y="332287"/>
                </a:lnTo>
                <a:lnTo>
                  <a:pt x="1108753" y="288206"/>
                </a:lnTo>
                <a:lnTo>
                  <a:pt x="1109468" y="246602"/>
                </a:lnTo>
                <a:lnTo>
                  <a:pt x="1109896" y="206378"/>
                </a:lnTo>
                <a:lnTo>
                  <a:pt x="1109926" y="198256"/>
                </a:lnTo>
                <a:lnTo>
                  <a:pt x="1109865" y="129714"/>
                </a:lnTo>
                <a:lnTo>
                  <a:pt x="1109664" y="112916"/>
                </a:lnTo>
                <a:lnTo>
                  <a:pt x="1109404" y="97536"/>
                </a:lnTo>
                <a:lnTo>
                  <a:pt x="1168019" y="96732"/>
                </a:lnTo>
                <a:lnTo>
                  <a:pt x="1175444" y="96519"/>
                </a:lnTo>
                <a:lnTo>
                  <a:pt x="1175704" y="86969"/>
                </a:lnTo>
                <a:lnTo>
                  <a:pt x="1175924" y="75447"/>
                </a:lnTo>
                <a:lnTo>
                  <a:pt x="1176048" y="63103"/>
                </a:lnTo>
                <a:lnTo>
                  <a:pt x="1176014" y="45212"/>
                </a:lnTo>
                <a:lnTo>
                  <a:pt x="1175876" y="34403"/>
                </a:lnTo>
                <a:lnTo>
                  <a:pt x="1175524" y="13690"/>
                </a:lnTo>
                <a:lnTo>
                  <a:pt x="1175444" y="7747"/>
                </a:lnTo>
                <a:lnTo>
                  <a:pt x="1174936" y="6476"/>
                </a:lnTo>
                <a:lnTo>
                  <a:pt x="1173793" y="5461"/>
                </a:lnTo>
                <a:lnTo>
                  <a:pt x="1172777" y="4317"/>
                </a:lnTo>
                <a:lnTo>
                  <a:pt x="1171507" y="3810"/>
                </a:lnTo>
                <a:lnTo>
                  <a:pt x="1169983" y="3810"/>
                </a:lnTo>
                <a:lnTo>
                  <a:pt x="1150435" y="3236"/>
                </a:lnTo>
                <a:lnTo>
                  <a:pt x="1057334" y="2539"/>
                </a:lnTo>
                <a:close/>
              </a:path>
              <a:path w="2538729" h="334645">
                <a:moveTo>
                  <a:pt x="587815" y="2539"/>
                </a:moveTo>
                <a:lnTo>
                  <a:pt x="491339" y="3236"/>
                </a:lnTo>
                <a:lnTo>
                  <a:pt x="473581" y="48222"/>
                </a:lnTo>
                <a:lnTo>
                  <a:pt x="472950" y="87016"/>
                </a:lnTo>
                <a:lnTo>
                  <a:pt x="472539" y="126111"/>
                </a:lnTo>
                <a:lnTo>
                  <a:pt x="472439" y="182179"/>
                </a:lnTo>
                <a:lnTo>
                  <a:pt x="472538" y="200415"/>
                </a:lnTo>
                <a:lnTo>
                  <a:pt x="472928" y="234870"/>
                </a:lnTo>
                <a:lnTo>
                  <a:pt x="473605" y="277366"/>
                </a:lnTo>
                <a:lnTo>
                  <a:pt x="474473" y="322730"/>
                </a:lnTo>
                <a:lnTo>
                  <a:pt x="474531" y="327151"/>
                </a:lnTo>
                <a:lnTo>
                  <a:pt x="475166" y="328422"/>
                </a:lnTo>
                <a:lnTo>
                  <a:pt x="476182" y="329564"/>
                </a:lnTo>
                <a:lnTo>
                  <a:pt x="477325" y="330708"/>
                </a:lnTo>
                <a:lnTo>
                  <a:pt x="478595" y="331215"/>
                </a:lnTo>
                <a:lnTo>
                  <a:pt x="479992" y="331215"/>
                </a:lnTo>
                <a:lnTo>
                  <a:pt x="489087" y="331505"/>
                </a:lnTo>
                <a:lnTo>
                  <a:pt x="595943" y="333501"/>
                </a:lnTo>
                <a:lnTo>
                  <a:pt x="653220" y="333200"/>
                </a:lnTo>
                <a:lnTo>
                  <a:pt x="673989" y="332805"/>
                </a:lnTo>
                <a:lnTo>
                  <a:pt x="689542" y="332231"/>
                </a:lnTo>
                <a:lnTo>
                  <a:pt x="689802" y="322730"/>
                </a:lnTo>
                <a:lnTo>
                  <a:pt x="690003" y="312896"/>
                </a:lnTo>
                <a:lnTo>
                  <a:pt x="690132" y="302728"/>
                </a:lnTo>
                <a:lnTo>
                  <a:pt x="690050" y="277366"/>
                </a:lnTo>
                <a:lnTo>
                  <a:pt x="690003" y="273462"/>
                </a:lnTo>
                <a:lnTo>
                  <a:pt x="689542" y="244983"/>
                </a:lnTo>
                <a:lnTo>
                  <a:pt x="689542" y="243459"/>
                </a:lnTo>
                <a:lnTo>
                  <a:pt x="689034" y="242188"/>
                </a:lnTo>
                <a:lnTo>
                  <a:pt x="687891" y="241173"/>
                </a:lnTo>
                <a:lnTo>
                  <a:pt x="686875" y="240029"/>
                </a:lnTo>
                <a:lnTo>
                  <a:pt x="685605" y="239522"/>
                </a:lnTo>
                <a:lnTo>
                  <a:pt x="684081" y="239522"/>
                </a:lnTo>
                <a:lnTo>
                  <a:pt x="666910" y="239021"/>
                </a:lnTo>
                <a:lnTo>
                  <a:pt x="580957" y="238378"/>
                </a:lnTo>
                <a:lnTo>
                  <a:pt x="580767" y="221932"/>
                </a:lnTo>
                <a:lnTo>
                  <a:pt x="580576" y="210058"/>
                </a:lnTo>
                <a:lnTo>
                  <a:pt x="651442" y="210058"/>
                </a:lnTo>
                <a:lnTo>
                  <a:pt x="651609" y="200415"/>
                </a:lnTo>
                <a:lnTo>
                  <a:pt x="651728" y="191119"/>
                </a:lnTo>
                <a:lnTo>
                  <a:pt x="651609" y="143515"/>
                </a:lnTo>
                <a:lnTo>
                  <a:pt x="651442" y="132587"/>
                </a:lnTo>
                <a:lnTo>
                  <a:pt x="651442" y="131063"/>
                </a:lnTo>
                <a:lnTo>
                  <a:pt x="650807" y="129793"/>
                </a:lnTo>
                <a:lnTo>
                  <a:pt x="648648" y="127635"/>
                </a:lnTo>
                <a:lnTo>
                  <a:pt x="647378" y="127126"/>
                </a:lnTo>
                <a:lnTo>
                  <a:pt x="645981" y="127126"/>
                </a:lnTo>
                <a:lnTo>
                  <a:pt x="635672" y="126789"/>
                </a:lnTo>
                <a:lnTo>
                  <a:pt x="580576" y="126111"/>
                </a:lnTo>
                <a:lnTo>
                  <a:pt x="580767" y="114061"/>
                </a:lnTo>
                <a:lnTo>
                  <a:pt x="580957" y="97536"/>
                </a:lnTo>
                <a:lnTo>
                  <a:pt x="637354" y="97536"/>
                </a:lnTo>
                <a:lnTo>
                  <a:pt x="674455" y="97020"/>
                </a:lnTo>
                <a:lnTo>
                  <a:pt x="688526" y="96519"/>
                </a:lnTo>
                <a:lnTo>
                  <a:pt x="688766" y="87016"/>
                </a:lnTo>
                <a:lnTo>
                  <a:pt x="688923" y="77168"/>
                </a:lnTo>
                <a:lnTo>
                  <a:pt x="688923" y="37639"/>
                </a:lnTo>
                <a:lnTo>
                  <a:pt x="688766" y="24651"/>
                </a:lnTo>
                <a:lnTo>
                  <a:pt x="688526" y="9271"/>
                </a:lnTo>
                <a:lnTo>
                  <a:pt x="688526" y="7747"/>
                </a:lnTo>
                <a:lnTo>
                  <a:pt x="687891" y="6476"/>
                </a:lnTo>
                <a:lnTo>
                  <a:pt x="685732" y="4317"/>
                </a:lnTo>
                <a:lnTo>
                  <a:pt x="684462" y="3810"/>
                </a:lnTo>
                <a:lnTo>
                  <a:pt x="683065" y="3810"/>
                </a:lnTo>
                <a:lnTo>
                  <a:pt x="664539" y="3236"/>
                </a:lnTo>
                <a:lnTo>
                  <a:pt x="616914" y="2613"/>
                </a:lnTo>
                <a:lnTo>
                  <a:pt x="587815" y="2539"/>
                </a:lnTo>
                <a:close/>
              </a:path>
              <a:path w="2538729" h="334645">
                <a:moveTo>
                  <a:pt x="637354" y="97536"/>
                </a:moveTo>
                <a:lnTo>
                  <a:pt x="587180" y="97536"/>
                </a:lnTo>
                <a:lnTo>
                  <a:pt x="594038" y="97662"/>
                </a:lnTo>
                <a:lnTo>
                  <a:pt x="601785" y="97662"/>
                </a:lnTo>
                <a:lnTo>
                  <a:pt x="637354" y="97536"/>
                </a:lnTo>
                <a:close/>
              </a:path>
              <a:path w="2538729" h="334645">
                <a:moveTo>
                  <a:pt x="298763" y="2539"/>
                </a:moveTo>
                <a:lnTo>
                  <a:pt x="251011" y="3810"/>
                </a:lnTo>
                <a:lnTo>
                  <a:pt x="250085" y="46765"/>
                </a:lnTo>
                <a:lnTo>
                  <a:pt x="249408" y="88376"/>
                </a:lnTo>
                <a:lnTo>
                  <a:pt x="248993" y="128629"/>
                </a:lnTo>
                <a:lnTo>
                  <a:pt x="248935" y="185513"/>
                </a:lnTo>
                <a:lnTo>
                  <a:pt x="249050" y="203311"/>
                </a:lnTo>
                <a:lnTo>
                  <a:pt x="249408" y="234870"/>
                </a:lnTo>
                <a:lnTo>
                  <a:pt x="250085" y="277366"/>
                </a:lnTo>
                <a:lnTo>
                  <a:pt x="250953" y="322730"/>
                </a:lnTo>
                <a:lnTo>
                  <a:pt x="251011" y="327151"/>
                </a:lnTo>
                <a:lnTo>
                  <a:pt x="251646" y="328422"/>
                </a:lnTo>
                <a:lnTo>
                  <a:pt x="252662" y="329564"/>
                </a:lnTo>
                <a:lnTo>
                  <a:pt x="253805" y="330708"/>
                </a:lnTo>
                <a:lnTo>
                  <a:pt x="255075" y="331215"/>
                </a:lnTo>
                <a:lnTo>
                  <a:pt x="256472" y="331215"/>
                </a:lnTo>
                <a:lnTo>
                  <a:pt x="265567" y="331505"/>
                </a:lnTo>
                <a:lnTo>
                  <a:pt x="372423" y="333501"/>
                </a:lnTo>
                <a:lnTo>
                  <a:pt x="419874" y="333200"/>
                </a:lnTo>
                <a:lnTo>
                  <a:pt x="438199" y="332805"/>
                </a:lnTo>
                <a:lnTo>
                  <a:pt x="452941" y="332231"/>
                </a:lnTo>
                <a:lnTo>
                  <a:pt x="453181" y="322730"/>
                </a:lnTo>
                <a:lnTo>
                  <a:pt x="453338" y="312896"/>
                </a:lnTo>
                <a:lnTo>
                  <a:pt x="453338" y="273462"/>
                </a:lnTo>
                <a:lnTo>
                  <a:pt x="453181" y="260437"/>
                </a:lnTo>
                <a:lnTo>
                  <a:pt x="452941" y="244983"/>
                </a:lnTo>
                <a:lnTo>
                  <a:pt x="452941" y="243459"/>
                </a:lnTo>
                <a:lnTo>
                  <a:pt x="452433" y="242188"/>
                </a:lnTo>
                <a:lnTo>
                  <a:pt x="451290" y="241173"/>
                </a:lnTo>
                <a:lnTo>
                  <a:pt x="450274" y="240029"/>
                </a:lnTo>
                <a:lnTo>
                  <a:pt x="449004" y="239522"/>
                </a:lnTo>
                <a:lnTo>
                  <a:pt x="447480" y="239522"/>
                </a:lnTo>
                <a:lnTo>
                  <a:pt x="429768" y="238948"/>
                </a:lnTo>
                <a:lnTo>
                  <a:pt x="388151" y="238325"/>
                </a:lnTo>
                <a:lnTo>
                  <a:pt x="362009" y="238251"/>
                </a:lnTo>
                <a:lnTo>
                  <a:pt x="362176" y="220894"/>
                </a:lnTo>
                <a:lnTo>
                  <a:pt x="362295" y="203311"/>
                </a:lnTo>
                <a:lnTo>
                  <a:pt x="362390" y="167512"/>
                </a:lnTo>
                <a:lnTo>
                  <a:pt x="362249" y="136751"/>
                </a:lnTo>
                <a:lnTo>
                  <a:pt x="361835" y="100107"/>
                </a:lnTo>
                <a:lnTo>
                  <a:pt x="361158" y="57606"/>
                </a:lnTo>
                <a:lnTo>
                  <a:pt x="360231" y="9271"/>
                </a:lnTo>
                <a:lnTo>
                  <a:pt x="360231" y="7747"/>
                </a:lnTo>
                <a:lnTo>
                  <a:pt x="359596" y="6476"/>
                </a:lnTo>
                <a:lnTo>
                  <a:pt x="357437" y="4317"/>
                </a:lnTo>
                <a:lnTo>
                  <a:pt x="356167" y="3810"/>
                </a:lnTo>
                <a:lnTo>
                  <a:pt x="354770" y="3810"/>
                </a:lnTo>
                <a:lnTo>
                  <a:pt x="324005" y="2841"/>
                </a:lnTo>
                <a:lnTo>
                  <a:pt x="310693" y="2613"/>
                </a:lnTo>
                <a:lnTo>
                  <a:pt x="298763" y="2539"/>
                </a:lnTo>
                <a:close/>
              </a:path>
              <a:path w="2538729" h="334645">
                <a:moveTo>
                  <a:pt x="115375" y="2539"/>
                </a:moveTo>
                <a:lnTo>
                  <a:pt x="18899" y="3236"/>
                </a:lnTo>
                <a:lnTo>
                  <a:pt x="1141" y="48222"/>
                </a:lnTo>
                <a:lnTo>
                  <a:pt x="510" y="87016"/>
                </a:lnTo>
                <a:lnTo>
                  <a:pt x="99" y="126111"/>
                </a:lnTo>
                <a:lnTo>
                  <a:pt x="0" y="182179"/>
                </a:lnTo>
                <a:lnTo>
                  <a:pt x="98" y="200415"/>
                </a:lnTo>
                <a:lnTo>
                  <a:pt x="488" y="234870"/>
                </a:lnTo>
                <a:lnTo>
                  <a:pt x="1165" y="277366"/>
                </a:lnTo>
                <a:lnTo>
                  <a:pt x="2033" y="322730"/>
                </a:lnTo>
                <a:lnTo>
                  <a:pt x="2091" y="327151"/>
                </a:lnTo>
                <a:lnTo>
                  <a:pt x="2726" y="328422"/>
                </a:lnTo>
                <a:lnTo>
                  <a:pt x="3742" y="329564"/>
                </a:lnTo>
                <a:lnTo>
                  <a:pt x="4885" y="330708"/>
                </a:lnTo>
                <a:lnTo>
                  <a:pt x="6155" y="331215"/>
                </a:lnTo>
                <a:lnTo>
                  <a:pt x="7552" y="331215"/>
                </a:lnTo>
                <a:lnTo>
                  <a:pt x="16647" y="331505"/>
                </a:lnTo>
                <a:lnTo>
                  <a:pt x="123503" y="333501"/>
                </a:lnTo>
                <a:lnTo>
                  <a:pt x="180780" y="333200"/>
                </a:lnTo>
                <a:lnTo>
                  <a:pt x="201549" y="332805"/>
                </a:lnTo>
                <a:lnTo>
                  <a:pt x="217102" y="332231"/>
                </a:lnTo>
                <a:lnTo>
                  <a:pt x="217362" y="322730"/>
                </a:lnTo>
                <a:lnTo>
                  <a:pt x="217563" y="312896"/>
                </a:lnTo>
                <a:lnTo>
                  <a:pt x="217692" y="302728"/>
                </a:lnTo>
                <a:lnTo>
                  <a:pt x="217610" y="277366"/>
                </a:lnTo>
                <a:lnTo>
                  <a:pt x="217563" y="273462"/>
                </a:lnTo>
                <a:lnTo>
                  <a:pt x="217102" y="244983"/>
                </a:lnTo>
                <a:lnTo>
                  <a:pt x="217102" y="243459"/>
                </a:lnTo>
                <a:lnTo>
                  <a:pt x="216594" y="242188"/>
                </a:lnTo>
                <a:lnTo>
                  <a:pt x="215451" y="241173"/>
                </a:lnTo>
                <a:lnTo>
                  <a:pt x="214435" y="240029"/>
                </a:lnTo>
                <a:lnTo>
                  <a:pt x="213165" y="239522"/>
                </a:lnTo>
                <a:lnTo>
                  <a:pt x="211641" y="239522"/>
                </a:lnTo>
                <a:lnTo>
                  <a:pt x="194470" y="239021"/>
                </a:lnTo>
                <a:lnTo>
                  <a:pt x="108517" y="238378"/>
                </a:lnTo>
                <a:lnTo>
                  <a:pt x="108327" y="221932"/>
                </a:lnTo>
                <a:lnTo>
                  <a:pt x="108136" y="210058"/>
                </a:lnTo>
                <a:lnTo>
                  <a:pt x="179002" y="210058"/>
                </a:lnTo>
                <a:lnTo>
                  <a:pt x="179169" y="200415"/>
                </a:lnTo>
                <a:lnTo>
                  <a:pt x="179288" y="191119"/>
                </a:lnTo>
                <a:lnTo>
                  <a:pt x="179169" y="143515"/>
                </a:lnTo>
                <a:lnTo>
                  <a:pt x="179002" y="132587"/>
                </a:lnTo>
                <a:lnTo>
                  <a:pt x="179002" y="131063"/>
                </a:lnTo>
                <a:lnTo>
                  <a:pt x="178367" y="129793"/>
                </a:lnTo>
                <a:lnTo>
                  <a:pt x="176208" y="127635"/>
                </a:lnTo>
                <a:lnTo>
                  <a:pt x="174938" y="127126"/>
                </a:lnTo>
                <a:lnTo>
                  <a:pt x="173541" y="127126"/>
                </a:lnTo>
                <a:lnTo>
                  <a:pt x="163232" y="126789"/>
                </a:lnTo>
                <a:lnTo>
                  <a:pt x="108136" y="126111"/>
                </a:lnTo>
                <a:lnTo>
                  <a:pt x="108327" y="114061"/>
                </a:lnTo>
                <a:lnTo>
                  <a:pt x="108517" y="97536"/>
                </a:lnTo>
                <a:lnTo>
                  <a:pt x="164914" y="97536"/>
                </a:lnTo>
                <a:lnTo>
                  <a:pt x="202015" y="97020"/>
                </a:lnTo>
                <a:lnTo>
                  <a:pt x="216086" y="96519"/>
                </a:lnTo>
                <a:lnTo>
                  <a:pt x="216326" y="87016"/>
                </a:lnTo>
                <a:lnTo>
                  <a:pt x="216483" y="77168"/>
                </a:lnTo>
                <a:lnTo>
                  <a:pt x="216483" y="37639"/>
                </a:lnTo>
                <a:lnTo>
                  <a:pt x="216326" y="24651"/>
                </a:lnTo>
                <a:lnTo>
                  <a:pt x="216086" y="9271"/>
                </a:lnTo>
                <a:lnTo>
                  <a:pt x="216086" y="7747"/>
                </a:lnTo>
                <a:lnTo>
                  <a:pt x="215451" y="6476"/>
                </a:lnTo>
                <a:lnTo>
                  <a:pt x="213292" y="4317"/>
                </a:lnTo>
                <a:lnTo>
                  <a:pt x="212022" y="3810"/>
                </a:lnTo>
                <a:lnTo>
                  <a:pt x="210625" y="3810"/>
                </a:lnTo>
                <a:lnTo>
                  <a:pt x="192099" y="3236"/>
                </a:lnTo>
                <a:lnTo>
                  <a:pt x="144474" y="2613"/>
                </a:lnTo>
                <a:lnTo>
                  <a:pt x="115375" y="2539"/>
                </a:lnTo>
                <a:close/>
              </a:path>
              <a:path w="2538729" h="334645">
                <a:moveTo>
                  <a:pt x="164914" y="97536"/>
                </a:moveTo>
                <a:lnTo>
                  <a:pt x="114740" y="97536"/>
                </a:lnTo>
                <a:lnTo>
                  <a:pt x="121598" y="97662"/>
                </a:lnTo>
                <a:lnTo>
                  <a:pt x="129345" y="97662"/>
                </a:lnTo>
                <a:lnTo>
                  <a:pt x="164914" y="97536"/>
                </a:lnTo>
                <a:close/>
              </a:path>
              <a:path w="2538729" h="334645">
                <a:moveTo>
                  <a:pt x="1777424" y="0"/>
                </a:moveTo>
                <a:lnTo>
                  <a:pt x="1737866" y="2786"/>
                </a:lnTo>
                <a:lnTo>
                  <a:pt x="1694507" y="16418"/>
                </a:lnTo>
                <a:lnTo>
                  <a:pt x="1660142" y="43884"/>
                </a:lnTo>
                <a:lnTo>
                  <a:pt x="1638006" y="86945"/>
                </a:lnTo>
                <a:lnTo>
                  <a:pt x="1629025" y="131762"/>
                </a:lnTo>
                <a:lnTo>
                  <a:pt x="1627428" y="176579"/>
                </a:lnTo>
                <a:lnTo>
                  <a:pt x="1627451" y="178411"/>
                </a:lnTo>
                <a:lnTo>
                  <a:pt x="1630636" y="218201"/>
                </a:lnTo>
                <a:lnTo>
                  <a:pt x="1640010" y="257698"/>
                </a:lnTo>
                <a:lnTo>
                  <a:pt x="1659314" y="292226"/>
                </a:lnTo>
                <a:lnTo>
                  <a:pt x="1689794" y="316864"/>
                </a:lnTo>
                <a:lnTo>
                  <a:pt x="1727103" y="328463"/>
                </a:lnTo>
                <a:lnTo>
                  <a:pt x="1768447" y="332160"/>
                </a:lnTo>
                <a:lnTo>
                  <a:pt x="1776281" y="332231"/>
                </a:lnTo>
                <a:lnTo>
                  <a:pt x="1791549" y="331870"/>
                </a:lnTo>
                <a:lnTo>
                  <a:pt x="1807079" y="330771"/>
                </a:lnTo>
                <a:lnTo>
                  <a:pt x="1822894" y="328910"/>
                </a:lnTo>
                <a:lnTo>
                  <a:pt x="1839019" y="326263"/>
                </a:lnTo>
                <a:lnTo>
                  <a:pt x="1828321" y="243712"/>
                </a:lnTo>
                <a:lnTo>
                  <a:pt x="1772852" y="243712"/>
                </a:lnTo>
                <a:lnTo>
                  <a:pt x="1768661" y="243331"/>
                </a:lnTo>
                <a:lnTo>
                  <a:pt x="1744277" y="209550"/>
                </a:lnTo>
                <a:lnTo>
                  <a:pt x="1741473" y="176579"/>
                </a:lnTo>
                <a:lnTo>
                  <a:pt x="1741475" y="158192"/>
                </a:lnTo>
                <a:lnTo>
                  <a:pt x="1746309" y="117728"/>
                </a:lnTo>
                <a:lnTo>
                  <a:pt x="1766121" y="92455"/>
                </a:lnTo>
                <a:lnTo>
                  <a:pt x="1769423" y="91439"/>
                </a:lnTo>
                <a:lnTo>
                  <a:pt x="1773233" y="91059"/>
                </a:lnTo>
                <a:lnTo>
                  <a:pt x="1828352" y="91059"/>
                </a:lnTo>
                <a:lnTo>
                  <a:pt x="1839654" y="9271"/>
                </a:lnTo>
                <a:lnTo>
                  <a:pt x="1799373" y="1232"/>
                </a:lnTo>
                <a:lnTo>
                  <a:pt x="1784947" y="140"/>
                </a:lnTo>
                <a:lnTo>
                  <a:pt x="1777424" y="0"/>
                </a:lnTo>
                <a:close/>
              </a:path>
              <a:path w="2538729" h="334645">
                <a:moveTo>
                  <a:pt x="1827843" y="240029"/>
                </a:moveTo>
                <a:lnTo>
                  <a:pt x="1777551" y="243331"/>
                </a:lnTo>
                <a:lnTo>
                  <a:pt x="1772852" y="243712"/>
                </a:lnTo>
                <a:lnTo>
                  <a:pt x="1828321" y="243712"/>
                </a:lnTo>
                <a:lnTo>
                  <a:pt x="1827843" y="240029"/>
                </a:lnTo>
                <a:close/>
              </a:path>
              <a:path w="2538729" h="334645">
                <a:moveTo>
                  <a:pt x="1828352" y="91059"/>
                </a:moveTo>
                <a:lnTo>
                  <a:pt x="1773233" y="91059"/>
                </a:lnTo>
                <a:lnTo>
                  <a:pt x="1827843" y="94741"/>
                </a:lnTo>
                <a:lnTo>
                  <a:pt x="1828352" y="91059"/>
                </a:lnTo>
                <a:close/>
              </a:path>
              <a:path w="2538729" h="334645">
                <a:moveTo>
                  <a:pt x="860484" y="0"/>
                </a:moveTo>
                <a:lnTo>
                  <a:pt x="820926" y="2786"/>
                </a:lnTo>
                <a:lnTo>
                  <a:pt x="777567" y="16418"/>
                </a:lnTo>
                <a:lnTo>
                  <a:pt x="743202" y="43884"/>
                </a:lnTo>
                <a:lnTo>
                  <a:pt x="721066" y="86945"/>
                </a:lnTo>
                <a:lnTo>
                  <a:pt x="712085" y="131762"/>
                </a:lnTo>
                <a:lnTo>
                  <a:pt x="710488" y="176579"/>
                </a:lnTo>
                <a:lnTo>
                  <a:pt x="710511" y="178411"/>
                </a:lnTo>
                <a:lnTo>
                  <a:pt x="713696" y="218201"/>
                </a:lnTo>
                <a:lnTo>
                  <a:pt x="723070" y="257698"/>
                </a:lnTo>
                <a:lnTo>
                  <a:pt x="742374" y="292226"/>
                </a:lnTo>
                <a:lnTo>
                  <a:pt x="772854" y="316864"/>
                </a:lnTo>
                <a:lnTo>
                  <a:pt x="810163" y="328463"/>
                </a:lnTo>
                <a:lnTo>
                  <a:pt x="851507" y="332160"/>
                </a:lnTo>
                <a:lnTo>
                  <a:pt x="859341" y="332231"/>
                </a:lnTo>
                <a:lnTo>
                  <a:pt x="874609" y="331870"/>
                </a:lnTo>
                <a:lnTo>
                  <a:pt x="890139" y="330771"/>
                </a:lnTo>
                <a:lnTo>
                  <a:pt x="905954" y="328910"/>
                </a:lnTo>
                <a:lnTo>
                  <a:pt x="922079" y="326263"/>
                </a:lnTo>
                <a:lnTo>
                  <a:pt x="911381" y="243712"/>
                </a:lnTo>
                <a:lnTo>
                  <a:pt x="855912" y="243712"/>
                </a:lnTo>
                <a:lnTo>
                  <a:pt x="851721" y="243331"/>
                </a:lnTo>
                <a:lnTo>
                  <a:pt x="827337" y="209550"/>
                </a:lnTo>
                <a:lnTo>
                  <a:pt x="824533" y="176579"/>
                </a:lnTo>
                <a:lnTo>
                  <a:pt x="824535" y="158192"/>
                </a:lnTo>
                <a:lnTo>
                  <a:pt x="829369" y="117728"/>
                </a:lnTo>
                <a:lnTo>
                  <a:pt x="849181" y="92455"/>
                </a:lnTo>
                <a:lnTo>
                  <a:pt x="852483" y="91439"/>
                </a:lnTo>
                <a:lnTo>
                  <a:pt x="856293" y="91059"/>
                </a:lnTo>
                <a:lnTo>
                  <a:pt x="911412" y="91059"/>
                </a:lnTo>
                <a:lnTo>
                  <a:pt x="922714" y="9271"/>
                </a:lnTo>
                <a:lnTo>
                  <a:pt x="882433" y="1232"/>
                </a:lnTo>
                <a:lnTo>
                  <a:pt x="868007" y="140"/>
                </a:lnTo>
                <a:lnTo>
                  <a:pt x="860484" y="0"/>
                </a:lnTo>
                <a:close/>
              </a:path>
              <a:path w="2538729" h="334645">
                <a:moveTo>
                  <a:pt x="910903" y="240029"/>
                </a:moveTo>
                <a:lnTo>
                  <a:pt x="860611" y="243331"/>
                </a:lnTo>
                <a:lnTo>
                  <a:pt x="855912" y="243712"/>
                </a:lnTo>
                <a:lnTo>
                  <a:pt x="911381" y="243712"/>
                </a:lnTo>
                <a:lnTo>
                  <a:pt x="910903" y="240029"/>
                </a:lnTo>
                <a:close/>
              </a:path>
              <a:path w="2538729" h="334645">
                <a:moveTo>
                  <a:pt x="911412" y="91059"/>
                </a:moveTo>
                <a:lnTo>
                  <a:pt x="856293" y="91059"/>
                </a:lnTo>
                <a:lnTo>
                  <a:pt x="910903" y="94741"/>
                </a:lnTo>
                <a:lnTo>
                  <a:pt x="911412" y="91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4" name="object 4"/>
          <p:cNvSpPr/>
          <p:nvPr/>
        </p:nvSpPr>
        <p:spPr>
          <a:xfrm>
            <a:off x="6134462" y="3399246"/>
            <a:ext cx="27668" cy="35832"/>
          </a:xfrm>
          <a:custGeom>
            <a:avLst/>
            <a:gdLst/>
            <a:ahLst/>
            <a:cxnLst/>
            <a:rect l="l" t="t" r="r" b="b"/>
            <a:pathLst>
              <a:path w="38735" h="50164">
                <a:moveTo>
                  <a:pt x="13335" y="0"/>
                </a:moveTo>
                <a:lnTo>
                  <a:pt x="8636" y="0"/>
                </a:lnTo>
                <a:lnTo>
                  <a:pt x="4317" y="126"/>
                </a:lnTo>
                <a:lnTo>
                  <a:pt x="21" y="40243"/>
                </a:lnTo>
                <a:lnTo>
                  <a:pt x="0" y="49910"/>
                </a:lnTo>
                <a:lnTo>
                  <a:pt x="9271" y="49910"/>
                </a:lnTo>
                <a:lnTo>
                  <a:pt x="17906" y="49910"/>
                </a:lnTo>
                <a:lnTo>
                  <a:pt x="24891" y="47751"/>
                </a:lnTo>
                <a:lnTo>
                  <a:pt x="30225" y="43433"/>
                </a:lnTo>
                <a:lnTo>
                  <a:pt x="35560" y="39115"/>
                </a:lnTo>
                <a:lnTo>
                  <a:pt x="38226" y="33400"/>
                </a:lnTo>
                <a:lnTo>
                  <a:pt x="38226" y="26288"/>
                </a:lnTo>
                <a:lnTo>
                  <a:pt x="38226" y="17398"/>
                </a:lnTo>
                <a:lnTo>
                  <a:pt x="36449" y="10794"/>
                </a:lnTo>
                <a:lnTo>
                  <a:pt x="32765" y="6476"/>
                </a:lnTo>
                <a:lnTo>
                  <a:pt x="29082" y="2158"/>
                </a:lnTo>
                <a:lnTo>
                  <a:pt x="22732" y="0"/>
                </a:lnTo>
                <a:lnTo>
                  <a:pt x="13335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" name="object 5"/>
          <p:cNvSpPr/>
          <p:nvPr/>
        </p:nvSpPr>
        <p:spPr>
          <a:xfrm>
            <a:off x="6807745" y="3344092"/>
            <a:ext cx="206375" cy="235857"/>
          </a:xfrm>
          <a:custGeom>
            <a:avLst/>
            <a:gdLst/>
            <a:ahLst/>
            <a:cxnLst/>
            <a:rect l="l" t="t" r="r" b="b"/>
            <a:pathLst>
              <a:path w="288925" h="330200">
                <a:moveTo>
                  <a:pt x="57150" y="0"/>
                </a:moveTo>
                <a:lnTo>
                  <a:pt x="100964" y="1397"/>
                </a:lnTo>
                <a:lnTo>
                  <a:pt x="124444" y="56403"/>
                </a:lnTo>
                <a:lnTo>
                  <a:pt x="144144" y="125857"/>
                </a:lnTo>
                <a:lnTo>
                  <a:pt x="154265" y="89707"/>
                </a:lnTo>
                <a:lnTo>
                  <a:pt x="171791" y="30220"/>
                </a:lnTo>
                <a:lnTo>
                  <a:pt x="182499" y="3048"/>
                </a:lnTo>
                <a:lnTo>
                  <a:pt x="184150" y="2032"/>
                </a:lnTo>
                <a:lnTo>
                  <a:pt x="231393" y="0"/>
                </a:lnTo>
                <a:lnTo>
                  <a:pt x="246967" y="190"/>
                </a:lnTo>
                <a:lnTo>
                  <a:pt x="261683" y="762"/>
                </a:lnTo>
                <a:lnTo>
                  <a:pt x="275542" y="1714"/>
                </a:lnTo>
                <a:lnTo>
                  <a:pt x="288543" y="3048"/>
                </a:lnTo>
                <a:lnTo>
                  <a:pt x="277616" y="46172"/>
                </a:lnTo>
                <a:lnTo>
                  <a:pt x="266366" y="83724"/>
                </a:lnTo>
                <a:lnTo>
                  <a:pt x="242950" y="142112"/>
                </a:lnTo>
                <a:lnTo>
                  <a:pt x="211786" y="182046"/>
                </a:lnTo>
                <a:lnTo>
                  <a:pt x="198881" y="193548"/>
                </a:lnTo>
                <a:lnTo>
                  <a:pt x="199386" y="235840"/>
                </a:lnTo>
                <a:lnTo>
                  <a:pt x="199771" y="272430"/>
                </a:lnTo>
                <a:lnTo>
                  <a:pt x="200060" y="303329"/>
                </a:lnTo>
                <a:lnTo>
                  <a:pt x="200278" y="328549"/>
                </a:lnTo>
                <a:lnTo>
                  <a:pt x="187513" y="329049"/>
                </a:lnTo>
                <a:lnTo>
                  <a:pt x="175117" y="329406"/>
                </a:lnTo>
                <a:lnTo>
                  <a:pt x="163077" y="329620"/>
                </a:lnTo>
                <a:lnTo>
                  <a:pt x="151383" y="329692"/>
                </a:lnTo>
                <a:lnTo>
                  <a:pt x="138973" y="329620"/>
                </a:lnTo>
                <a:lnTo>
                  <a:pt x="125348" y="329406"/>
                </a:lnTo>
                <a:lnTo>
                  <a:pt x="110486" y="329049"/>
                </a:lnTo>
                <a:lnTo>
                  <a:pt x="94360" y="328549"/>
                </a:lnTo>
                <a:lnTo>
                  <a:pt x="92963" y="328549"/>
                </a:lnTo>
                <a:lnTo>
                  <a:pt x="91693" y="328041"/>
                </a:lnTo>
                <a:lnTo>
                  <a:pt x="90550" y="326898"/>
                </a:lnTo>
                <a:lnTo>
                  <a:pt x="89534" y="325755"/>
                </a:lnTo>
                <a:lnTo>
                  <a:pt x="88900" y="324485"/>
                </a:lnTo>
                <a:lnTo>
                  <a:pt x="88900" y="323088"/>
                </a:lnTo>
                <a:lnTo>
                  <a:pt x="88949" y="299704"/>
                </a:lnTo>
                <a:lnTo>
                  <a:pt x="89106" y="270319"/>
                </a:lnTo>
                <a:lnTo>
                  <a:pt x="89382" y="234934"/>
                </a:lnTo>
                <a:lnTo>
                  <a:pt x="89788" y="193548"/>
                </a:lnTo>
                <a:lnTo>
                  <a:pt x="76719" y="181903"/>
                </a:lnTo>
                <a:lnTo>
                  <a:pt x="45465" y="142112"/>
                </a:lnTo>
                <a:lnTo>
                  <a:pt x="22209" y="84010"/>
                </a:lnTo>
                <a:lnTo>
                  <a:pt x="10979" y="46386"/>
                </a:lnTo>
                <a:lnTo>
                  <a:pt x="0" y="3048"/>
                </a:lnTo>
                <a:lnTo>
                  <a:pt x="13001" y="1714"/>
                </a:lnTo>
                <a:lnTo>
                  <a:pt x="26860" y="762"/>
                </a:lnTo>
                <a:lnTo>
                  <a:pt x="41576" y="190"/>
                </a:lnTo>
                <a:lnTo>
                  <a:pt x="5715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6" name="object 6"/>
          <p:cNvSpPr/>
          <p:nvPr/>
        </p:nvSpPr>
        <p:spPr>
          <a:xfrm>
            <a:off x="6629038" y="3344001"/>
            <a:ext cx="175532" cy="235857"/>
          </a:xfrm>
          <a:custGeom>
            <a:avLst/>
            <a:gdLst/>
            <a:ahLst/>
            <a:cxnLst/>
            <a:rect l="l" t="t" r="r" b="b"/>
            <a:pathLst>
              <a:path w="245745" h="330200">
                <a:moveTo>
                  <a:pt x="126873" y="0"/>
                </a:moveTo>
                <a:lnTo>
                  <a:pt x="163637" y="73"/>
                </a:lnTo>
                <a:lnTo>
                  <a:pt x="194675" y="301"/>
                </a:lnTo>
                <a:lnTo>
                  <a:pt x="219973" y="696"/>
                </a:lnTo>
                <a:lnTo>
                  <a:pt x="239522" y="1270"/>
                </a:lnTo>
                <a:lnTo>
                  <a:pt x="241046" y="1270"/>
                </a:lnTo>
                <a:lnTo>
                  <a:pt x="242316" y="1777"/>
                </a:lnTo>
                <a:lnTo>
                  <a:pt x="243331" y="2921"/>
                </a:lnTo>
                <a:lnTo>
                  <a:pt x="244475" y="3937"/>
                </a:lnTo>
                <a:lnTo>
                  <a:pt x="244982" y="5207"/>
                </a:lnTo>
                <a:lnTo>
                  <a:pt x="244982" y="6731"/>
                </a:lnTo>
                <a:lnTo>
                  <a:pt x="245242" y="21135"/>
                </a:lnTo>
                <a:lnTo>
                  <a:pt x="245443" y="33670"/>
                </a:lnTo>
                <a:lnTo>
                  <a:pt x="245572" y="44324"/>
                </a:lnTo>
                <a:lnTo>
                  <a:pt x="245618" y="53086"/>
                </a:lnTo>
                <a:lnTo>
                  <a:pt x="245572" y="63994"/>
                </a:lnTo>
                <a:lnTo>
                  <a:pt x="204513" y="94712"/>
                </a:lnTo>
                <a:lnTo>
                  <a:pt x="178943" y="94996"/>
                </a:lnTo>
                <a:lnTo>
                  <a:pt x="179202" y="110376"/>
                </a:lnTo>
                <a:lnTo>
                  <a:pt x="179403" y="127174"/>
                </a:lnTo>
                <a:lnTo>
                  <a:pt x="179532" y="145377"/>
                </a:lnTo>
                <a:lnTo>
                  <a:pt x="179577" y="164973"/>
                </a:lnTo>
                <a:lnTo>
                  <a:pt x="179435" y="203838"/>
                </a:lnTo>
                <a:lnTo>
                  <a:pt x="179006" y="244062"/>
                </a:lnTo>
                <a:lnTo>
                  <a:pt x="178292" y="285666"/>
                </a:lnTo>
                <a:lnTo>
                  <a:pt x="177292" y="328675"/>
                </a:lnTo>
                <a:lnTo>
                  <a:pt x="129540" y="329819"/>
                </a:lnTo>
                <a:lnTo>
                  <a:pt x="117611" y="329747"/>
                </a:lnTo>
                <a:lnTo>
                  <a:pt x="104314" y="329533"/>
                </a:lnTo>
                <a:lnTo>
                  <a:pt x="89660" y="329176"/>
                </a:lnTo>
                <a:lnTo>
                  <a:pt x="73659" y="328675"/>
                </a:lnTo>
                <a:lnTo>
                  <a:pt x="72263" y="328675"/>
                </a:lnTo>
                <a:lnTo>
                  <a:pt x="70993" y="328168"/>
                </a:lnTo>
                <a:lnTo>
                  <a:pt x="69850" y="327025"/>
                </a:lnTo>
                <a:lnTo>
                  <a:pt x="68706" y="325882"/>
                </a:lnTo>
                <a:lnTo>
                  <a:pt x="68199" y="324612"/>
                </a:lnTo>
                <a:lnTo>
                  <a:pt x="68199" y="323214"/>
                </a:lnTo>
                <a:lnTo>
                  <a:pt x="67272" y="274826"/>
                </a:lnTo>
                <a:lnTo>
                  <a:pt x="66595" y="232330"/>
                </a:lnTo>
                <a:lnTo>
                  <a:pt x="66180" y="195716"/>
                </a:lnTo>
                <a:lnTo>
                  <a:pt x="66040" y="164973"/>
                </a:lnTo>
                <a:lnTo>
                  <a:pt x="66065" y="151064"/>
                </a:lnTo>
                <a:lnTo>
                  <a:pt x="66151" y="134667"/>
                </a:lnTo>
                <a:lnTo>
                  <a:pt x="66307" y="115770"/>
                </a:lnTo>
                <a:lnTo>
                  <a:pt x="66548" y="94361"/>
                </a:lnTo>
                <a:lnTo>
                  <a:pt x="50974" y="94053"/>
                </a:lnTo>
                <a:lnTo>
                  <a:pt x="35687" y="93710"/>
                </a:lnTo>
                <a:lnTo>
                  <a:pt x="20685" y="93343"/>
                </a:lnTo>
                <a:lnTo>
                  <a:pt x="5969" y="92963"/>
                </a:lnTo>
                <a:lnTo>
                  <a:pt x="4572" y="92963"/>
                </a:lnTo>
                <a:lnTo>
                  <a:pt x="3301" y="92328"/>
                </a:lnTo>
                <a:lnTo>
                  <a:pt x="2158" y="91312"/>
                </a:lnTo>
                <a:lnTo>
                  <a:pt x="1143" y="90170"/>
                </a:lnTo>
                <a:lnTo>
                  <a:pt x="507" y="88900"/>
                </a:lnTo>
                <a:lnTo>
                  <a:pt x="507" y="87502"/>
                </a:lnTo>
                <a:lnTo>
                  <a:pt x="267" y="72907"/>
                </a:lnTo>
                <a:lnTo>
                  <a:pt x="111" y="60563"/>
                </a:lnTo>
                <a:lnTo>
                  <a:pt x="25" y="50480"/>
                </a:lnTo>
                <a:lnTo>
                  <a:pt x="0" y="42672"/>
                </a:lnTo>
                <a:lnTo>
                  <a:pt x="25" y="31863"/>
                </a:lnTo>
                <a:lnTo>
                  <a:pt x="45164" y="301"/>
                </a:lnTo>
                <a:lnTo>
                  <a:pt x="81393" y="73"/>
                </a:lnTo>
                <a:lnTo>
                  <a:pt x="12687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7" name="object 7"/>
          <p:cNvSpPr/>
          <p:nvPr/>
        </p:nvSpPr>
        <p:spPr>
          <a:xfrm>
            <a:off x="6532245" y="3344001"/>
            <a:ext cx="81189" cy="235857"/>
          </a:xfrm>
          <a:custGeom>
            <a:avLst/>
            <a:gdLst/>
            <a:ahLst/>
            <a:cxnLst/>
            <a:rect l="l" t="t" r="r" b="b"/>
            <a:pathLst>
              <a:path w="113665" h="330200">
                <a:moveTo>
                  <a:pt x="49910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7" y="1270"/>
                </a:lnTo>
                <a:lnTo>
                  <a:pt x="107314" y="1270"/>
                </a:lnTo>
                <a:lnTo>
                  <a:pt x="108584" y="1777"/>
                </a:lnTo>
                <a:lnTo>
                  <a:pt x="109727" y="2921"/>
                </a:lnTo>
                <a:lnTo>
                  <a:pt x="110743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09" y="327025"/>
                </a:lnTo>
                <a:lnTo>
                  <a:pt x="2793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38770" y="73"/>
                </a:lnTo>
                <a:lnTo>
                  <a:pt x="4991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8" name="object 8"/>
          <p:cNvSpPr/>
          <p:nvPr/>
        </p:nvSpPr>
        <p:spPr>
          <a:xfrm>
            <a:off x="6261916" y="3344001"/>
            <a:ext cx="81189" cy="235857"/>
          </a:xfrm>
          <a:custGeom>
            <a:avLst/>
            <a:gdLst/>
            <a:ahLst/>
            <a:cxnLst/>
            <a:rect l="l" t="t" r="r" b="b"/>
            <a:pathLst>
              <a:path w="113665" h="33020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5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8" y="5207"/>
                </a:lnTo>
                <a:lnTo>
                  <a:pt x="111378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8" y="164973"/>
                </a:lnTo>
                <a:lnTo>
                  <a:pt x="113397" y="203838"/>
                </a:lnTo>
                <a:lnTo>
                  <a:pt x="112982" y="244062"/>
                </a:lnTo>
                <a:lnTo>
                  <a:pt x="112305" y="285666"/>
                </a:lnTo>
                <a:lnTo>
                  <a:pt x="111378" y="328675"/>
                </a:lnTo>
                <a:lnTo>
                  <a:pt x="63626" y="329819"/>
                </a:lnTo>
                <a:lnTo>
                  <a:pt x="51696" y="329747"/>
                </a:lnTo>
                <a:lnTo>
                  <a:pt x="38385" y="329533"/>
                </a:lnTo>
                <a:lnTo>
                  <a:pt x="23693" y="329176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9" name="object 9"/>
          <p:cNvSpPr/>
          <p:nvPr/>
        </p:nvSpPr>
        <p:spPr>
          <a:xfrm>
            <a:off x="5865223" y="3344001"/>
            <a:ext cx="175532" cy="235857"/>
          </a:xfrm>
          <a:custGeom>
            <a:avLst/>
            <a:gdLst/>
            <a:ahLst/>
            <a:cxnLst/>
            <a:rect l="l" t="t" r="r" b="b"/>
            <a:pathLst>
              <a:path w="245745" h="330200">
                <a:moveTo>
                  <a:pt x="126873" y="0"/>
                </a:moveTo>
                <a:lnTo>
                  <a:pt x="163637" y="73"/>
                </a:lnTo>
                <a:lnTo>
                  <a:pt x="194675" y="301"/>
                </a:lnTo>
                <a:lnTo>
                  <a:pt x="219973" y="696"/>
                </a:lnTo>
                <a:lnTo>
                  <a:pt x="239522" y="1270"/>
                </a:lnTo>
                <a:lnTo>
                  <a:pt x="241046" y="1270"/>
                </a:lnTo>
                <a:lnTo>
                  <a:pt x="242315" y="1777"/>
                </a:lnTo>
                <a:lnTo>
                  <a:pt x="243332" y="2921"/>
                </a:lnTo>
                <a:lnTo>
                  <a:pt x="244475" y="3937"/>
                </a:lnTo>
                <a:lnTo>
                  <a:pt x="244983" y="5207"/>
                </a:lnTo>
                <a:lnTo>
                  <a:pt x="244983" y="6731"/>
                </a:lnTo>
                <a:lnTo>
                  <a:pt x="245242" y="21135"/>
                </a:lnTo>
                <a:lnTo>
                  <a:pt x="245443" y="33670"/>
                </a:lnTo>
                <a:lnTo>
                  <a:pt x="245572" y="44324"/>
                </a:lnTo>
                <a:lnTo>
                  <a:pt x="245617" y="53086"/>
                </a:lnTo>
                <a:lnTo>
                  <a:pt x="245572" y="63994"/>
                </a:lnTo>
                <a:lnTo>
                  <a:pt x="204513" y="94712"/>
                </a:lnTo>
                <a:lnTo>
                  <a:pt x="178942" y="94996"/>
                </a:lnTo>
                <a:lnTo>
                  <a:pt x="179202" y="110376"/>
                </a:lnTo>
                <a:lnTo>
                  <a:pt x="179403" y="127174"/>
                </a:lnTo>
                <a:lnTo>
                  <a:pt x="179532" y="145377"/>
                </a:lnTo>
                <a:lnTo>
                  <a:pt x="179577" y="164973"/>
                </a:lnTo>
                <a:lnTo>
                  <a:pt x="179435" y="203838"/>
                </a:lnTo>
                <a:lnTo>
                  <a:pt x="179006" y="244062"/>
                </a:lnTo>
                <a:lnTo>
                  <a:pt x="178292" y="285666"/>
                </a:lnTo>
                <a:lnTo>
                  <a:pt x="177291" y="328675"/>
                </a:lnTo>
                <a:lnTo>
                  <a:pt x="129539" y="329819"/>
                </a:lnTo>
                <a:lnTo>
                  <a:pt x="117611" y="329747"/>
                </a:lnTo>
                <a:lnTo>
                  <a:pt x="104314" y="329533"/>
                </a:lnTo>
                <a:lnTo>
                  <a:pt x="89660" y="329176"/>
                </a:lnTo>
                <a:lnTo>
                  <a:pt x="73660" y="328675"/>
                </a:lnTo>
                <a:lnTo>
                  <a:pt x="72262" y="328675"/>
                </a:lnTo>
                <a:lnTo>
                  <a:pt x="70992" y="328168"/>
                </a:lnTo>
                <a:lnTo>
                  <a:pt x="69850" y="327025"/>
                </a:lnTo>
                <a:lnTo>
                  <a:pt x="68707" y="325882"/>
                </a:lnTo>
                <a:lnTo>
                  <a:pt x="68199" y="324612"/>
                </a:lnTo>
                <a:lnTo>
                  <a:pt x="68199" y="323214"/>
                </a:lnTo>
                <a:lnTo>
                  <a:pt x="67272" y="274826"/>
                </a:lnTo>
                <a:lnTo>
                  <a:pt x="66595" y="232330"/>
                </a:lnTo>
                <a:lnTo>
                  <a:pt x="66180" y="195716"/>
                </a:lnTo>
                <a:lnTo>
                  <a:pt x="66039" y="164973"/>
                </a:lnTo>
                <a:lnTo>
                  <a:pt x="66065" y="151064"/>
                </a:lnTo>
                <a:lnTo>
                  <a:pt x="66151" y="134667"/>
                </a:lnTo>
                <a:lnTo>
                  <a:pt x="66307" y="115770"/>
                </a:lnTo>
                <a:lnTo>
                  <a:pt x="66548" y="94361"/>
                </a:lnTo>
                <a:lnTo>
                  <a:pt x="50974" y="94053"/>
                </a:lnTo>
                <a:lnTo>
                  <a:pt x="35687" y="93710"/>
                </a:lnTo>
                <a:lnTo>
                  <a:pt x="20685" y="93343"/>
                </a:lnTo>
                <a:lnTo>
                  <a:pt x="5968" y="92963"/>
                </a:lnTo>
                <a:lnTo>
                  <a:pt x="4572" y="92963"/>
                </a:lnTo>
                <a:lnTo>
                  <a:pt x="3301" y="92328"/>
                </a:lnTo>
                <a:lnTo>
                  <a:pt x="2159" y="91312"/>
                </a:lnTo>
                <a:lnTo>
                  <a:pt x="1142" y="90170"/>
                </a:lnTo>
                <a:lnTo>
                  <a:pt x="508" y="88900"/>
                </a:lnTo>
                <a:lnTo>
                  <a:pt x="508" y="87502"/>
                </a:lnTo>
                <a:lnTo>
                  <a:pt x="267" y="72907"/>
                </a:lnTo>
                <a:lnTo>
                  <a:pt x="111" y="60563"/>
                </a:lnTo>
                <a:lnTo>
                  <a:pt x="25" y="50480"/>
                </a:lnTo>
                <a:lnTo>
                  <a:pt x="0" y="42672"/>
                </a:lnTo>
                <a:lnTo>
                  <a:pt x="25" y="31863"/>
                </a:lnTo>
                <a:lnTo>
                  <a:pt x="45164" y="301"/>
                </a:lnTo>
                <a:lnTo>
                  <a:pt x="81393" y="73"/>
                </a:lnTo>
                <a:lnTo>
                  <a:pt x="12687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0" name="object 10"/>
          <p:cNvSpPr/>
          <p:nvPr/>
        </p:nvSpPr>
        <p:spPr>
          <a:xfrm>
            <a:off x="5538016" y="3344001"/>
            <a:ext cx="155574" cy="236764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2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2" y="1270"/>
                </a:lnTo>
                <a:lnTo>
                  <a:pt x="212089" y="1270"/>
                </a:lnTo>
                <a:lnTo>
                  <a:pt x="213360" y="1777"/>
                </a:lnTo>
                <a:lnTo>
                  <a:pt x="214502" y="2921"/>
                </a:lnTo>
                <a:lnTo>
                  <a:pt x="215518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5" y="95123"/>
                </a:lnTo>
                <a:lnTo>
                  <a:pt x="114807" y="94996"/>
                </a:lnTo>
                <a:lnTo>
                  <a:pt x="108585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9" y="124587"/>
                </a:lnTo>
                <a:lnTo>
                  <a:pt x="175005" y="124587"/>
                </a:lnTo>
                <a:lnTo>
                  <a:pt x="176275" y="125095"/>
                </a:lnTo>
                <a:lnTo>
                  <a:pt x="177418" y="126237"/>
                </a:lnTo>
                <a:lnTo>
                  <a:pt x="178435" y="127253"/>
                </a:lnTo>
                <a:lnTo>
                  <a:pt x="179069" y="128524"/>
                </a:lnTo>
                <a:lnTo>
                  <a:pt x="179069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69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5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9" y="236982"/>
                </a:lnTo>
                <a:lnTo>
                  <a:pt x="213232" y="236982"/>
                </a:lnTo>
                <a:lnTo>
                  <a:pt x="214502" y="237489"/>
                </a:lnTo>
                <a:lnTo>
                  <a:pt x="215518" y="238633"/>
                </a:lnTo>
                <a:lnTo>
                  <a:pt x="216662" y="239649"/>
                </a:lnTo>
                <a:lnTo>
                  <a:pt x="217169" y="240919"/>
                </a:lnTo>
                <a:lnTo>
                  <a:pt x="217169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4" y="289687"/>
                </a:lnTo>
                <a:lnTo>
                  <a:pt x="217759" y="300188"/>
                </a:lnTo>
                <a:lnTo>
                  <a:pt x="180848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19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3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1" name="object 11"/>
          <p:cNvSpPr/>
          <p:nvPr/>
        </p:nvSpPr>
        <p:spPr>
          <a:xfrm>
            <a:off x="5378359" y="3344001"/>
            <a:ext cx="146503" cy="236764"/>
          </a:xfrm>
          <a:custGeom>
            <a:avLst/>
            <a:gdLst/>
            <a:ahLst/>
            <a:cxnLst/>
            <a:rect l="l" t="t" r="r" b="b"/>
            <a:pathLst>
              <a:path w="205104" h="331470">
                <a:moveTo>
                  <a:pt x="49911" y="0"/>
                </a:moveTo>
                <a:lnTo>
                  <a:pt x="61841" y="73"/>
                </a:lnTo>
                <a:lnTo>
                  <a:pt x="75152" y="301"/>
                </a:lnTo>
                <a:lnTo>
                  <a:pt x="89844" y="696"/>
                </a:lnTo>
                <a:lnTo>
                  <a:pt x="105918" y="1270"/>
                </a:lnTo>
                <a:lnTo>
                  <a:pt x="107314" y="1270"/>
                </a:lnTo>
                <a:lnTo>
                  <a:pt x="108585" y="1777"/>
                </a:lnTo>
                <a:lnTo>
                  <a:pt x="109727" y="2921"/>
                </a:lnTo>
                <a:lnTo>
                  <a:pt x="110744" y="3937"/>
                </a:lnTo>
                <a:lnTo>
                  <a:pt x="111379" y="5207"/>
                </a:lnTo>
                <a:lnTo>
                  <a:pt x="111379" y="6731"/>
                </a:lnTo>
                <a:lnTo>
                  <a:pt x="112305" y="55066"/>
                </a:lnTo>
                <a:lnTo>
                  <a:pt x="112982" y="97567"/>
                </a:lnTo>
                <a:lnTo>
                  <a:pt x="113397" y="134211"/>
                </a:lnTo>
                <a:lnTo>
                  <a:pt x="113537" y="164973"/>
                </a:lnTo>
                <a:lnTo>
                  <a:pt x="113514" y="182973"/>
                </a:lnTo>
                <a:lnTo>
                  <a:pt x="113442" y="200771"/>
                </a:lnTo>
                <a:lnTo>
                  <a:pt x="113323" y="218354"/>
                </a:lnTo>
                <a:lnTo>
                  <a:pt x="113157" y="235712"/>
                </a:lnTo>
                <a:lnTo>
                  <a:pt x="115443" y="235712"/>
                </a:lnTo>
                <a:lnTo>
                  <a:pt x="139299" y="235785"/>
                </a:lnTo>
                <a:lnTo>
                  <a:pt x="161131" y="236013"/>
                </a:lnTo>
                <a:lnTo>
                  <a:pt x="180915" y="236408"/>
                </a:lnTo>
                <a:lnTo>
                  <a:pt x="198627" y="236982"/>
                </a:lnTo>
                <a:lnTo>
                  <a:pt x="200151" y="236982"/>
                </a:lnTo>
                <a:lnTo>
                  <a:pt x="201422" y="237489"/>
                </a:lnTo>
                <a:lnTo>
                  <a:pt x="202437" y="238633"/>
                </a:lnTo>
                <a:lnTo>
                  <a:pt x="203581" y="239649"/>
                </a:lnTo>
                <a:lnTo>
                  <a:pt x="204088" y="240919"/>
                </a:lnTo>
                <a:lnTo>
                  <a:pt x="204088" y="242443"/>
                </a:lnTo>
                <a:lnTo>
                  <a:pt x="204329" y="257897"/>
                </a:lnTo>
                <a:lnTo>
                  <a:pt x="204485" y="270922"/>
                </a:lnTo>
                <a:lnTo>
                  <a:pt x="204571" y="281519"/>
                </a:lnTo>
                <a:lnTo>
                  <a:pt x="204597" y="289687"/>
                </a:lnTo>
                <a:lnTo>
                  <a:pt x="204571" y="300188"/>
                </a:lnTo>
                <a:lnTo>
                  <a:pt x="171021" y="330660"/>
                </a:lnTo>
                <a:lnTo>
                  <a:pt x="123571" y="330962"/>
                </a:lnTo>
                <a:lnTo>
                  <a:pt x="114923" y="330912"/>
                </a:lnTo>
                <a:lnTo>
                  <a:pt x="66167" y="330073"/>
                </a:lnTo>
                <a:lnTo>
                  <a:pt x="16714" y="328965"/>
                </a:lnTo>
                <a:lnTo>
                  <a:pt x="7620" y="328675"/>
                </a:lnTo>
                <a:lnTo>
                  <a:pt x="6223" y="328675"/>
                </a:lnTo>
                <a:lnTo>
                  <a:pt x="4952" y="328168"/>
                </a:lnTo>
                <a:lnTo>
                  <a:pt x="3810" y="327025"/>
                </a:lnTo>
                <a:lnTo>
                  <a:pt x="2794" y="325882"/>
                </a:lnTo>
                <a:lnTo>
                  <a:pt x="2159" y="324612"/>
                </a:lnTo>
                <a:lnTo>
                  <a:pt x="2159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9" y="1270"/>
                </a:lnTo>
                <a:lnTo>
                  <a:pt x="38770" y="73"/>
                </a:lnTo>
                <a:lnTo>
                  <a:pt x="49911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2" name="object 12"/>
          <p:cNvSpPr/>
          <p:nvPr/>
        </p:nvSpPr>
        <p:spPr>
          <a:xfrm>
            <a:off x="5200559" y="3344001"/>
            <a:ext cx="155574" cy="236764"/>
          </a:xfrm>
          <a:custGeom>
            <a:avLst/>
            <a:gdLst/>
            <a:ahLst/>
            <a:cxnLst/>
            <a:rect l="l" t="t" r="r" b="b"/>
            <a:pathLst>
              <a:path w="217804" h="331470">
                <a:moveTo>
                  <a:pt x="115442" y="0"/>
                </a:moveTo>
                <a:lnTo>
                  <a:pt x="144541" y="73"/>
                </a:lnTo>
                <a:lnTo>
                  <a:pt x="170116" y="301"/>
                </a:lnTo>
                <a:lnTo>
                  <a:pt x="192166" y="696"/>
                </a:lnTo>
                <a:lnTo>
                  <a:pt x="210692" y="1270"/>
                </a:lnTo>
                <a:lnTo>
                  <a:pt x="212089" y="1270"/>
                </a:lnTo>
                <a:lnTo>
                  <a:pt x="213359" y="1777"/>
                </a:lnTo>
                <a:lnTo>
                  <a:pt x="214502" y="2921"/>
                </a:lnTo>
                <a:lnTo>
                  <a:pt x="215518" y="3937"/>
                </a:lnTo>
                <a:lnTo>
                  <a:pt x="216153" y="5207"/>
                </a:lnTo>
                <a:lnTo>
                  <a:pt x="216153" y="6731"/>
                </a:lnTo>
                <a:lnTo>
                  <a:pt x="216394" y="22111"/>
                </a:lnTo>
                <a:lnTo>
                  <a:pt x="216550" y="35099"/>
                </a:lnTo>
                <a:lnTo>
                  <a:pt x="216636" y="45682"/>
                </a:lnTo>
                <a:lnTo>
                  <a:pt x="216662" y="53848"/>
                </a:lnTo>
                <a:lnTo>
                  <a:pt x="216636" y="64422"/>
                </a:lnTo>
                <a:lnTo>
                  <a:pt x="182927" y="94837"/>
                </a:lnTo>
                <a:lnTo>
                  <a:pt x="129412" y="95123"/>
                </a:lnTo>
                <a:lnTo>
                  <a:pt x="121665" y="95123"/>
                </a:lnTo>
                <a:lnTo>
                  <a:pt x="114807" y="94996"/>
                </a:lnTo>
                <a:lnTo>
                  <a:pt x="108584" y="94996"/>
                </a:lnTo>
                <a:lnTo>
                  <a:pt x="108489" y="103800"/>
                </a:lnTo>
                <a:lnTo>
                  <a:pt x="108394" y="111521"/>
                </a:lnTo>
                <a:lnTo>
                  <a:pt x="108299" y="118123"/>
                </a:lnTo>
                <a:lnTo>
                  <a:pt x="108203" y="123571"/>
                </a:lnTo>
                <a:lnTo>
                  <a:pt x="130585" y="123765"/>
                </a:lnTo>
                <a:lnTo>
                  <a:pt x="148955" y="123983"/>
                </a:lnTo>
                <a:lnTo>
                  <a:pt x="163300" y="124249"/>
                </a:lnTo>
                <a:lnTo>
                  <a:pt x="173608" y="124587"/>
                </a:lnTo>
                <a:lnTo>
                  <a:pt x="175005" y="124587"/>
                </a:lnTo>
                <a:lnTo>
                  <a:pt x="176275" y="125095"/>
                </a:lnTo>
                <a:lnTo>
                  <a:pt x="177418" y="126237"/>
                </a:lnTo>
                <a:lnTo>
                  <a:pt x="178434" y="127253"/>
                </a:lnTo>
                <a:lnTo>
                  <a:pt x="179069" y="128524"/>
                </a:lnTo>
                <a:lnTo>
                  <a:pt x="179069" y="130048"/>
                </a:lnTo>
                <a:lnTo>
                  <a:pt x="179236" y="140975"/>
                </a:lnTo>
                <a:lnTo>
                  <a:pt x="179355" y="151463"/>
                </a:lnTo>
                <a:lnTo>
                  <a:pt x="179427" y="161498"/>
                </a:lnTo>
                <a:lnTo>
                  <a:pt x="179450" y="171069"/>
                </a:lnTo>
                <a:lnTo>
                  <a:pt x="179427" y="179639"/>
                </a:lnTo>
                <a:lnTo>
                  <a:pt x="179355" y="188579"/>
                </a:lnTo>
                <a:lnTo>
                  <a:pt x="179236" y="197875"/>
                </a:lnTo>
                <a:lnTo>
                  <a:pt x="179069" y="207518"/>
                </a:lnTo>
                <a:lnTo>
                  <a:pt x="108203" y="207518"/>
                </a:lnTo>
                <a:lnTo>
                  <a:pt x="108299" y="212871"/>
                </a:lnTo>
                <a:lnTo>
                  <a:pt x="108394" y="219392"/>
                </a:lnTo>
                <a:lnTo>
                  <a:pt x="108489" y="227056"/>
                </a:lnTo>
                <a:lnTo>
                  <a:pt x="108584" y="235838"/>
                </a:lnTo>
                <a:lnTo>
                  <a:pt x="115188" y="235838"/>
                </a:lnTo>
                <a:lnTo>
                  <a:pt x="146290" y="235910"/>
                </a:lnTo>
                <a:lnTo>
                  <a:pt x="172735" y="236124"/>
                </a:lnTo>
                <a:lnTo>
                  <a:pt x="194538" y="236481"/>
                </a:lnTo>
                <a:lnTo>
                  <a:pt x="211708" y="236982"/>
                </a:lnTo>
                <a:lnTo>
                  <a:pt x="213232" y="236982"/>
                </a:lnTo>
                <a:lnTo>
                  <a:pt x="214502" y="237489"/>
                </a:lnTo>
                <a:lnTo>
                  <a:pt x="215518" y="238633"/>
                </a:lnTo>
                <a:lnTo>
                  <a:pt x="216662" y="239649"/>
                </a:lnTo>
                <a:lnTo>
                  <a:pt x="217169" y="240919"/>
                </a:lnTo>
                <a:lnTo>
                  <a:pt x="217169" y="242443"/>
                </a:lnTo>
                <a:lnTo>
                  <a:pt x="217429" y="257897"/>
                </a:lnTo>
                <a:lnTo>
                  <a:pt x="217630" y="270922"/>
                </a:lnTo>
                <a:lnTo>
                  <a:pt x="217759" y="281519"/>
                </a:lnTo>
                <a:lnTo>
                  <a:pt x="217804" y="289687"/>
                </a:lnTo>
                <a:lnTo>
                  <a:pt x="217759" y="300188"/>
                </a:lnTo>
                <a:lnTo>
                  <a:pt x="180847" y="330660"/>
                </a:lnTo>
                <a:lnTo>
                  <a:pt x="123570" y="330962"/>
                </a:lnTo>
                <a:lnTo>
                  <a:pt x="114923" y="330912"/>
                </a:lnTo>
                <a:lnTo>
                  <a:pt x="66166" y="330073"/>
                </a:lnTo>
                <a:lnTo>
                  <a:pt x="16714" y="328965"/>
                </a:lnTo>
                <a:lnTo>
                  <a:pt x="7619" y="328675"/>
                </a:lnTo>
                <a:lnTo>
                  <a:pt x="6222" y="328675"/>
                </a:lnTo>
                <a:lnTo>
                  <a:pt x="4952" y="328168"/>
                </a:lnTo>
                <a:lnTo>
                  <a:pt x="3809" y="327025"/>
                </a:lnTo>
                <a:lnTo>
                  <a:pt x="2793" y="325882"/>
                </a:lnTo>
                <a:lnTo>
                  <a:pt x="2158" y="324612"/>
                </a:lnTo>
                <a:lnTo>
                  <a:pt x="2158" y="323214"/>
                </a:lnTo>
                <a:lnTo>
                  <a:pt x="1232" y="274826"/>
                </a:lnTo>
                <a:lnTo>
                  <a:pt x="555" y="232330"/>
                </a:lnTo>
                <a:lnTo>
                  <a:pt x="140" y="195716"/>
                </a:lnTo>
                <a:lnTo>
                  <a:pt x="0" y="164973"/>
                </a:lnTo>
                <a:lnTo>
                  <a:pt x="140" y="126089"/>
                </a:lnTo>
                <a:lnTo>
                  <a:pt x="555" y="85836"/>
                </a:lnTo>
                <a:lnTo>
                  <a:pt x="1232" y="44225"/>
                </a:lnTo>
                <a:lnTo>
                  <a:pt x="2158" y="1270"/>
                </a:lnTo>
                <a:lnTo>
                  <a:pt x="43465" y="301"/>
                </a:lnTo>
                <a:lnTo>
                  <a:pt x="75632" y="73"/>
                </a:lnTo>
                <a:lnTo>
                  <a:pt x="115442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3" name="object 13"/>
          <p:cNvSpPr/>
          <p:nvPr/>
        </p:nvSpPr>
        <p:spPr>
          <a:xfrm>
            <a:off x="6362972" y="3342186"/>
            <a:ext cx="151946" cy="237671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4" y="0"/>
                </a:moveTo>
                <a:lnTo>
                  <a:pt x="194071" y="5095"/>
                </a:lnTo>
                <a:lnTo>
                  <a:pt x="212344" y="9271"/>
                </a:lnTo>
                <a:lnTo>
                  <a:pt x="200533" y="94741"/>
                </a:lnTo>
                <a:lnTo>
                  <a:pt x="150241" y="91312"/>
                </a:lnTo>
                <a:lnTo>
                  <a:pt x="145923" y="91059"/>
                </a:lnTo>
                <a:lnTo>
                  <a:pt x="142113" y="91439"/>
                </a:lnTo>
                <a:lnTo>
                  <a:pt x="138811" y="92455"/>
                </a:lnTo>
                <a:lnTo>
                  <a:pt x="135382" y="93472"/>
                </a:lnTo>
                <a:lnTo>
                  <a:pt x="115950" y="134492"/>
                </a:lnTo>
                <a:lnTo>
                  <a:pt x="114046" y="167386"/>
                </a:lnTo>
                <a:lnTo>
                  <a:pt x="114163" y="176579"/>
                </a:lnTo>
                <a:lnTo>
                  <a:pt x="118491" y="217042"/>
                </a:lnTo>
                <a:lnTo>
                  <a:pt x="137922" y="242315"/>
                </a:lnTo>
                <a:lnTo>
                  <a:pt x="141350" y="243331"/>
                </a:lnTo>
                <a:lnTo>
                  <a:pt x="145542" y="243712"/>
                </a:lnTo>
                <a:lnTo>
                  <a:pt x="150241" y="243331"/>
                </a:lnTo>
                <a:lnTo>
                  <a:pt x="200533" y="240029"/>
                </a:lnTo>
                <a:lnTo>
                  <a:pt x="211709" y="326263"/>
                </a:lnTo>
                <a:lnTo>
                  <a:pt x="164238" y="331870"/>
                </a:lnTo>
                <a:lnTo>
                  <a:pt x="148971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4" y="316864"/>
                </a:lnTo>
                <a:lnTo>
                  <a:pt x="49149" y="308355"/>
                </a:lnTo>
                <a:lnTo>
                  <a:pt x="42672" y="303784"/>
                </a:lnTo>
                <a:lnTo>
                  <a:pt x="18288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8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4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4" name="object 14"/>
          <p:cNvSpPr/>
          <p:nvPr/>
        </p:nvSpPr>
        <p:spPr>
          <a:xfrm>
            <a:off x="6057718" y="3342186"/>
            <a:ext cx="190046" cy="239032"/>
          </a:xfrm>
          <a:custGeom>
            <a:avLst/>
            <a:gdLst/>
            <a:ahLst/>
            <a:cxnLst/>
            <a:rect l="l" t="t" r="r" b="b"/>
            <a:pathLst>
              <a:path w="266065" h="334645">
                <a:moveTo>
                  <a:pt x="112903" y="0"/>
                </a:moveTo>
                <a:lnTo>
                  <a:pt x="153207" y="962"/>
                </a:lnTo>
                <a:lnTo>
                  <a:pt x="195784" y="7516"/>
                </a:lnTo>
                <a:lnTo>
                  <a:pt x="221361" y="20319"/>
                </a:lnTo>
                <a:lnTo>
                  <a:pt x="228092" y="24891"/>
                </a:lnTo>
                <a:lnTo>
                  <a:pt x="246379" y="61594"/>
                </a:lnTo>
                <a:lnTo>
                  <a:pt x="249936" y="94741"/>
                </a:lnTo>
                <a:lnTo>
                  <a:pt x="248981" y="109130"/>
                </a:lnTo>
                <a:lnTo>
                  <a:pt x="234569" y="146938"/>
                </a:lnTo>
                <a:lnTo>
                  <a:pt x="204904" y="175192"/>
                </a:lnTo>
                <a:lnTo>
                  <a:pt x="192024" y="182244"/>
                </a:lnTo>
                <a:lnTo>
                  <a:pt x="200908" y="186243"/>
                </a:lnTo>
                <a:lnTo>
                  <a:pt x="235106" y="236079"/>
                </a:lnTo>
                <a:lnTo>
                  <a:pt x="256772" y="297471"/>
                </a:lnTo>
                <a:lnTo>
                  <a:pt x="265557" y="331215"/>
                </a:lnTo>
                <a:lnTo>
                  <a:pt x="252555" y="332529"/>
                </a:lnTo>
                <a:lnTo>
                  <a:pt x="238696" y="333438"/>
                </a:lnTo>
                <a:lnTo>
                  <a:pt x="223980" y="333966"/>
                </a:lnTo>
                <a:lnTo>
                  <a:pt x="208407" y="334137"/>
                </a:lnTo>
                <a:lnTo>
                  <a:pt x="196953" y="334063"/>
                </a:lnTo>
                <a:lnTo>
                  <a:pt x="159639" y="331215"/>
                </a:lnTo>
                <a:lnTo>
                  <a:pt x="157988" y="330200"/>
                </a:lnTo>
                <a:lnTo>
                  <a:pt x="143760" y="288952"/>
                </a:lnTo>
                <a:lnTo>
                  <a:pt x="123082" y="223714"/>
                </a:lnTo>
                <a:lnTo>
                  <a:pt x="114935" y="196976"/>
                </a:lnTo>
                <a:lnTo>
                  <a:pt x="107696" y="196976"/>
                </a:lnTo>
                <a:lnTo>
                  <a:pt x="107914" y="206599"/>
                </a:lnTo>
                <a:lnTo>
                  <a:pt x="108203" y="220233"/>
                </a:lnTo>
                <a:lnTo>
                  <a:pt x="108588" y="237892"/>
                </a:lnTo>
                <a:lnTo>
                  <a:pt x="109521" y="281781"/>
                </a:lnTo>
                <a:lnTo>
                  <a:pt x="110236" y="331215"/>
                </a:lnTo>
                <a:lnTo>
                  <a:pt x="98825" y="331622"/>
                </a:lnTo>
                <a:lnTo>
                  <a:pt x="87058" y="331898"/>
                </a:lnTo>
                <a:lnTo>
                  <a:pt x="74910" y="332055"/>
                </a:lnTo>
                <a:lnTo>
                  <a:pt x="62357" y="332104"/>
                </a:lnTo>
                <a:lnTo>
                  <a:pt x="50214" y="332055"/>
                </a:lnTo>
                <a:lnTo>
                  <a:pt x="36845" y="331898"/>
                </a:lnTo>
                <a:lnTo>
                  <a:pt x="22262" y="331622"/>
                </a:lnTo>
                <a:lnTo>
                  <a:pt x="6477" y="331215"/>
                </a:lnTo>
                <a:lnTo>
                  <a:pt x="4953" y="331215"/>
                </a:lnTo>
                <a:lnTo>
                  <a:pt x="3683" y="330708"/>
                </a:lnTo>
                <a:lnTo>
                  <a:pt x="2667" y="329564"/>
                </a:lnTo>
                <a:lnTo>
                  <a:pt x="1524" y="328549"/>
                </a:lnTo>
                <a:lnTo>
                  <a:pt x="1016" y="327278"/>
                </a:lnTo>
                <a:lnTo>
                  <a:pt x="1016" y="325754"/>
                </a:lnTo>
                <a:lnTo>
                  <a:pt x="990" y="311177"/>
                </a:lnTo>
                <a:lnTo>
                  <a:pt x="904" y="292766"/>
                </a:lnTo>
                <a:lnTo>
                  <a:pt x="748" y="270498"/>
                </a:lnTo>
                <a:lnTo>
                  <a:pt x="508" y="244348"/>
                </a:lnTo>
                <a:lnTo>
                  <a:pt x="267" y="217961"/>
                </a:lnTo>
                <a:lnTo>
                  <a:pt x="111" y="195183"/>
                </a:lnTo>
                <a:lnTo>
                  <a:pt x="25" y="176000"/>
                </a:lnTo>
                <a:lnTo>
                  <a:pt x="0" y="160400"/>
                </a:lnTo>
                <a:lnTo>
                  <a:pt x="25" y="145450"/>
                </a:lnTo>
                <a:lnTo>
                  <a:pt x="111" y="127857"/>
                </a:lnTo>
                <a:lnTo>
                  <a:pt x="267" y="107644"/>
                </a:lnTo>
                <a:lnTo>
                  <a:pt x="508" y="84836"/>
                </a:lnTo>
                <a:lnTo>
                  <a:pt x="748" y="61974"/>
                </a:lnTo>
                <a:lnTo>
                  <a:pt x="904" y="41767"/>
                </a:lnTo>
                <a:lnTo>
                  <a:pt x="990" y="24203"/>
                </a:lnTo>
                <a:lnTo>
                  <a:pt x="1016" y="9271"/>
                </a:lnTo>
                <a:lnTo>
                  <a:pt x="14924" y="7217"/>
                </a:lnTo>
                <a:lnTo>
                  <a:pt x="59055" y="2412"/>
                </a:lnTo>
                <a:lnTo>
                  <a:pt x="100899" y="144"/>
                </a:lnTo>
                <a:lnTo>
                  <a:pt x="11290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5" name="object 15"/>
          <p:cNvSpPr/>
          <p:nvPr/>
        </p:nvSpPr>
        <p:spPr>
          <a:xfrm>
            <a:off x="5708016" y="3342186"/>
            <a:ext cx="151946" cy="237671"/>
          </a:xfrm>
          <a:custGeom>
            <a:avLst/>
            <a:gdLst/>
            <a:ahLst/>
            <a:cxnLst/>
            <a:rect l="l" t="t" r="r" b="b"/>
            <a:pathLst>
              <a:path w="212725" h="332739">
                <a:moveTo>
                  <a:pt x="150113" y="0"/>
                </a:moveTo>
                <a:lnTo>
                  <a:pt x="194071" y="5095"/>
                </a:lnTo>
                <a:lnTo>
                  <a:pt x="212343" y="9271"/>
                </a:lnTo>
                <a:lnTo>
                  <a:pt x="200532" y="94741"/>
                </a:lnTo>
                <a:lnTo>
                  <a:pt x="150240" y="91312"/>
                </a:lnTo>
                <a:lnTo>
                  <a:pt x="145923" y="91059"/>
                </a:lnTo>
                <a:lnTo>
                  <a:pt x="142112" y="91439"/>
                </a:lnTo>
                <a:lnTo>
                  <a:pt x="138811" y="92455"/>
                </a:lnTo>
                <a:lnTo>
                  <a:pt x="135381" y="93472"/>
                </a:lnTo>
                <a:lnTo>
                  <a:pt x="115950" y="134492"/>
                </a:lnTo>
                <a:lnTo>
                  <a:pt x="114045" y="167386"/>
                </a:lnTo>
                <a:lnTo>
                  <a:pt x="114163" y="176579"/>
                </a:lnTo>
                <a:lnTo>
                  <a:pt x="118490" y="217042"/>
                </a:lnTo>
                <a:lnTo>
                  <a:pt x="145541" y="243712"/>
                </a:lnTo>
                <a:lnTo>
                  <a:pt x="150240" y="243331"/>
                </a:lnTo>
                <a:lnTo>
                  <a:pt x="200532" y="240029"/>
                </a:lnTo>
                <a:lnTo>
                  <a:pt x="211708" y="326263"/>
                </a:lnTo>
                <a:lnTo>
                  <a:pt x="164238" y="331870"/>
                </a:lnTo>
                <a:lnTo>
                  <a:pt x="148970" y="332231"/>
                </a:lnTo>
                <a:lnTo>
                  <a:pt x="141136" y="332160"/>
                </a:lnTo>
                <a:lnTo>
                  <a:pt x="99792" y="328463"/>
                </a:lnTo>
                <a:lnTo>
                  <a:pt x="62483" y="316864"/>
                </a:lnTo>
                <a:lnTo>
                  <a:pt x="49149" y="308355"/>
                </a:lnTo>
                <a:lnTo>
                  <a:pt x="42671" y="303784"/>
                </a:lnTo>
                <a:lnTo>
                  <a:pt x="18287" y="270763"/>
                </a:lnTo>
                <a:lnTo>
                  <a:pt x="4730" y="227012"/>
                </a:lnTo>
                <a:lnTo>
                  <a:pt x="555" y="189007"/>
                </a:lnTo>
                <a:lnTo>
                  <a:pt x="0" y="167386"/>
                </a:lnTo>
                <a:lnTo>
                  <a:pt x="428" y="149002"/>
                </a:lnTo>
                <a:lnTo>
                  <a:pt x="6857" y="100711"/>
                </a:lnTo>
                <a:lnTo>
                  <a:pt x="20323" y="63081"/>
                </a:lnTo>
                <a:lnTo>
                  <a:pt x="48504" y="28402"/>
                </a:lnTo>
                <a:lnTo>
                  <a:pt x="87909" y="7933"/>
                </a:lnTo>
                <a:lnTo>
                  <a:pt x="136134" y="309"/>
                </a:lnTo>
                <a:lnTo>
                  <a:pt x="150113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16" name="object 16"/>
          <p:cNvSpPr/>
          <p:nvPr/>
        </p:nvSpPr>
        <p:spPr>
          <a:xfrm>
            <a:off x="0" y="6397171"/>
            <a:ext cx="12192000" cy="460829"/>
          </a:xfrm>
          <a:custGeom>
            <a:avLst/>
            <a:gdLst/>
            <a:ahLst/>
            <a:cxnLst/>
            <a:rect l="l" t="t" r="r" b="b"/>
            <a:pathLst>
              <a:path w="12801600" h="645159">
                <a:moveTo>
                  <a:pt x="0" y="645160"/>
                </a:moveTo>
                <a:lnTo>
                  <a:pt x="12801600" y="645160"/>
                </a:lnTo>
                <a:lnTo>
                  <a:pt x="12801600" y="0"/>
                </a:lnTo>
                <a:lnTo>
                  <a:pt x="0" y="0"/>
                </a:lnTo>
                <a:lnTo>
                  <a:pt x="0" y="645160"/>
                </a:lnTo>
                <a:close/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86"/>
          </a:p>
        </p:txBody>
      </p:sp>
      <p:sp>
        <p:nvSpPr>
          <p:cNvPr id="59" name="object 59"/>
          <p:cNvSpPr txBox="1"/>
          <p:nvPr/>
        </p:nvSpPr>
        <p:spPr>
          <a:xfrm>
            <a:off x="82777" y="6437982"/>
            <a:ext cx="1558925" cy="3792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72">
              <a:lnSpc>
                <a:spcPts val="886"/>
              </a:lnSpc>
            </a:pPr>
            <a:r>
              <a:rPr sz="857" b="1" u="sng" spc="-1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</a:t>
            </a:r>
            <a:endParaRPr sz="857">
              <a:latin typeface="Calibri"/>
              <a:cs typeface="Calibri"/>
            </a:endParaRPr>
          </a:p>
          <a:p>
            <a:pPr marL="9072"/>
            <a:r>
              <a:rPr sz="857" dirty="0">
                <a:solidFill>
                  <a:srgbClr val="006FC0"/>
                </a:solidFill>
                <a:latin typeface="Calibri"/>
                <a:cs typeface="Calibri"/>
              </a:rPr>
              <a:t>Blue equation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71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>
              <a:latin typeface="Calibri"/>
              <a:cs typeface="Calibri"/>
            </a:endParaRPr>
          </a:p>
          <a:p>
            <a:pPr marL="9072"/>
            <a:r>
              <a:rPr sz="857" spc="-4" dirty="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sz="857" dirty="0">
                <a:solidFill>
                  <a:srgbClr val="FF0000"/>
                </a:solidFill>
                <a:latin typeface="Calibri"/>
                <a:cs typeface="Calibri"/>
              </a:rPr>
              <a:t>equation </a:t>
            </a:r>
            <a:r>
              <a:rPr sz="857" dirty="0">
                <a:latin typeface="Calibri"/>
                <a:cs typeface="Calibri"/>
              </a:rPr>
              <a:t>– </a:t>
            </a:r>
            <a:r>
              <a:rPr sz="857" i="1" spc="-4" dirty="0">
                <a:latin typeface="Calibri"/>
                <a:cs typeface="Calibri"/>
              </a:rPr>
              <a:t>Not </a:t>
            </a:r>
            <a:r>
              <a:rPr sz="857" i="1" dirty="0">
                <a:latin typeface="Calibri"/>
                <a:cs typeface="Calibri"/>
              </a:rPr>
              <a:t>given</a:t>
            </a:r>
            <a:r>
              <a:rPr sz="857" i="1" spc="-86" dirty="0">
                <a:latin typeface="Calibri"/>
                <a:cs typeface="Calibri"/>
              </a:rPr>
              <a:t> </a:t>
            </a:r>
            <a:r>
              <a:rPr sz="857" i="1" spc="-7" dirty="0">
                <a:latin typeface="Calibri"/>
                <a:cs typeface="Calibri"/>
              </a:rPr>
              <a:t>formulae</a:t>
            </a:r>
            <a:endParaRPr sz="857">
              <a:latin typeface="Calibri"/>
              <a:cs typeface="Calibri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33810" y="135620"/>
            <a:ext cx="2607252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KIRCHOFF’S FIRST LAW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61188" y="750864"/>
            <a:ext cx="34468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rgbClr val="7030A0"/>
                </a:solidFill>
                <a:latin typeface="+mj-lt"/>
              </a:rPr>
              <a:t>Kirchoff’s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 First law </a:t>
            </a:r>
            <a:r>
              <a:rPr lang="en-US" sz="1400" dirty="0">
                <a:latin typeface="+mj-lt"/>
              </a:rPr>
              <a:t>states that the current entering a junction is equal to the current </a:t>
            </a:r>
            <a:r>
              <a:rPr lang="en-US" sz="1400" dirty="0" smtClean="0">
                <a:latin typeface="+mj-lt"/>
              </a:rPr>
              <a:t>leaving </a:t>
            </a:r>
            <a:r>
              <a:rPr lang="en-US" sz="1400" dirty="0">
                <a:latin typeface="+mj-lt"/>
              </a:rPr>
              <a:t>it.</a:t>
            </a:r>
            <a:endParaRPr lang="en-GB" sz="1400" dirty="0"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605483" y="135620"/>
            <a:ext cx="3186834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EMF and Internal Resistance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178" name="Rectangle 7177"/>
          <p:cNvSpPr/>
          <p:nvPr/>
        </p:nvSpPr>
        <p:spPr>
          <a:xfrm>
            <a:off x="2941062" y="1402197"/>
            <a:ext cx="33427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+mj-lt"/>
              </a:rPr>
              <a:t>Conservation of charge </a:t>
            </a:r>
            <a:r>
              <a:rPr lang="en-US" sz="1600" b="1" dirty="0" smtClean="0">
                <a:solidFill>
                  <a:srgbClr val="7030A0"/>
                </a:solidFill>
                <a:latin typeface="+mj-lt"/>
              </a:rPr>
              <a:t>: </a:t>
            </a:r>
            <a:r>
              <a:rPr lang="en-US" sz="1600" dirty="0" smtClean="0">
                <a:latin typeface="+mj-lt"/>
              </a:rPr>
              <a:t>the </a:t>
            </a:r>
            <a:r>
              <a:rPr lang="en-US" sz="1600" dirty="0">
                <a:latin typeface="+mj-lt"/>
              </a:rPr>
              <a:t>total charge flowing into a junction of wires must equal the total charge flowing out of the junction”.</a:t>
            </a:r>
            <a:endParaRPr lang="en-GB" sz="1600" dirty="0">
              <a:latin typeface="+mj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33810" y="3127752"/>
            <a:ext cx="2914388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KIRCHOFF’S SECOND LAW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179" name="Picture 71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892" y="3651971"/>
            <a:ext cx="2263007" cy="1606735"/>
          </a:xfrm>
          <a:prstGeom prst="rect">
            <a:avLst/>
          </a:prstGeom>
        </p:spPr>
      </p:pic>
      <p:sp>
        <p:nvSpPr>
          <p:cNvPr id="88" name="Rectangle 87"/>
          <p:cNvSpPr/>
          <p:nvPr/>
        </p:nvSpPr>
        <p:spPr>
          <a:xfrm>
            <a:off x="2482120" y="3895048"/>
            <a:ext cx="28365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rgbClr val="7030A0"/>
                </a:solidFill>
                <a:latin typeface="+mj-lt"/>
              </a:rPr>
              <a:t>Kirchoff’s</a:t>
            </a:r>
            <a:r>
              <a:rPr lang="en-US" sz="1400" b="1" dirty="0" smtClean="0">
                <a:solidFill>
                  <a:srgbClr val="7030A0"/>
                </a:solidFill>
                <a:latin typeface="+mj-lt"/>
              </a:rPr>
              <a:t> Second law  </a:t>
            </a:r>
            <a:r>
              <a:rPr lang="en-US" sz="1400" dirty="0" smtClean="0">
                <a:latin typeface="+mj-lt"/>
              </a:rPr>
              <a:t>states the </a:t>
            </a:r>
            <a:r>
              <a:rPr lang="en-US" sz="1400" dirty="0">
                <a:latin typeface="+mj-lt"/>
              </a:rPr>
              <a:t>sum of the </a:t>
            </a:r>
            <a:r>
              <a:rPr lang="en-US" sz="1400" dirty="0" err="1">
                <a:latin typeface="+mj-lt"/>
              </a:rPr>
              <a:t>Emf’s</a:t>
            </a:r>
            <a:r>
              <a:rPr lang="en-US" sz="1400" dirty="0">
                <a:latin typeface="+mj-lt"/>
              </a:rPr>
              <a:t> in any closed loop in a circuit must be equal to the sum of the potential differences in the closed loop in the </a:t>
            </a:r>
            <a:r>
              <a:rPr lang="en-US" sz="1400" dirty="0" smtClean="0">
                <a:latin typeface="+mj-lt"/>
              </a:rPr>
              <a:t>circuit.</a:t>
            </a:r>
            <a:endParaRPr lang="en-GB" sz="1400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object 8"/>
              <p:cNvSpPr txBox="1"/>
              <p:nvPr/>
            </p:nvSpPr>
            <p:spPr>
              <a:xfrm>
                <a:off x="279892" y="2105309"/>
                <a:ext cx="1981296" cy="6921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Cambria Math"/>
                          <a:cs typeface="Cambria Math"/>
                        </a:rPr>
                        <m:t>I</m:t>
                      </m:r>
                      <m:r>
                        <m:rPr>
                          <m:nor/>
                        </m:rPr>
                        <a:rPr lang="en-US" b="0" i="0" baseline="-25000" dirty="0" smtClean="0">
                          <a:latin typeface="Cambria Math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𝐼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𝐼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𝐼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4</m:t>
                      </m:r>
                    </m:oMath>
                  </m:oMathPara>
                </a14:m>
                <a:endParaRPr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89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92" y="2105309"/>
                <a:ext cx="1981296" cy="6921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0" name="object 8"/>
              <p:cNvSpPr txBox="1"/>
              <p:nvPr/>
            </p:nvSpPr>
            <p:spPr>
              <a:xfrm>
                <a:off x="420747" y="5375731"/>
                <a:ext cx="1981296" cy="692151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cs typeface="Cambria Math"/>
                        </a:rPr>
                        <m:t>3</m:t>
                      </m:r>
                    </m:oMath>
                  </m:oMathPara>
                </a14:m>
                <a:endParaRPr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90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747" y="5375731"/>
                <a:ext cx="1981296" cy="6921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object 37"/>
          <p:cNvSpPr txBox="1"/>
          <p:nvPr/>
        </p:nvSpPr>
        <p:spPr>
          <a:xfrm>
            <a:off x="7566295" y="3377412"/>
            <a:ext cx="1748971" cy="384739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32657" rIns="0" bIns="0" rtlCol="0">
            <a:spAutoFit/>
          </a:bodyPr>
          <a:lstStyle/>
          <a:p>
            <a:pPr marL="92984">
              <a:spcBef>
                <a:spcPts val="257"/>
              </a:spcBef>
            </a:pPr>
            <a:r>
              <a:rPr sz="2286" dirty="0">
                <a:latin typeface="Cambria Math"/>
                <a:cs typeface="Cambria Math"/>
              </a:rPr>
              <a:t>𝜀 = </a:t>
            </a:r>
            <a:r>
              <a:rPr sz="2286" spc="21" dirty="0">
                <a:latin typeface="Cambria Math"/>
                <a:cs typeface="Cambria Math"/>
              </a:rPr>
              <a:t>𝐼(𝑅 </a:t>
            </a:r>
            <a:r>
              <a:rPr sz="2286" dirty="0">
                <a:latin typeface="Cambria Math"/>
                <a:cs typeface="Cambria Math"/>
              </a:rPr>
              <a:t>+</a:t>
            </a:r>
            <a:r>
              <a:rPr sz="2286" spc="-179" dirty="0">
                <a:latin typeface="Cambria Math"/>
                <a:cs typeface="Cambria Math"/>
              </a:rPr>
              <a:t> </a:t>
            </a:r>
            <a:r>
              <a:rPr sz="2286" spc="25" dirty="0">
                <a:latin typeface="Cambria Math"/>
                <a:cs typeface="Cambria Math"/>
              </a:rPr>
              <a:t>𝑟)</a:t>
            </a:r>
            <a:endParaRPr sz="2286" dirty="0">
              <a:latin typeface="Cambria Math"/>
              <a:cs typeface="Cambria Math"/>
            </a:endParaRPr>
          </a:p>
        </p:txBody>
      </p:sp>
      <p:sp>
        <p:nvSpPr>
          <p:cNvPr id="95" name="object 52"/>
          <p:cNvSpPr txBox="1"/>
          <p:nvPr/>
        </p:nvSpPr>
        <p:spPr>
          <a:xfrm>
            <a:off x="8298412" y="606170"/>
            <a:ext cx="3451225" cy="668956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429" b="1" spc="-4" dirty="0">
                <a:solidFill>
                  <a:srgbClr val="7030A0"/>
                </a:solidFill>
                <a:latin typeface="Calibri"/>
                <a:cs typeface="Calibri"/>
              </a:rPr>
              <a:t>Electromotive </a:t>
            </a:r>
            <a:r>
              <a:rPr sz="1429" b="1" spc="-11" dirty="0">
                <a:solidFill>
                  <a:srgbClr val="7030A0"/>
                </a:solidFill>
                <a:latin typeface="Calibri"/>
                <a:cs typeface="Calibri"/>
              </a:rPr>
              <a:t>force </a:t>
            </a:r>
            <a:r>
              <a:rPr sz="1429" b="1" spc="-7" dirty="0">
                <a:solidFill>
                  <a:srgbClr val="7030A0"/>
                </a:solidFill>
                <a:latin typeface="Calibri"/>
                <a:cs typeface="Calibri"/>
              </a:rPr>
              <a:t>(e.m.f), </a:t>
            </a:r>
            <a:r>
              <a:rPr sz="1429" dirty="0">
                <a:latin typeface="Cambria Math"/>
                <a:cs typeface="Cambria Math"/>
              </a:rPr>
              <a:t>𝜀 </a:t>
            </a:r>
            <a:r>
              <a:rPr sz="1429" dirty="0">
                <a:latin typeface="Calibri"/>
                <a:cs typeface="Calibri"/>
              </a:rPr>
              <a:t>is the amount of  </a:t>
            </a:r>
            <a:r>
              <a:rPr sz="1429" spc="-4" dirty="0">
                <a:latin typeface="Calibri"/>
                <a:cs typeface="Calibri"/>
              </a:rPr>
              <a:t>electrical energy </a:t>
            </a:r>
            <a:r>
              <a:rPr sz="1429" dirty="0">
                <a:latin typeface="Calibri"/>
                <a:cs typeface="Calibri"/>
              </a:rPr>
              <a:t>supplied per </a:t>
            </a:r>
            <a:r>
              <a:rPr sz="1429" spc="-4" dirty="0">
                <a:latin typeface="Calibri"/>
                <a:cs typeface="Calibri"/>
              </a:rPr>
              <a:t>coulomb </a:t>
            </a:r>
            <a:r>
              <a:rPr sz="1429" dirty="0">
                <a:latin typeface="Calibri"/>
                <a:cs typeface="Calibri"/>
              </a:rPr>
              <a:t>of  </a:t>
            </a:r>
            <a:r>
              <a:rPr sz="1429" spc="-7" dirty="0">
                <a:latin typeface="Calibri"/>
                <a:cs typeface="Calibri"/>
              </a:rPr>
              <a:t>charge from </a:t>
            </a:r>
            <a:r>
              <a:rPr sz="1429" dirty="0">
                <a:latin typeface="Calibri"/>
                <a:cs typeface="Calibri"/>
              </a:rPr>
              <a:t>a </a:t>
            </a:r>
            <a:r>
              <a:rPr sz="1429" spc="-4" dirty="0">
                <a:latin typeface="Calibri"/>
                <a:cs typeface="Calibri"/>
              </a:rPr>
              <a:t>source. </a:t>
            </a:r>
            <a:r>
              <a:rPr sz="1429" dirty="0">
                <a:solidFill>
                  <a:srgbClr val="FF0000"/>
                </a:solidFill>
                <a:latin typeface="Calibri"/>
                <a:cs typeface="Calibri"/>
              </a:rPr>
              <a:t>It is </a:t>
            </a:r>
            <a:r>
              <a:rPr sz="1429" spc="-4" dirty="0">
                <a:solidFill>
                  <a:srgbClr val="FF0000"/>
                </a:solidFill>
                <a:latin typeface="Calibri"/>
                <a:cs typeface="Calibri"/>
              </a:rPr>
              <a:t>measured </a:t>
            </a:r>
            <a:r>
              <a:rPr sz="1429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1429" spc="-4" dirty="0">
                <a:solidFill>
                  <a:srgbClr val="FF0000"/>
                </a:solidFill>
                <a:latin typeface="Calibri"/>
                <a:cs typeface="Calibri"/>
              </a:rPr>
              <a:t>volts,</a:t>
            </a:r>
            <a:r>
              <a:rPr sz="1429" spc="-5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29" dirty="0">
                <a:solidFill>
                  <a:srgbClr val="FF0000"/>
                </a:solidFill>
                <a:latin typeface="Calibri"/>
                <a:cs typeface="Calibri"/>
              </a:rPr>
              <a:t>V</a:t>
            </a:r>
          </a:p>
        </p:txBody>
      </p:sp>
      <p:sp>
        <p:nvSpPr>
          <p:cNvPr id="96" name="object 53"/>
          <p:cNvSpPr txBox="1"/>
          <p:nvPr/>
        </p:nvSpPr>
        <p:spPr>
          <a:xfrm>
            <a:off x="7013986" y="2775233"/>
            <a:ext cx="1404257" cy="38473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32657" rIns="0" bIns="0" rtlCol="0">
            <a:spAutoFit/>
          </a:bodyPr>
          <a:lstStyle/>
          <a:p>
            <a:pPr marL="100695">
              <a:spcBef>
                <a:spcPts val="257"/>
              </a:spcBef>
            </a:pPr>
            <a:r>
              <a:rPr sz="2286" dirty="0">
                <a:latin typeface="Cambria Math"/>
                <a:cs typeface="Cambria Math"/>
              </a:rPr>
              <a:t>𝜀 = 𝑉 +</a:t>
            </a:r>
            <a:r>
              <a:rPr sz="2286" spc="-146" dirty="0">
                <a:latin typeface="Cambria Math"/>
                <a:cs typeface="Cambria Math"/>
              </a:rPr>
              <a:t> </a:t>
            </a:r>
            <a:r>
              <a:rPr sz="2286" dirty="0">
                <a:latin typeface="Cambria Math"/>
                <a:cs typeface="Cambria Math"/>
              </a:rPr>
              <a:t>v</a:t>
            </a:r>
          </a:p>
        </p:txBody>
      </p:sp>
      <p:sp>
        <p:nvSpPr>
          <p:cNvPr id="97" name="object 54"/>
          <p:cNvSpPr txBox="1"/>
          <p:nvPr/>
        </p:nvSpPr>
        <p:spPr>
          <a:xfrm>
            <a:off x="8379141" y="1495370"/>
            <a:ext cx="3764553" cy="1086378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152403">
              <a:spcBef>
                <a:spcPts val="71"/>
              </a:spcBef>
            </a:pPr>
            <a:r>
              <a:rPr sz="1400" dirty="0">
                <a:latin typeface="+mj-lt"/>
                <a:cs typeface="Calibri"/>
              </a:rPr>
              <a:t>If a </a:t>
            </a:r>
            <a:r>
              <a:rPr sz="1400" spc="-4" dirty="0">
                <a:latin typeface="+mj-lt"/>
                <a:cs typeface="Calibri"/>
              </a:rPr>
              <a:t>power </a:t>
            </a:r>
            <a:r>
              <a:rPr sz="1400" dirty="0">
                <a:latin typeface="+mj-lt"/>
                <a:cs typeface="Calibri"/>
              </a:rPr>
              <a:t>supply has </a:t>
            </a:r>
            <a:r>
              <a:rPr sz="1400" b="1" spc="-4" dirty="0">
                <a:solidFill>
                  <a:srgbClr val="7030A0"/>
                </a:solidFill>
                <a:latin typeface="+mj-lt"/>
                <a:cs typeface="Calibri"/>
              </a:rPr>
              <a:t>internal</a:t>
            </a:r>
            <a:r>
              <a:rPr sz="1400" b="1" spc="-96" dirty="0">
                <a:solidFill>
                  <a:srgbClr val="7030A0"/>
                </a:solidFill>
                <a:latin typeface="+mj-lt"/>
                <a:cs typeface="Calibri"/>
              </a:rPr>
              <a:t> </a:t>
            </a:r>
            <a:r>
              <a:rPr sz="1400" b="1" spc="-4" dirty="0">
                <a:solidFill>
                  <a:srgbClr val="7030A0"/>
                </a:solidFill>
                <a:latin typeface="+mj-lt"/>
                <a:cs typeface="Calibri"/>
              </a:rPr>
              <a:t>resistance</a:t>
            </a:r>
            <a:r>
              <a:rPr sz="1400" spc="-4" dirty="0">
                <a:latin typeface="+mj-lt"/>
                <a:cs typeface="Calibri"/>
              </a:rPr>
              <a:t>,  some energy </a:t>
            </a:r>
            <a:r>
              <a:rPr sz="1400" dirty="0">
                <a:latin typeface="+mj-lt"/>
                <a:cs typeface="Calibri"/>
              </a:rPr>
              <a:t>is </a:t>
            </a:r>
            <a:r>
              <a:rPr sz="1400" spc="-7" dirty="0">
                <a:latin typeface="+mj-lt"/>
                <a:cs typeface="Calibri"/>
              </a:rPr>
              <a:t>wasted </a:t>
            </a:r>
            <a:r>
              <a:rPr sz="1400" dirty="0">
                <a:latin typeface="+mj-lt"/>
                <a:cs typeface="Calibri"/>
              </a:rPr>
              <a:t>per </a:t>
            </a:r>
            <a:r>
              <a:rPr sz="1400" spc="-4" dirty="0">
                <a:latin typeface="+mj-lt"/>
                <a:cs typeface="Calibri"/>
              </a:rPr>
              <a:t>coulomb </a:t>
            </a:r>
            <a:r>
              <a:rPr sz="1400" dirty="0">
                <a:latin typeface="+mj-lt"/>
                <a:cs typeface="Calibri"/>
              </a:rPr>
              <a:t>of  </a:t>
            </a:r>
            <a:r>
              <a:rPr sz="1400" spc="-7" dirty="0">
                <a:latin typeface="+mj-lt"/>
                <a:cs typeface="Calibri"/>
              </a:rPr>
              <a:t>charge. </a:t>
            </a:r>
            <a:r>
              <a:rPr sz="1400" dirty="0">
                <a:latin typeface="+mj-lt"/>
                <a:cs typeface="Calibri"/>
              </a:rPr>
              <a:t>This is </a:t>
            </a:r>
            <a:r>
              <a:rPr sz="1400" spc="-11" dirty="0">
                <a:latin typeface="+mj-lt"/>
                <a:cs typeface="Calibri"/>
              </a:rPr>
              <a:t>referred </a:t>
            </a:r>
            <a:r>
              <a:rPr sz="1400" spc="-4" dirty="0">
                <a:latin typeface="+mj-lt"/>
                <a:cs typeface="Calibri"/>
              </a:rPr>
              <a:t>to </a:t>
            </a:r>
            <a:r>
              <a:rPr sz="1400" dirty="0">
                <a:latin typeface="+mj-lt"/>
                <a:cs typeface="Calibri"/>
              </a:rPr>
              <a:t>as </a:t>
            </a:r>
            <a:r>
              <a:rPr sz="1400" spc="-4" dirty="0">
                <a:latin typeface="+mj-lt"/>
                <a:cs typeface="Calibri"/>
              </a:rPr>
              <a:t>lost</a:t>
            </a:r>
            <a:r>
              <a:rPr sz="1400" spc="-36" dirty="0">
                <a:latin typeface="+mj-lt"/>
                <a:cs typeface="Calibri"/>
              </a:rPr>
              <a:t> </a:t>
            </a:r>
            <a:r>
              <a:rPr sz="1400" spc="-4" dirty="0" smtClean="0">
                <a:latin typeface="+mj-lt"/>
                <a:cs typeface="Calibri"/>
              </a:rPr>
              <a:t>volts</a:t>
            </a:r>
            <a:r>
              <a:rPr lang="en-US" sz="1400" spc="-4" dirty="0" smtClean="0">
                <a:latin typeface="+mj-lt"/>
                <a:cs typeface="Calibri"/>
              </a:rPr>
              <a:t> (v) </a:t>
            </a:r>
            <a:r>
              <a:rPr sz="1400" spc="-4" dirty="0" smtClean="0">
                <a:latin typeface="+mj-lt"/>
                <a:cs typeface="Calibri"/>
              </a:rPr>
              <a:t>.</a:t>
            </a:r>
            <a:r>
              <a:rPr lang="en-US" sz="1400" dirty="0" smtClean="0">
                <a:latin typeface="+mj-lt"/>
                <a:cs typeface="Calibri"/>
              </a:rPr>
              <a:t> </a:t>
            </a:r>
            <a:r>
              <a:rPr sz="1400" dirty="0" smtClean="0">
                <a:latin typeface="+mj-lt"/>
                <a:cs typeface="Calibri"/>
              </a:rPr>
              <a:t>The </a:t>
            </a:r>
            <a:r>
              <a:rPr sz="1400" spc="-4" dirty="0">
                <a:latin typeface="+mj-lt"/>
                <a:cs typeface="Calibri"/>
              </a:rPr>
              <a:t>useful energy </a:t>
            </a:r>
            <a:r>
              <a:rPr sz="1400" spc="-11" dirty="0">
                <a:latin typeface="+mj-lt"/>
                <a:cs typeface="Calibri"/>
              </a:rPr>
              <a:t>transferred </a:t>
            </a:r>
            <a:r>
              <a:rPr sz="1400" dirty="0">
                <a:latin typeface="+mj-lt"/>
                <a:cs typeface="Calibri"/>
              </a:rPr>
              <a:t>per </a:t>
            </a:r>
            <a:r>
              <a:rPr sz="1400" spc="-4" dirty="0">
                <a:latin typeface="+mj-lt"/>
                <a:cs typeface="Calibri"/>
              </a:rPr>
              <a:t>coulomb  </a:t>
            </a:r>
            <a:r>
              <a:rPr sz="1400" dirty="0">
                <a:latin typeface="+mj-lt"/>
                <a:cs typeface="Calibri"/>
              </a:rPr>
              <a:t>of </a:t>
            </a:r>
            <a:r>
              <a:rPr sz="1400" spc="-7" dirty="0">
                <a:latin typeface="+mj-lt"/>
                <a:cs typeface="Calibri"/>
              </a:rPr>
              <a:t>charge </a:t>
            </a:r>
            <a:r>
              <a:rPr sz="1400" spc="-4" dirty="0">
                <a:latin typeface="+mj-lt"/>
                <a:cs typeface="Calibri"/>
              </a:rPr>
              <a:t>to </a:t>
            </a:r>
            <a:r>
              <a:rPr sz="1400" dirty="0">
                <a:latin typeface="+mj-lt"/>
                <a:cs typeface="Calibri"/>
              </a:rPr>
              <a:t>the </a:t>
            </a:r>
            <a:r>
              <a:rPr sz="1400" spc="-7" dirty="0">
                <a:latin typeface="+mj-lt"/>
                <a:cs typeface="Calibri"/>
              </a:rPr>
              <a:t>rest </a:t>
            </a:r>
            <a:r>
              <a:rPr sz="1400" dirty="0">
                <a:latin typeface="+mj-lt"/>
                <a:cs typeface="Calibri"/>
              </a:rPr>
              <a:t>of the </a:t>
            </a:r>
            <a:r>
              <a:rPr sz="1400" spc="-4" dirty="0">
                <a:latin typeface="+mj-lt"/>
                <a:cs typeface="Calibri"/>
              </a:rPr>
              <a:t>circuit </a:t>
            </a:r>
            <a:r>
              <a:rPr sz="1400" dirty="0">
                <a:latin typeface="+mj-lt"/>
                <a:cs typeface="Calibri"/>
              </a:rPr>
              <a:t>is </a:t>
            </a:r>
            <a:r>
              <a:rPr sz="1400" spc="-4" dirty="0">
                <a:latin typeface="+mj-lt"/>
                <a:cs typeface="Calibri"/>
              </a:rPr>
              <a:t>called  </a:t>
            </a:r>
            <a:r>
              <a:rPr sz="1400" dirty="0">
                <a:latin typeface="+mj-lt"/>
                <a:cs typeface="Calibri"/>
              </a:rPr>
              <a:t>the terminal</a:t>
            </a:r>
            <a:r>
              <a:rPr sz="1400" spc="-21" dirty="0">
                <a:latin typeface="+mj-lt"/>
                <a:cs typeface="Calibri"/>
              </a:rPr>
              <a:t> </a:t>
            </a:r>
            <a:r>
              <a:rPr sz="1400" dirty="0" err="1">
                <a:latin typeface="+mj-lt"/>
                <a:cs typeface="Calibri"/>
              </a:rPr>
              <a:t>p.d</a:t>
            </a:r>
            <a:r>
              <a:rPr sz="1400" dirty="0" smtClean="0">
                <a:latin typeface="+mj-lt"/>
                <a:cs typeface="Calibri"/>
              </a:rPr>
              <a:t>.</a:t>
            </a:r>
            <a:r>
              <a:rPr lang="en-US" sz="1400" dirty="0" smtClean="0">
                <a:latin typeface="+mj-lt"/>
                <a:cs typeface="Calibri"/>
              </a:rPr>
              <a:t> (V)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98" name="object 55"/>
          <p:cNvSpPr txBox="1"/>
          <p:nvPr/>
        </p:nvSpPr>
        <p:spPr>
          <a:xfrm>
            <a:off x="5446825" y="4694970"/>
            <a:ext cx="2851587" cy="1108820"/>
          </a:xfrm>
          <a:prstGeom prst="rect">
            <a:avLst/>
          </a:prstGeom>
        </p:spPr>
        <p:txBody>
          <a:bodyPr vert="horz" wrap="square" lIns="0" tIns="9071" rIns="0" bIns="0" rtlCol="0">
            <a:spAutoFit/>
          </a:bodyPr>
          <a:lstStyle/>
          <a:p>
            <a:pPr marL="9072" marR="3629">
              <a:spcBef>
                <a:spcPts val="71"/>
              </a:spcBef>
            </a:pPr>
            <a:r>
              <a:rPr sz="1429" spc="-7" dirty="0">
                <a:latin typeface="Calibri"/>
                <a:cs typeface="Calibri"/>
              </a:rPr>
              <a:t>Potential </a:t>
            </a:r>
            <a:r>
              <a:rPr sz="1429" spc="-4" dirty="0">
                <a:latin typeface="Calibri"/>
                <a:cs typeface="Calibri"/>
              </a:rPr>
              <a:t>dividers </a:t>
            </a:r>
            <a:r>
              <a:rPr sz="1429" spc="-7" dirty="0">
                <a:latin typeface="Calibri"/>
                <a:cs typeface="Calibri"/>
              </a:rPr>
              <a:t>are </a:t>
            </a:r>
            <a:r>
              <a:rPr lang="en-US" sz="1429" spc="-7" dirty="0" smtClean="0">
                <a:latin typeface="Calibri"/>
                <a:cs typeface="Calibri"/>
              </a:rPr>
              <a:t>2 or more resistors connected in series. They are </a:t>
            </a:r>
            <a:r>
              <a:rPr sz="1429" spc="-4" dirty="0" smtClean="0">
                <a:latin typeface="Calibri"/>
                <a:cs typeface="Calibri"/>
              </a:rPr>
              <a:t>used </a:t>
            </a:r>
            <a:r>
              <a:rPr sz="1429" spc="-4" dirty="0">
                <a:latin typeface="Calibri"/>
                <a:cs typeface="Calibri"/>
              </a:rPr>
              <a:t>to </a:t>
            </a:r>
            <a:r>
              <a:rPr lang="en-US" sz="1429" spc="-4" dirty="0" smtClean="0">
                <a:latin typeface="Calibri"/>
                <a:cs typeface="Calibri"/>
              </a:rPr>
              <a:t>divide</a:t>
            </a:r>
            <a:r>
              <a:rPr sz="1429" spc="-4" dirty="0" smtClean="0">
                <a:latin typeface="Calibri"/>
                <a:cs typeface="Calibri"/>
              </a:rPr>
              <a:t> </a:t>
            </a:r>
            <a:r>
              <a:rPr sz="1429" dirty="0">
                <a:latin typeface="Calibri"/>
                <a:cs typeface="Calibri"/>
              </a:rPr>
              <a:t>the </a:t>
            </a:r>
            <a:r>
              <a:rPr sz="1429" spc="-4" dirty="0">
                <a:latin typeface="Calibri"/>
                <a:cs typeface="Calibri"/>
              </a:rPr>
              <a:t>potential </a:t>
            </a:r>
            <a:r>
              <a:rPr sz="1429" spc="-7" dirty="0">
                <a:latin typeface="Calibri"/>
                <a:cs typeface="Calibri"/>
              </a:rPr>
              <a:t>difference  </a:t>
            </a:r>
            <a:r>
              <a:rPr sz="1429" dirty="0">
                <a:latin typeface="Calibri"/>
                <a:cs typeface="Calibri"/>
              </a:rPr>
              <a:t>supplied </a:t>
            </a:r>
            <a:r>
              <a:rPr sz="1429" spc="-7" dirty="0">
                <a:latin typeface="Calibri"/>
                <a:cs typeface="Calibri"/>
              </a:rPr>
              <a:t>by </a:t>
            </a:r>
            <a:r>
              <a:rPr sz="1429" dirty="0">
                <a:latin typeface="Calibri"/>
                <a:cs typeface="Calibri"/>
              </a:rPr>
              <a:t>a </a:t>
            </a:r>
            <a:r>
              <a:rPr sz="1429" spc="-4" dirty="0">
                <a:latin typeface="Calibri"/>
                <a:cs typeface="Calibri"/>
              </a:rPr>
              <a:t>source to </a:t>
            </a:r>
            <a:r>
              <a:rPr sz="1429" spc="-7" dirty="0">
                <a:latin typeface="Calibri"/>
                <a:cs typeface="Calibri"/>
              </a:rPr>
              <a:t>different</a:t>
            </a:r>
            <a:r>
              <a:rPr sz="1429" spc="-54" dirty="0">
                <a:latin typeface="Calibri"/>
                <a:cs typeface="Calibri"/>
              </a:rPr>
              <a:t> </a:t>
            </a:r>
            <a:r>
              <a:rPr sz="1429" spc="-4" dirty="0" smtClean="0">
                <a:latin typeface="Calibri"/>
                <a:cs typeface="Calibri"/>
              </a:rPr>
              <a:t>components</a:t>
            </a:r>
            <a:endParaRPr sz="1429" dirty="0">
              <a:latin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object 8"/>
              <p:cNvSpPr txBox="1"/>
              <p:nvPr/>
            </p:nvSpPr>
            <p:spPr>
              <a:xfrm>
                <a:off x="7047908" y="586719"/>
                <a:ext cx="1115150" cy="692151"/>
              </a:xfrm>
              <a:prstGeom prst="rect">
                <a:avLst/>
              </a:prstGeom>
              <a:ln w="38100">
                <a:solidFill>
                  <a:srgbClr val="00B0F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 smtClean="0">
                          <a:latin typeface="Cambria Math"/>
                          <a:cs typeface="Cambria Math"/>
                        </a:rPr>
                        <m:t>𝜀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𝑄</m:t>
                          </m:r>
                        </m:den>
                      </m:f>
                    </m:oMath>
                  </m:oMathPara>
                </a14:m>
                <a:endParaRPr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101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908" y="586719"/>
                <a:ext cx="1115150" cy="6921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80" name="Picture 717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5005" y="1327802"/>
            <a:ext cx="1943624" cy="1399409"/>
          </a:xfrm>
          <a:prstGeom prst="rect">
            <a:avLst/>
          </a:prstGeom>
        </p:spPr>
      </p:pic>
      <p:sp>
        <p:nvSpPr>
          <p:cNvPr id="102" name="object 53"/>
          <p:cNvSpPr txBox="1"/>
          <p:nvPr/>
        </p:nvSpPr>
        <p:spPr>
          <a:xfrm>
            <a:off x="8527068" y="2780398"/>
            <a:ext cx="1522489" cy="38473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32657" rIns="0" bIns="0" rtlCol="0">
            <a:spAutoFit/>
          </a:bodyPr>
          <a:lstStyle/>
          <a:p>
            <a:pPr marL="100695">
              <a:spcBef>
                <a:spcPts val="257"/>
              </a:spcBef>
            </a:pPr>
            <a:r>
              <a:rPr sz="2286" dirty="0">
                <a:latin typeface="Cambria Math"/>
                <a:cs typeface="Cambria Math"/>
              </a:rPr>
              <a:t>𝜀 = </a:t>
            </a:r>
            <a:r>
              <a:rPr lang="en-US" sz="2286" dirty="0" smtClean="0">
                <a:latin typeface="Cambria Math"/>
                <a:cs typeface="Cambria Math"/>
              </a:rPr>
              <a:t>IR</a:t>
            </a:r>
            <a:r>
              <a:rPr sz="2286" dirty="0" smtClean="0">
                <a:latin typeface="Cambria Math"/>
                <a:cs typeface="Cambria Math"/>
              </a:rPr>
              <a:t> </a:t>
            </a:r>
            <a:r>
              <a:rPr sz="2286" dirty="0">
                <a:latin typeface="Cambria Math"/>
                <a:cs typeface="Cambria Math"/>
              </a:rPr>
              <a:t>+</a:t>
            </a:r>
            <a:r>
              <a:rPr sz="2286" spc="-146" dirty="0">
                <a:latin typeface="Cambria Math"/>
                <a:cs typeface="Cambria Math"/>
              </a:rPr>
              <a:t> </a:t>
            </a:r>
            <a:r>
              <a:rPr lang="en-US" sz="2286" dirty="0" err="1" smtClean="0">
                <a:latin typeface="Cambria Math"/>
                <a:cs typeface="Cambria Math"/>
              </a:rPr>
              <a:t>Ir</a:t>
            </a:r>
            <a:endParaRPr sz="2286" dirty="0">
              <a:latin typeface="Cambria Math"/>
              <a:cs typeface="Cambria Math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5718866" y="4135188"/>
            <a:ext cx="2428742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20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POTENTIAL DIVIDERS</a:t>
            </a:r>
            <a:endParaRPr lang="en-GB" sz="20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4" name="object 8"/>
              <p:cNvSpPr txBox="1"/>
              <p:nvPr/>
            </p:nvSpPr>
            <p:spPr>
              <a:xfrm>
                <a:off x="6644003" y="5780358"/>
                <a:ext cx="1981296" cy="80220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vert="horz" wrap="square" lIns="0" tIns="34925" rIns="0" bIns="0" rtlCol="0" anchor="ctr">
                <a:noAutofit/>
              </a:bodyPr>
              <a:lstStyle/>
              <a:p>
                <a:pPr marL="129724">
                  <a:spcBef>
                    <a:spcPts val="27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</a:rPr>
                        <m:t>𝑜𝑢𝑡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𝑉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  <m:r>
                            <a:rPr lang="en-US" i="1" baseline="-25000"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mbria Math"/>
                            </a:rPr>
                            <m:t>𝑅</m:t>
                          </m:r>
                          <m:r>
                            <a:rPr lang="en-US" i="1" baseline="-25000"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baseline="-2500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104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003" y="5780358"/>
                <a:ext cx="1981296" cy="80220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5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57278" flipH="1" flipV="1">
            <a:off x="2372782" y="1699042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157278" flipH="1" flipV="1">
            <a:off x="2639166" y="4955952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2313130" flipH="1" flipV="1">
            <a:off x="11644239" y="1117325"/>
            <a:ext cx="519572" cy="6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3583383" flipH="1">
            <a:off x="9547760" y="2961256"/>
            <a:ext cx="519572" cy="117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7253549" flipV="1">
            <a:off x="6022738" y="5733292"/>
            <a:ext cx="522196" cy="60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Hand drawn arrow set re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551" b="23265" l="52449" r="6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48" t="5743" r="28261" b="74664"/>
          <a:stretch/>
        </p:blipFill>
        <p:spPr bwMode="auto">
          <a:xfrm rot="12168558" flipV="1">
            <a:off x="8660143" y="5784885"/>
            <a:ext cx="522196" cy="60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98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4646</TotalTime>
  <Words>3319</Words>
  <Application>Microsoft Office PowerPoint</Application>
  <PresentationFormat>Widescreen</PresentationFormat>
  <Paragraphs>363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Times New Roman</vt:lpstr>
      <vt:lpstr>Varela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Buckley</dc:creator>
  <cp:lastModifiedBy>David Buckley</cp:lastModifiedBy>
  <cp:revision>110</cp:revision>
  <dcterms:created xsi:type="dcterms:W3CDTF">2020-02-16T14:12:44Z</dcterms:created>
  <dcterms:modified xsi:type="dcterms:W3CDTF">2020-02-27T10:53:07Z</dcterms:modified>
</cp:coreProperties>
</file>