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94" r:id="rId3"/>
    <p:sldId id="264" r:id="rId4"/>
    <p:sldId id="295" r:id="rId5"/>
    <p:sldId id="296" r:id="rId6"/>
    <p:sldId id="289" r:id="rId7"/>
    <p:sldId id="291" r:id="rId8"/>
    <p:sldId id="292" r:id="rId9"/>
    <p:sldId id="266" r:id="rId10"/>
    <p:sldId id="273" r:id="rId11"/>
    <p:sldId id="267" r:id="rId12"/>
    <p:sldId id="277" r:id="rId13"/>
    <p:sldId id="269" r:id="rId14"/>
    <p:sldId id="279" r:id="rId15"/>
    <p:sldId id="270" r:id="rId16"/>
    <p:sldId id="282" r:id="rId17"/>
    <p:sldId id="274" r:id="rId18"/>
    <p:sldId id="283" r:id="rId19"/>
    <p:sldId id="286" r:id="rId20"/>
    <p:sldId id="287" r:id="rId21"/>
    <p:sldId id="288" r:id="rId22"/>
    <p:sldId id="272" r:id="rId23"/>
  </p:sldIdLst>
  <p:sldSz cx="12801600" cy="9601200" type="A3"/>
  <p:notesSz cx="128016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06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04A5B7-1E76-491F-A399-DDFC7AA65ACF}" v="6" dt="2020-02-27T11:43:31.75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89" y="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E704A5B7-1E76-491F-A399-DDFC7AA65ACF}"/>
    <pc:docChg chg="modSld">
      <pc:chgData name="Peter EDMUNDS (HAB)" userId="57fb2244-f77a-4291-bf83-84bcf6856161" providerId="ADAL" clId="{E704A5B7-1E76-491F-A399-DDFC7AA65ACF}" dt="2020-02-27T11:43:35.956" v="9" actId="1076"/>
      <pc:docMkLst>
        <pc:docMk/>
      </pc:docMkLst>
      <pc:sldChg chg="modSp">
        <pc:chgData name="Peter EDMUNDS (HAB)" userId="57fb2244-f77a-4291-bf83-84bcf6856161" providerId="ADAL" clId="{E704A5B7-1E76-491F-A399-DDFC7AA65ACF}" dt="2020-02-27T11:43:35.956" v="9" actId="1076"/>
        <pc:sldMkLst>
          <pc:docMk/>
          <pc:sldMk cId="2529765974" sldId="287"/>
        </pc:sldMkLst>
        <pc:spChg chg="mod">
          <ac:chgData name="Peter EDMUNDS (HAB)" userId="57fb2244-f77a-4291-bf83-84bcf6856161" providerId="ADAL" clId="{E704A5B7-1E76-491F-A399-DDFC7AA65ACF}" dt="2020-02-27T11:43:35.956" v="9" actId="1076"/>
          <ac:spMkLst>
            <pc:docMk/>
            <pc:sldMk cId="2529765974" sldId="287"/>
            <ac:spMk id="6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92960" y="2720276"/>
            <a:ext cx="9615678" cy="1367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800" b="0" i="0">
                <a:solidFill>
                  <a:schemeClr val="tx1"/>
                </a:solidFill>
                <a:latin typeface="PMingLiU"/>
                <a:cs typeface="PMingLiU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20240" y="5376672"/>
            <a:ext cx="8961120" cy="2400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057745" y="3026686"/>
            <a:ext cx="2073440" cy="20761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068571" y="4009516"/>
            <a:ext cx="3921886" cy="346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8956039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577335" y="8046084"/>
            <a:ext cx="198120" cy="0"/>
          </a:xfrm>
          <a:custGeom>
            <a:avLst/>
            <a:gdLst/>
            <a:ahLst/>
            <a:cxnLst/>
            <a:rect l="l" t="t" r="r" b="b"/>
            <a:pathLst>
              <a:path w="198120">
                <a:moveTo>
                  <a:pt x="0" y="0"/>
                </a:moveTo>
                <a:lnTo>
                  <a:pt x="198120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4169917" y="7880350"/>
            <a:ext cx="913130" cy="329565"/>
          </a:xfrm>
          <a:custGeom>
            <a:avLst/>
            <a:gdLst/>
            <a:ahLst/>
            <a:cxnLst/>
            <a:rect l="l" t="t" r="r" b="b"/>
            <a:pathLst>
              <a:path w="913129" h="329565">
                <a:moveTo>
                  <a:pt x="807974" y="0"/>
                </a:moveTo>
                <a:lnTo>
                  <a:pt x="803275" y="13335"/>
                </a:lnTo>
                <a:lnTo>
                  <a:pt x="822398" y="21597"/>
                </a:lnTo>
                <a:lnTo>
                  <a:pt x="838819" y="33051"/>
                </a:lnTo>
                <a:lnTo>
                  <a:pt x="863600" y="65531"/>
                </a:lnTo>
                <a:lnTo>
                  <a:pt x="878173" y="109299"/>
                </a:lnTo>
                <a:lnTo>
                  <a:pt x="883031" y="163068"/>
                </a:lnTo>
                <a:lnTo>
                  <a:pt x="881814" y="192117"/>
                </a:lnTo>
                <a:lnTo>
                  <a:pt x="872047" y="242167"/>
                </a:lnTo>
                <a:lnTo>
                  <a:pt x="852451" y="281239"/>
                </a:lnTo>
                <a:lnTo>
                  <a:pt x="822646" y="307667"/>
                </a:lnTo>
                <a:lnTo>
                  <a:pt x="803910" y="315975"/>
                </a:lnTo>
                <a:lnTo>
                  <a:pt x="807974" y="329311"/>
                </a:lnTo>
                <a:lnTo>
                  <a:pt x="852916" y="308260"/>
                </a:lnTo>
                <a:lnTo>
                  <a:pt x="885952" y="271780"/>
                </a:lnTo>
                <a:lnTo>
                  <a:pt x="906303" y="222916"/>
                </a:lnTo>
                <a:lnTo>
                  <a:pt x="913130" y="164719"/>
                </a:lnTo>
                <a:lnTo>
                  <a:pt x="911419" y="134524"/>
                </a:lnTo>
                <a:lnTo>
                  <a:pt x="897806" y="80994"/>
                </a:lnTo>
                <a:lnTo>
                  <a:pt x="870874" y="37415"/>
                </a:lnTo>
                <a:lnTo>
                  <a:pt x="831909" y="8598"/>
                </a:lnTo>
                <a:lnTo>
                  <a:pt x="807974" y="0"/>
                </a:lnTo>
                <a:close/>
              </a:path>
              <a:path w="913129" h="329565">
                <a:moveTo>
                  <a:pt x="105029" y="0"/>
                </a:moveTo>
                <a:lnTo>
                  <a:pt x="60198" y="21066"/>
                </a:lnTo>
                <a:lnTo>
                  <a:pt x="27178" y="57657"/>
                </a:lnTo>
                <a:lnTo>
                  <a:pt x="6778" y="106616"/>
                </a:lnTo>
                <a:lnTo>
                  <a:pt x="0" y="164719"/>
                </a:lnTo>
                <a:lnTo>
                  <a:pt x="1690" y="194984"/>
                </a:lnTo>
                <a:lnTo>
                  <a:pt x="15216" y="248515"/>
                </a:lnTo>
                <a:lnTo>
                  <a:pt x="42074" y="291949"/>
                </a:lnTo>
                <a:lnTo>
                  <a:pt x="81075" y="320714"/>
                </a:lnTo>
                <a:lnTo>
                  <a:pt x="105029" y="329311"/>
                </a:lnTo>
                <a:lnTo>
                  <a:pt x="109220" y="315975"/>
                </a:lnTo>
                <a:lnTo>
                  <a:pt x="90427" y="307667"/>
                </a:lnTo>
                <a:lnTo>
                  <a:pt x="74231" y="296084"/>
                </a:lnTo>
                <a:lnTo>
                  <a:pt x="49530" y="263144"/>
                </a:lnTo>
                <a:lnTo>
                  <a:pt x="34845" y="218487"/>
                </a:lnTo>
                <a:lnTo>
                  <a:pt x="29972" y="163068"/>
                </a:lnTo>
                <a:lnTo>
                  <a:pt x="31188" y="134915"/>
                </a:lnTo>
                <a:lnTo>
                  <a:pt x="40955" y="86183"/>
                </a:lnTo>
                <a:lnTo>
                  <a:pt x="60632" y="47696"/>
                </a:lnTo>
                <a:lnTo>
                  <a:pt x="90695" y="21597"/>
                </a:lnTo>
                <a:lnTo>
                  <a:pt x="109728" y="13335"/>
                </a:lnTo>
                <a:lnTo>
                  <a:pt x="1050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743955" y="8046084"/>
            <a:ext cx="198120" cy="0"/>
          </a:xfrm>
          <a:custGeom>
            <a:avLst/>
            <a:gdLst/>
            <a:ahLst/>
            <a:cxnLst/>
            <a:rect l="l" t="t" r="r" b="b"/>
            <a:pathLst>
              <a:path w="198120">
                <a:moveTo>
                  <a:pt x="0" y="0"/>
                </a:moveTo>
                <a:lnTo>
                  <a:pt x="198120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6879335" y="8046084"/>
            <a:ext cx="642620" cy="0"/>
          </a:xfrm>
          <a:custGeom>
            <a:avLst/>
            <a:gdLst/>
            <a:ahLst/>
            <a:cxnLst/>
            <a:rect l="l" t="t" r="r" b="b"/>
            <a:pathLst>
              <a:path w="642620">
                <a:moveTo>
                  <a:pt x="0" y="0"/>
                </a:moveTo>
                <a:lnTo>
                  <a:pt x="642620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mbria Math"/>
                <a:cs typeface="Cambria Math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259363" y="3647440"/>
            <a:ext cx="2188307" cy="23099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440554" y="4331589"/>
            <a:ext cx="3936619" cy="3472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871211" y="4936109"/>
            <a:ext cx="3075940" cy="4792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8956039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805170" y="2061210"/>
            <a:ext cx="1836420" cy="1417320"/>
          </a:xfrm>
          <a:custGeom>
            <a:avLst/>
            <a:gdLst/>
            <a:ahLst/>
            <a:cxnLst/>
            <a:rect l="l" t="t" r="r" b="b"/>
            <a:pathLst>
              <a:path w="1836420" h="1417320">
                <a:moveTo>
                  <a:pt x="0" y="1417320"/>
                </a:moveTo>
                <a:lnTo>
                  <a:pt x="1836420" y="1417320"/>
                </a:lnTo>
                <a:lnTo>
                  <a:pt x="1836420" y="0"/>
                </a:lnTo>
                <a:lnTo>
                  <a:pt x="0" y="0"/>
                </a:lnTo>
                <a:lnTo>
                  <a:pt x="0" y="1417320"/>
                </a:lnTo>
                <a:close/>
              </a:path>
            </a:pathLst>
          </a:custGeom>
          <a:ln w="38099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mbria Math"/>
                <a:cs typeface="Cambria Math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0080" y="2208276"/>
            <a:ext cx="5568696" cy="6336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2824" y="2208276"/>
            <a:ext cx="5568696" cy="6336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mbria Math"/>
                <a:cs typeface="Cambria Math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23309" y="102870"/>
            <a:ext cx="555498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mbria Math"/>
                <a:cs typeface="Cambria Math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0080" y="2208276"/>
            <a:ext cx="11521440" cy="6336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52544" y="8929116"/>
            <a:ext cx="4096512" cy="4800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0080" y="8929116"/>
            <a:ext cx="2944368" cy="4800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17152" y="8929116"/>
            <a:ext cx="2944368" cy="4800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21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5" Type="http://schemas.openxmlformats.org/officeDocument/2006/relationships/image" Target="../media/image31.png"/><Relationship Id="rId10" Type="http://schemas.microsoft.com/office/2007/relationships/hdphoto" Target="../media/hdphoto1.wdp"/><Relationship Id="rId19" Type="http://schemas.openxmlformats.org/officeDocument/2006/relationships/image" Target="../media/image35.png"/><Relationship Id="rId4" Type="http://schemas.openxmlformats.org/officeDocument/2006/relationships/image" Target="../media/image8.png"/><Relationship Id="rId9" Type="http://schemas.openxmlformats.org/officeDocument/2006/relationships/image" Target="../media/image26.png"/><Relationship Id="rId1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5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11" Type="http://schemas.microsoft.com/office/2007/relationships/hdphoto" Target="../media/hdphoto1.wdp"/><Relationship Id="rId5" Type="http://schemas.openxmlformats.org/officeDocument/2006/relationships/image" Target="../media/image39.png"/><Relationship Id="rId15" Type="http://schemas.openxmlformats.org/officeDocument/2006/relationships/image" Target="../media/image47.png"/><Relationship Id="rId10" Type="http://schemas.openxmlformats.org/officeDocument/2006/relationships/image" Target="../media/image26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26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59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6.png"/><Relationship Id="rId7" Type="http://schemas.openxmlformats.org/officeDocument/2006/relationships/image" Target="../media/image6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microsoft.com/office/2007/relationships/hdphoto" Target="../media/hdphoto1.wdp"/><Relationship Id="rId9" Type="http://schemas.openxmlformats.org/officeDocument/2006/relationships/image" Target="../media/image6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6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microsoft.com/office/2007/relationships/hdphoto" Target="../media/hdphoto1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2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microsoft.com/office/2007/relationships/hdphoto" Target="../media/hdphoto1.wdp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26.png"/><Relationship Id="rId2" Type="http://schemas.openxmlformats.org/officeDocument/2006/relationships/image" Target="../media/image77.png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88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7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1.png"/><Relationship Id="rId7" Type="http://schemas.openxmlformats.org/officeDocument/2006/relationships/image" Target="../media/image26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11" Type="http://schemas.openxmlformats.org/officeDocument/2006/relationships/image" Target="../media/image97.png"/><Relationship Id="rId5" Type="http://schemas.openxmlformats.org/officeDocument/2006/relationships/image" Target="../media/image93.png"/><Relationship Id="rId10" Type="http://schemas.openxmlformats.org/officeDocument/2006/relationships/image" Target="../media/image96.png"/><Relationship Id="rId4" Type="http://schemas.openxmlformats.org/officeDocument/2006/relationships/image" Target="../media/image92.png"/><Relationship Id="rId9" Type="http://schemas.openxmlformats.org/officeDocument/2006/relationships/image" Target="../media/image9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450.png"/><Relationship Id="rId3" Type="http://schemas.openxmlformats.org/officeDocument/2006/relationships/image" Target="../media/image99.png"/><Relationship Id="rId7" Type="http://schemas.openxmlformats.org/officeDocument/2006/relationships/image" Target="../media/image390.png"/><Relationship Id="rId12" Type="http://schemas.openxmlformats.org/officeDocument/2006/relationships/image" Target="../media/image105.png"/><Relationship Id="rId17" Type="http://schemas.microsoft.com/office/2007/relationships/hdphoto" Target="../media/hdphoto1.wdp"/><Relationship Id="rId2" Type="http://schemas.openxmlformats.org/officeDocument/2006/relationships/image" Target="../media/image98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2.png"/><Relationship Id="rId11" Type="http://schemas.openxmlformats.org/officeDocument/2006/relationships/image" Target="../media/image430.png"/><Relationship Id="rId5" Type="http://schemas.openxmlformats.org/officeDocument/2006/relationships/image" Target="../media/image101.png"/><Relationship Id="rId15" Type="http://schemas.openxmlformats.org/officeDocument/2006/relationships/image" Target="../media/image106.png"/><Relationship Id="rId10" Type="http://schemas.openxmlformats.org/officeDocument/2006/relationships/image" Target="../media/image420.png"/><Relationship Id="rId4" Type="http://schemas.openxmlformats.org/officeDocument/2006/relationships/image" Target="../media/image100.png"/><Relationship Id="rId9" Type="http://schemas.openxmlformats.org/officeDocument/2006/relationships/image" Target="../media/image104.png"/><Relationship Id="rId14" Type="http://schemas.openxmlformats.org/officeDocument/2006/relationships/image" Target="../media/image46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3" Type="http://schemas.openxmlformats.org/officeDocument/2006/relationships/image" Target="../media/image100.png"/><Relationship Id="rId7" Type="http://schemas.openxmlformats.org/officeDocument/2006/relationships/image" Target="../media/image108.jpeg"/><Relationship Id="rId12" Type="http://schemas.openxmlformats.org/officeDocument/2006/relationships/image" Target="../media/image57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7.png"/><Relationship Id="rId11" Type="http://schemas.openxmlformats.org/officeDocument/2006/relationships/image" Target="../media/image109.jpg"/><Relationship Id="rId5" Type="http://schemas.openxmlformats.org/officeDocument/2006/relationships/image" Target="../media/image500.png"/><Relationship Id="rId10" Type="http://schemas.openxmlformats.org/officeDocument/2006/relationships/image" Target="../media/image550.png"/><Relationship Id="rId4" Type="http://schemas.openxmlformats.org/officeDocument/2006/relationships/image" Target="../media/image490.png"/><Relationship Id="rId9" Type="http://schemas.openxmlformats.org/officeDocument/2006/relationships/image" Target="../media/image5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0.png"/><Relationship Id="rId13" Type="http://schemas.openxmlformats.org/officeDocument/2006/relationships/image" Target="../media/image640.png"/><Relationship Id="rId3" Type="http://schemas.openxmlformats.org/officeDocument/2006/relationships/image" Target="../media/image99.png"/><Relationship Id="rId7" Type="http://schemas.openxmlformats.org/officeDocument/2006/relationships/image" Target="../media/image112.jpg"/><Relationship Id="rId12" Type="http://schemas.openxmlformats.org/officeDocument/2006/relationships/image" Target="../media/image113.pn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1.jpg"/><Relationship Id="rId11" Type="http://schemas.openxmlformats.org/officeDocument/2006/relationships/image" Target="../media/image620.png"/><Relationship Id="rId5" Type="http://schemas.openxmlformats.org/officeDocument/2006/relationships/image" Target="../media/image560.png"/><Relationship Id="rId15" Type="http://schemas.openxmlformats.org/officeDocument/2006/relationships/image" Target="../media/image690.png"/><Relationship Id="rId10" Type="http://schemas.openxmlformats.org/officeDocument/2006/relationships/image" Target="../media/image610.png"/><Relationship Id="rId4" Type="http://schemas.openxmlformats.org/officeDocument/2006/relationships/image" Target="../media/image100.png"/><Relationship Id="rId9" Type="http://schemas.openxmlformats.org/officeDocument/2006/relationships/image" Target="../media/image600.png"/><Relationship Id="rId14" Type="http://schemas.openxmlformats.org/officeDocument/2006/relationships/image" Target="../media/image68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20.png"/><Relationship Id="rId18" Type="http://schemas.openxmlformats.org/officeDocument/2006/relationships/image" Target="../media/image800.png"/><Relationship Id="rId3" Type="http://schemas.openxmlformats.org/officeDocument/2006/relationships/image" Target="../media/image114.png"/><Relationship Id="rId7" Type="http://schemas.openxmlformats.org/officeDocument/2006/relationships/image" Target="../media/image118.jpg"/><Relationship Id="rId12" Type="http://schemas.openxmlformats.org/officeDocument/2006/relationships/image" Target="../media/image710.png"/><Relationship Id="rId17" Type="http://schemas.openxmlformats.org/officeDocument/2006/relationships/image" Target="../media/image790.png"/><Relationship Id="rId2" Type="http://schemas.openxmlformats.org/officeDocument/2006/relationships/image" Target="../media/image113.jpg"/><Relationship Id="rId16" Type="http://schemas.openxmlformats.org/officeDocument/2006/relationships/image" Target="../media/image780.png"/><Relationship Id="rId20" Type="http://schemas.microsoft.com/office/2007/relationships/hdphoto" Target="../media/hdphoto2.wdp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7.jpg"/><Relationship Id="rId11" Type="http://schemas.openxmlformats.org/officeDocument/2006/relationships/image" Target="../media/image760.png"/><Relationship Id="rId5" Type="http://schemas.openxmlformats.org/officeDocument/2006/relationships/image" Target="../media/image116.png"/><Relationship Id="rId15" Type="http://schemas.openxmlformats.org/officeDocument/2006/relationships/image" Target="../media/image121.png"/><Relationship Id="rId10" Type="http://schemas.openxmlformats.org/officeDocument/2006/relationships/image" Target="../media/image750.png"/><Relationship Id="rId19" Type="http://schemas.openxmlformats.org/officeDocument/2006/relationships/image" Target="../media/image122.png"/><Relationship Id="rId4" Type="http://schemas.openxmlformats.org/officeDocument/2006/relationships/image" Target="../media/image115.png"/><Relationship Id="rId9" Type="http://schemas.openxmlformats.org/officeDocument/2006/relationships/image" Target="../media/image740.png"/><Relationship Id="rId14" Type="http://schemas.openxmlformats.org/officeDocument/2006/relationships/image" Target="../media/image7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8" Type="http://schemas.openxmlformats.org/officeDocument/2006/relationships/image" Target="../media/image130.png"/><Relationship Id="rId3" Type="http://schemas.openxmlformats.org/officeDocument/2006/relationships/image" Target="../media/image124.png"/><Relationship Id="rId21" Type="http://schemas.microsoft.com/office/2007/relationships/hdphoto" Target="../media/hdphoto1.wdp"/><Relationship Id="rId7" Type="http://schemas.openxmlformats.org/officeDocument/2006/relationships/image" Target="../media/image860.png"/><Relationship Id="rId17" Type="http://schemas.openxmlformats.org/officeDocument/2006/relationships/image" Target="../media/image131.png"/><Relationship Id="rId2" Type="http://schemas.openxmlformats.org/officeDocument/2006/relationships/image" Target="../media/image123.png"/><Relationship Id="rId16" Type="http://schemas.openxmlformats.org/officeDocument/2006/relationships/image" Target="../media/image930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0.png"/><Relationship Id="rId5" Type="http://schemas.openxmlformats.org/officeDocument/2006/relationships/image" Target="../media/image127.png"/><Relationship Id="rId15" Type="http://schemas.openxmlformats.org/officeDocument/2006/relationships/image" Target="../media/image920.png"/><Relationship Id="rId23" Type="http://schemas.openxmlformats.org/officeDocument/2006/relationships/image" Target="../media/image134.png"/><Relationship Id="rId10" Type="http://schemas.openxmlformats.org/officeDocument/2006/relationships/image" Target="../media/image129.png"/><Relationship Id="rId19" Type="http://schemas.microsoft.com/office/2007/relationships/hdphoto" Target="../media/hdphoto3.wdp"/><Relationship Id="rId4" Type="http://schemas.openxmlformats.org/officeDocument/2006/relationships/image" Target="../media/image125.png"/><Relationship Id="rId9" Type="http://schemas.openxmlformats.org/officeDocument/2006/relationships/image" Target="../media/image126.png"/><Relationship Id="rId14" Type="http://schemas.openxmlformats.org/officeDocument/2006/relationships/image" Target="../media/image910.png"/><Relationship Id="rId22" Type="http://schemas.openxmlformats.org/officeDocument/2006/relationships/image" Target="../media/image1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jpeg"/><Relationship Id="rId13" Type="http://schemas.openxmlformats.org/officeDocument/2006/relationships/image" Target="../media/image143.png"/><Relationship Id="rId3" Type="http://schemas.openxmlformats.org/officeDocument/2006/relationships/image" Target="../media/image125.png"/><Relationship Id="rId7" Type="http://schemas.openxmlformats.org/officeDocument/2006/relationships/image" Target="../media/image136.png"/><Relationship Id="rId12" Type="http://schemas.openxmlformats.org/officeDocument/2006/relationships/image" Target="../media/image142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5.png"/><Relationship Id="rId11" Type="http://schemas.openxmlformats.org/officeDocument/2006/relationships/image" Target="../media/image141.png"/><Relationship Id="rId5" Type="http://schemas.microsoft.com/office/2007/relationships/hdphoto" Target="../media/hdphoto4.wdp"/><Relationship Id="rId15" Type="http://schemas.openxmlformats.org/officeDocument/2006/relationships/image" Target="../media/image138.png"/><Relationship Id="rId10" Type="http://schemas.openxmlformats.org/officeDocument/2006/relationships/image" Target="../media/image140.png"/><Relationship Id="rId4" Type="http://schemas.openxmlformats.org/officeDocument/2006/relationships/image" Target="../media/image132.png"/><Relationship Id="rId9" Type="http://schemas.openxmlformats.org/officeDocument/2006/relationships/image" Target="../media/image139.png"/><Relationship Id="rId14" Type="http://schemas.openxmlformats.org/officeDocument/2006/relationships/image" Target="../media/image10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0.png"/><Relationship Id="rId13" Type="http://schemas.openxmlformats.org/officeDocument/2006/relationships/image" Target="../media/image151.png"/><Relationship Id="rId3" Type="http://schemas.openxmlformats.org/officeDocument/2006/relationships/image" Target="../media/image145.png"/><Relationship Id="rId7" Type="http://schemas.openxmlformats.org/officeDocument/2006/relationships/image" Target="../media/image1130.png"/><Relationship Id="rId12" Type="http://schemas.openxmlformats.org/officeDocument/2006/relationships/image" Target="../media/image148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2.png"/><Relationship Id="rId11" Type="http://schemas.openxmlformats.org/officeDocument/2006/relationships/image" Target="../media/image150.png"/><Relationship Id="rId5" Type="http://schemas.openxmlformats.org/officeDocument/2006/relationships/image" Target="../media/image147.png"/><Relationship Id="rId15" Type="http://schemas.microsoft.com/office/2007/relationships/hdphoto" Target="../media/hdphoto4.wdp"/><Relationship Id="rId10" Type="http://schemas.openxmlformats.org/officeDocument/2006/relationships/image" Target="../media/image149.png"/><Relationship Id="rId4" Type="http://schemas.openxmlformats.org/officeDocument/2006/relationships/image" Target="../media/image146.png"/><Relationship Id="rId9" Type="http://schemas.openxmlformats.org/officeDocument/2006/relationships/image" Target="../media/image1150.png"/><Relationship Id="rId14" Type="http://schemas.openxmlformats.org/officeDocument/2006/relationships/image" Target="../media/image15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8" Type="http://schemas.openxmlformats.org/officeDocument/2006/relationships/image" Target="../media/image26.png"/><Relationship Id="rId3" Type="http://schemas.openxmlformats.org/officeDocument/2006/relationships/image" Target="../media/image146.png"/><Relationship Id="rId7" Type="http://schemas.openxmlformats.org/officeDocument/2006/relationships/image" Target="../media/image155.png"/><Relationship Id="rId12" Type="http://schemas.openxmlformats.org/officeDocument/2006/relationships/image" Target="../media/image160.png"/><Relationship Id="rId17" Type="http://schemas.microsoft.com/office/2007/relationships/hdphoto" Target="../media/hdphoto3.wdp"/><Relationship Id="rId2" Type="http://schemas.openxmlformats.org/officeDocument/2006/relationships/image" Target="../media/image145.png"/><Relationship Id="rId16" Type="http://schemas.openxmlformats.org/officeDocument/2006/relationships/image" Target="../media/image1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4.png"/><Relationship Id="rId11" Type="http://schemas.openxmlformats.org/officeDocument/2006/relationships/image" Target="../media/image158.png"/><Relationship Id="rId5" Type="http://schemas.openxmlformats.org/officeDocument/2006/relationships/image" Target="../media/image153.png"/><Relationship Id="rId15" Type="http://schemas.openxmlformats.org/officeDocument/2006/relationships/image" Target="../media/image1270.png"/><Relationship Id="rId10" Type="http://schemas.openxmlformats.org/officeDocument/2006/relationships/image" Target="../media/image157.png"/><Relationship Id="rId19" Type="http://schemas.microsoft.com/office/2007/relationships/hdphoto" Target="../media/hdphoto1.wdp"/><Relationship Id="rId4" Type="http://schemas.openxmlformats.org/officeDocument/2006/relationships/image" Target="../media/image118.png"/><Relationship Id="rId9" Type="http://schemas.openxmlformats.org/officeDocument/2006/relationships/image" Target="../media/image12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3" Type="http://schemas.openxmlformats.org/officeDocument/2006/relationships/image" Target="../media/image170.png"/><Relationship Id="rId3" Type="http://schemas.openxmlformats.org/officeDocument/2006/relationships/image" Target="../media/image146.png"/><Relationship Id="rId7" Type="http://schemas.openxmlformats.org/officeDocument/2006/relationships/image" Target="../media/image164.png"/><Relationship Id="rId12" Type="http://schemas.openxmlformats.org/officeDocument/2006/relationships/image" Target="../media/image169.png"/><Relationship Id="rId17" Type="http://schemas.microsoft.com/office/2007/relationships/hdphoto" Target="../media/hdphoto1.wdp"/><Relationship Id="rId2" Type="http://schemas.openxmlformats.org/officeDocument/2006/relationships/image" Target="../media/image145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3.png"/><Relationship Id="rId11" Type="http://schemas.openxmlformats.org/officeDocument/2006/relationships/image" Target="../media/image167.png"/><Relationship Id="rId5" Type="http://schemas.openxmlformats.org/officeDocument/2006/relationships/image" Target="../media/image162.png"/><Relationship Id="rId15" Type="http://schemas.openxmlformats.org/officeDocument/2006/relationships/image" Target="../media/image171.png"/><Relationship Id="rId10" Type="http://schemas.openxmlformats.org/officeDocument/2006/relationships/image" Target="../media/image166.png"/><Relationship Id="rId4" Type="http://schemas.openxmlformats.org/officeDocument/2006/relationships/image" Target="../media/image159.png"/><Relationship Id="rId9" Type="http://schemas.openxmlformats.org/officeDocument/2006/relationships/image" Target="../media/image161.png"/><Relationship Id="rId14" Type="http://schemas.openxmlformats.org/officeDocument/2006/relationships/image" Target="../media/image1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13" Type="http://schemas.openxmlformats.org/officeDocument/2006/relationships/image" Target="../media/image181.png"/><Relationship Id="rId18" Type="http://schemas.openxmlformats.org/officeDocument/2006/relationships/image" Target="../media/image185.png"/><Relationship Id="rId3" Type="http://schemas.openxmlformats.org/officeDocument/2006/relationships/image" Target="../media/image174.png"/><Relationship Id="rId21" Type="http://schemas.openxmlformats.org/officeDocument/2006/relationships/image" Target="../media/image188.png"/><Relationship Id="rId7" Type="http://schemas.openxmlformats.org/officeDocument/2006/relationships/image" Target="../media/image178.png"/><Relationship Id="rId12" Type="http://schemas.openxmlformats.org/officeDocument/2006/relationships/image" Target="../media/image180.png"/><Relationship Id="rId17" Type="http://schemas.openxmlformats.org/officeDocument/2006/relationships/image" Target="../media/image184.png"/><Relationship Id="rId2" Type="http://schemas.openxmlformats.org/officeDocument/2006/relationships/image" Target="../media/image172.png"/><Relationship Id="rId16" Type="http://schemas.microsoft.com/office/2007/relationships/hdphoto" Target="../media/hdphoto3.wdp"/><Relationship Id="rId20" Type="http://schemas.openxmlformats.org/officeDocument/2006/relationships/image" Target="../media/image18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7.png"/><Relationship Id="rId11" Type="http://schemas.microsoft.com/office/2007/relationships/hdphoto" Target="../media/hdphoto1.wdp"/><Relationship Id="rId5" Type="http://schemas.openxmlformats.org/officeDocument/2006/relationships/image" Target="../media/image175.png"/><Relationship Id="rId15" Type="http://schemas.openxmlformats.org/officeDocument/2006/relationships/image" Target="../media/image130.png"/><Relationship Id="rId10" Type="http://schemas.openxmlformats.org/officeDocument/2006/relationships/image" Target="../media/image26.png"/><Relationship Id="rId19" Type="http://schemas.openxmlformats.org/officeDocument/2006/relationships/image" Target="../media/image186.png"/><Relationship Id="rId4" Type="http://schemas.openxmlformats.org/officeDocument/2006/relationships/image" Target="../media/image173.png"/><Relationship Id="rId9" Type="http://schemas.openxmlformats.org/officeDocument/2006/relationships/image" Target="../media/image179.png"/><Relationship Id="rId14" Type="http://schemas.openxmlformats.org/officeDocument/2006/relationships/image" Target="../media/image18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3" Type="http://schemas.openxmlformats.org/officeDocument/2006/relationships/image" Target="../media/image26.png"/><Relationship Id="rId7" Type="http://schemas.openxmlformats.org/officeDocument/2006/relationships/image" Target="../media/image175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3.png"/><Relationship Id="rId11" Type="http://schemas.openxmlformats.org/officeDocument/2006/relationships/image" Target="../media/image190.png"/><Relationship Id="rId5" Type="http://schemas.openxmlformats.org/officeDocument/2006/relationships/image" Target="../media/image189.png"/><Relationship Id="rId10" Type="http://schemas.openxmlformats.org/officeDocument/2006/relationships/image" Target="../media/image193.png"/><Relationship Id="rId4" Type="http://schemas.microsoft.com/office/2007/relationships/hdphoto" Target="../media/hdphoto1.wdp"/><Relationship Id="rId9" Type="http://schemas.openxmlformats.org/officeDocument/2006/relationships/image" Target="../media/image19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13" Type="http://schemas.openxmlformats.org/officeDocument/2006/relationships/image" Target="../media/image196.png"/><Relationship Id="rId18" Type="http://schemas.openxmlformats.org/officeDocument/2006/relationships/image" Target="../media/image202.png"/><Relationship Id="rId3" Type="http://schemas.openxmlformats.org/officeDocument/2006/relationships/image" Target="../media/image194.png"/><Relationship Id="rId7" Type="http://schemas.openxmlformats.org/officeDocument/2006/relationships/image" Target="../media/image198.png"/><Relationship Id="rId12" Type="http://schemas.microsoft.com/office/2007/relationships/hdphoto" Target="../media/hdphoto1.wdp"/><Relationship Id="rId17" Type="http://schemas.openxmlformats.org/officeDocument/2006/relationships/image" Target="../media/image206.png"/><Relationship Id="rId2" Type="http://schemas.openxmlformats.org/officeDocument/2006/relationships/image" Target="../media/image195.png"/><Relationship Id="rId16" Type="http://schemas.openxmlformats.org/officeDocument/2006/relationships/image" Target="../media/image205.png"/><Relationship Id="rId20" Type="http://schemas.openxmlformats.org/officeDocument/2006/relationships/image" Target="../media/image20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7.png"/><Relationship Id="rId11" Type="http://schemas.openxmlformats.org/officeDocument/2006/relationships/image" Target="../media/image26.png"/><Relationship Id="rId5" Type="http://schemas.openxmlformats.org/officeDocument/2006/relationships/image" Target="../media/image175.png"/><Relationship Id="rId15" Type="http://schemas.openxmlformats.org/officeDocument/2006/relationships/image" Target="../media/image204.png"/><Relationship Id="rId10" Type="http://schemas.openxmlformats.org/officeDocument/2006/relationships/image" Target="../media/image201.png"/><Relationship Id="rId19" Type="http://schemas.openxmlformats.org/officeDocument/2006/relationships/image" Target="../media/image208.png"/><Relationship Id="rId4" Type="http://schemas.openxmlformats.org/officeDocument/2006/relationships/image" Target="../media/image173.png"/><Relationship Id="rId9" Type="http://schemas.openxmlformats.org/officeDocument/2006/relationships/image" Target="../media/image200.png"/><Relationship Id="rId14" Type="http://schemas.openxmlformats.org/officeDocument/2006/relationships/image" Target="../media/image20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7" Type="http://schemas.openxmlformats.org/officeDocument/2006/relationships/image" Target="../media/image211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17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13" Type="http://schemas.openxmlformats.org/officeDocument/2006/relationships/image" Target="../media/image223.png"/><Relationship Id="rId3" Type="http://schemas.openxmlformats.org/officeDocument/2006/relationships/image" Target="../media/image210.png"/><Relationship Id="rId7" Type="http://schemas.openxmlformats.org/officeDocument/2006/relationships/image" Target="../media/image217.png"/><Relationship Id="rId12" Type="http://schemas.openxmlformats.org/officeDocument/2006/relationships/image" Target="../media/image222.png"/><Relationship Id="rId2" Type="http://schemas.openxmlformats.org/officeDocument/2006/relationships/image" Target="../media/image208.jpg"/><Relationship Id="rId16" Type="http://schemas.microsoft.com/office/2007/relationships/hdphoto" Target="../media/hdphoto3.wdp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6.png"/><Relationship Id="rId11" Type="http://schemas.openxmlformats.org/officeDocument/2006/relationships/image" Target="../media/image221.png"/><Relationship Id="rId5" Type="http://schemas.openxmlformats.org/officeDocument/2006/relationships/image" Target="../media/image215.png"/><Relationship Id="rId15" Type="http://schemas.openxmlformats.org/officeDocument/2006/relationships/image" Target="../media/image130.png"/><Relationship Id="rId10" Type="http://schemas.openxmlformats.org/officeDocument/2006/relationships/image" Target="../media/image220.png"/><Relationship Id="rId4" Type="http://schemas.openxmlformats.org/officeDocument/2006/relationships/image" Target="../media/image214.png"/><Relationship Id="rId9" Type="http://schemas.openxmlformats.org/officeDocument/2006/relationships/image" Target="../media/image219.png"/><Relationship Id="rId14" Type="http://schemas.openxmlformats.org/officeDocument/2006/relationships/image" Target="../media/image2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328" y="6207742"/>
            <a:ext cx="2033414" cy="1675491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4821239" y="3071099"/>
            <a:ext cx="3519960" cy="34513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04816" y="4670171"/>
            <a:ext cx="3792219" cy="3493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8956039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212975" y="120803"/>
            <a:ext cx="5006974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Anglular speed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the angle an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object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rotates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through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second.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It is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measured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radians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second</a:t>
            </a:r>
            <a:r>
              <a:rPr sz="2000" spc="-3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30" dirty="0">
                <a:latin typeface="Calibri Light" panose="020F0302020204030204" pitchFamily="34" charset="0"/>
                <a:cs typeface="Calibri Light" panose="020F0302020204030204" pitchFamily="34" charset="0"/>
              </a:rPr>
              <a:t>(𝑟𝑎𝑑𝑠</a:t>
            </a:r>
            <a:r>
              <a:rPr sz="2175" spc="44" baseline="28735" dirty="0">
                <a:latin typeface="Calibri Light" panose="020F0302020204030204" pitchFamily="34" charset="0"/>
                <a:cs typeface="Calibri Light" panose="020F0302020204030204" pitchFamily="34" charset="0"/>
              </a:rPr>
              <a:t>−1</a:t>
            </a:r>
            <a:r>
              <a:rPr sz="2000" spc="3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07281" y="8157524"/>
            <a:ext cx="3729354" cy="94043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i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resultant </a:t>
            </a:r>
            <a:r>
              <a:rPr sz="2000" b="1" i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force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which causes</a:t>
            </a:r>
            <a:r>
              <a:rPr sz="2000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object to undergo circular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motion is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called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centripetal</a:t>
            </a:r>
            <a:r>
              <a:rPr sz="2000" b="1" spc="-2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1" spc="-1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force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1829" y="6747736"/>
            <a:ext cx="3347720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177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If an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object’s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direction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constantly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changing, its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velocity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changing. If its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velocity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 changing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over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time, then it is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accelerating.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35" dirty="0">
                <a:latin typeface="Calibri Light" panose="020F0302020204030204" pitchFamily="34" charset="0"/>
                <a:cs typeface="Calibri Light" panose="020F0302020204030204" pitchFamily="34" charset="0"/>
              </a:rPr>
              <a:t>(𝑚𝑠</a:t>
            </a:r>
            <a:r>
              <a:rPr sz="2175" spc="52" baseline="28735" dirty="0">
                <a:latin typeface="Calibri Light" panose="020F0302020204030204" pitchFamily="34" charset="0"/>
                <a:cs typeface="Calibri Light" panose="020F0302020204030204" pitchFamily="34" charset="0"/>
              </a:rPr>
              <a:t>−2</a:t>
            </a:r>
            <a:r>
              <a:rPr sz="2000" spc="35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513682" y="3730621"/>
            <a:ext cx="381254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frequency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of a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rotating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object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 the number of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complete</a:t>
            </a:r>
            <a:r>
              <a:rPr sz="2000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revolutions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second </a:t>
            </a:r>
            <a:r>
              <a:rPr sz="2000" spc="20" dirty="0">
                <a:latin typeface="Calibri Light" panose="020F0302020204030204" pitchFamily="34" charset="0"/>
                <a:cs typeface="Calibri Light" panose="020F0302020204030204" pitchFamily="34" charset="0"/>
              </a:rPr>
              <a:t>(𝑟𝑒𝑣𝑠</a:t>
            </a:r>
            <a:r>
              <a:rPr sz="2175" spc="30" baseline="28735" dirty="0">
                <a:latin typeface="Calibri Light" panose="020F0302020204030204" pitchFamily="34" charset="0"/>
                <a:cs typeface="Calibri Light" panose="020F0302020204030204" pitchFamily="34" charset="0"/>
              </a:rPr>
              <a:t>−1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𝑜𝑟</a:t>
            </a:r>
            <a:r>
              <a:rPr sz="2000" spc="-14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10" dirty="0">
                <a:latin typeface="Calibri Light" panose="020F0302020204030204" pitchFamily="34" charset="0"/>
                <a:cs typeface="Calibri Light" panose="020F0302020204030204" pitchFamily="34" charset="0"/>
              </a:rPr>
              <a:t>𝐻𝑧)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76942" y="1869466"/>
            <a:ext cx="418892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further a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point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from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sz="2000" spc="-9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centre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of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uniformly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rotating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object,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faster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its linear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velocity.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78993" y="1157976"/>
            <a:ext cx="406480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v=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Linear velocity</a:t>
            </a:r>
            <a:r>
              <a:rPr lang="en-US"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</a:t>
            </a:r>
            <a:r>
              <a:rPr sz="2000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always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at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tangent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sz="2000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circle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600690" y="74930"/>
            <a:ext cx="1800860" cy="708660"/>
          </a:xfrm>
          <a:prstGeom prst="rect">
            <a:avLst/>
          </a:prstGeom>
          <a:ln w="38100">
            <a:solidFill>
              <a:srgbClr val="F577E2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29"/>
              </a:spcBef>
            </a:pPr>
            <a:r>
              <a:rPr sz="2000" dirty="0">
                <a:latin typeface="Calibri"/>
                <a:cs typeface="Calibri"/>
              </a:rPr>
              <a:t>*</a:t>
            </a:r>
            <a:r>
              <a:rPr sz="2000" dirty="0">
                <a:latin typeface="Cambria Math"/>
                <a:cs typeface="Cambria Math"/>
              </a:rPr>
              <a:t>𝜃 </a:t>
            </a:r>
            <a:r>
              <a:rPr sz="2000" spc="-5" dirty="0">
                <a:latin typeface="Calibri"/>
                <a:cs typeface="Calibri"/>
              </a:rPr>
              <a:t>must </a:t>
            </a:r>
            <a:r>
              <a:rPr sz="2000" dirty="0">
                <a:latin typeface="Calibri"/>
                <a:cs typeface="Calibri"/>
              </a:rPr>
              <a:t>be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endParaRPr sz="20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radians!</a:t>
            </a:r>
            <a:endParaRPr sz="200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9"/>
              <p:cNvSpPr txBox="1"/>
              <p:nvPr/>
            </p:nvSpPr>
            <p:spPr>
              <a:xfrm>
                <a:off x="7219949" y="245109"/>
                <a:ext cx="3167380" cy="480260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48895" rIns="0" bIns="0" rtlCol="0">
                <a:spAutoFit/>
              </a:bodyPr>
              <a:lstStyle/>
              <a:p>
                <a:pPr marL="7175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 xmlns:m="http://schemas.openxmlformats.org/officeDocument/2006/math">
                    <m:r>
                      <a:rPr lang="en-GB" sz="2800" i="1" spc="-5" dirty="0" smtClean="0">
                        <a:latin typeface="Cambria Math" panose="02040503050406030204" pitchFamily="18" charset="0"/>
                        <a:cs typeface="Cambria Math"/>
                      </a:rPr>
                      <m:t>𝑎𝑟𝑐</m:t>
                    </m:r>
                    <m:r>
                      <a:rPr lang="en-GB" sz="2800" i="1" spc="-5" dirty="0" smtClean="0">
                        <a:latin typeface="Cambria Math" panose="02040503050406030204" pitchFamily="18" charset="0"/>
                        <a:cs typeface="Cambria Math"/>
                      </a:rPr>
                      <m:t> </m:t>
                    </m:r>
                    <m:r>
                      <a:rPr lang="en-GB" sz="2800" i="1" spc="-5" dirty="0" smtClean="0">
                        <a:latin typeface="Cambria Math" panose="02040503050406030204" pitchFamily="18" charset="0"/>
                        <a:cs typeface="Cambria Math"/>
                      </a:rPr>
                      <m:t>𝑙𝑒𝑛𝑔𝑡h</m:t>
                    </m:r>
                    <m:r>
                      <a:rPr lang="en-GB" sz="2800" i="1" spc="-5" dirty="0" smtClean="0">
                        <a:latin typeface="Cambria Math" panose="02040503050406030204" pitchFamily="18" charset="0"/>
                        <a:cs typeface="Cambria Math"/>
                      </a:rPr>
                      <m:t> = </m:t>
                    </m:r>
                    <m:r>
                      <a:rPr lang="en-GB" sz="2800" i="1" spc="20" dirty="0"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  <m:r>
                      <a:rPr lang="en-GB" sz="2800" i="1" spc="20" dirty="0"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r>
                  <a:rPr sz="2800" spc="20" dirty="0">
                    <a:latin typeface="Calibri"/>
                    <a:cs typeface="Calibri"/>
                  </a:rPr>
                  <a:t>*</a:t>
                </a:r>
                <a:endParaRPr sz="2800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9" name="object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9949" y="245109"/>
                <a:ext cx="3167380" cy="480260"/>
              </a:xfrm>
              <a:prstGeom prst="rect">
                <a:avLst/>
              </a:prstGeom>
              <a:blipFill>
                <a:blip r:embed="rId5"/>
                <a:stretch>
                  <a:fillRect t="-7059" b="-38824"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bject 36"/>
          <p:cNvSpPr/>
          <p:nvPr/>
        </p:nvSpPr>
        <p:spPr>
          <a:xfrm>
            <a:off x="100599" y="1447861"/>
            <a:ext cx="1673821" cy="13450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78739" y="9018269"/>
            <a:ext cx="218249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11"/>
              <p:cNvSpPr txBox="1"/>
              <p:nvPr/>
            </p:nvSpPr>
            <p:spPr>
              <a:xfrm>
                <a:off x="2041842" y="1177923"/>
                <a:ext cx="1293177" cy="1003553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ω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0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842" y="1177923"/>
                <a:ext cx="1293177" cy="100355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bject 11"/>
              <p:cNvSpPr txBox="1"/>
              <p:nvPr/>
            </p:nvSpPr>
            <p:spPr>
              <a:xfrm>
                <a:off x="197167" y="133476"/>
                <a:ext cx="1539239" cy="1003553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ω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𝜃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1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167" y="133476"/>
                <a:ext cx="1539239" cy="100355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11"/>
              <p:cNvSpPr txBox="1"/>
              <p:nvPr/>
            </p:nvSpPr>
            <p:spPr>
              <a:xfrm>
                <a:off x="462914" y="3034434"/>
                <a:ext cx="2966086" cy="923951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ω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𝑇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=2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𝜋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𝑓</m:t>
                      </m:r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2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914" y="3034434"/>
                <a:ext cx="2966086" cy="92395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bject 11"/>
              <p:cNvSpPr txBox="1"/>
              <p:nvPr/>
            </p:nvSpPr>
            <p:spPr>
              <a:xfrm>
                <a:off x="7627853" y="954419"/>
                <a:ext cx="4969984" cy="570736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𝐶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𝑖𝑟𝑐𝑢𝑚𝑓𝑒𝑟𝑒𝑛𝑐𝑒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𝑜𝑓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𝑎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𝑐𝑖𝑟𝑐𝑙𝑒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=2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𝜋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𝑟</m:t>
                      </m:r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3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7853" y="954419"/>
                <a:ext cx="4969984" cy="570736"/>
              </a:xfrm>
              <a:prstGeom prst="rect">
                <a:avLst/>
              </a:prstGeom>
              <a:blipFill>
                <a:blip r:embed="rId10"/>
                <a:stretch>
                  <a:fillRect b="-4040"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object 11"/>
              <p:cNvSpPr txBox="1"/>
              <p:nvPr/>
            </p:nvSpPr>
            <p:spPr>
              <a:xfrm>
                <a:off x="7853190" y="1678519"/>
                <a:ext cx="4645515" cy="806247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R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𝑎𝑑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𝑡𝑜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𝐷𝑒𝑔𝑟𝑒𝑒𝑠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𝑅𝑎𝑑𝑖𝑎𝑛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180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5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3190" y="1678519"/>
                <a:ext cx="4645515" cy="80624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object 11"/>
              <p:cNvSpPr txBox="1"/>
              <p:nvPr/>
            </p:nvSpPr>
            <p:spPr>
              <a:xfrm>
                <a:off x="7853190" y="2643277"/>
                <a:ext cx="4645515" cy="806247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𝐷𝑒𝑔𝑟𝑒𝑒𝑠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𝑡𝑜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𝑅𝑎𝑑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𝐷𝑒𝑔𝑟𝑒𝑒</m:t>
                      </m:r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/>
                                </a:rPr>
                                <m:t>180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6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3190" y="2643277"/>
                <a:ext cx="4645515" cy="80624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bject 11"/>
              <p:cNvSpPr txBox="1"/>
              <p:nvPr/>
            </p:nvSpPr>
            <p:spPr>
              <a:xfrm>
                <a:off x="3576170" y="6871056"/>
                <a:ext cx="2244557" cy="1003553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𝑎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𝑣</m:t>
                          </m:r>
                          <m:r>
                            <a:rPr lang="en-US" sz="2400" b="0" i="1" baseline="300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𝜔</m:t>
                      </m:r>
                      <m:r>
                        <a:rPr lang="en-US" sz="2400" b="0" i="1" baseline="30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𝑟</m:t>
                      </m:r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7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170" y="6871056"/>
                <a:ext cx="2244557" cy="100355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object 11"/>
              <p:cNvSpPr txBox="1"/>
              <p:nvPr/>
            </p:nvSpPr>
            <p:spPr>
              <a:xfrm>
                <a:off x="9733438" y="4844859"/>
                <a:ext cx="1233383" cy="939660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𝑓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8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3438" y="4844859"/>
                <a:ext cx="1233383" cy="93966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object 11"/>
              <p:cNvSpPr txBox="1"/>
              <p:nvPr/>
            </p:nvSpPr>
            <p:spPr>
              <a:xfrm>
                <a:off x="330995" y="5069030"/>
                <a:ext cx="2545397" cy="1003553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𝑣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𝜋</m:t>
                          </m:r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r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T</m:t>
                          </m:r>
                        </m:den>
                      </m:f>
                      <m:r>
                        <a:rPr lang="en-US" sz="24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=2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𝜋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𝑟𝑓</m:t>
                      </m:r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9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995" y="5069030"/>
                <a:ext cx="2545397" cy="100355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192309" y="6240987"/>
            <a:ext cx="45815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7030A0"/>
                </a:solidFill>
              </a:rPr>
              <a:t>Centripetal Force and Acceleration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11"/>
              <p:cNvSpPr txBox="1"/>
              <p:nvPr/>
            </p:nvSpPr>
            <p:spPr>
              <a:xfrm>
                <a:off x="3587430" y="8068344"/>
                <a:ext cx="3041970" cy="100355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𝐹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𝑚𝑣</m:t>
                          </m:r>
                          <m:r>
                            <a:rPr lang="en-US" sz="2400" b="0" i="1" baseline="300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𝑚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𝜔</m:t>
                      </m:r>
                      <m:r>
                        <a:rPr lang="en-US" sz="2400" b="0" i="1" baseline="30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𝑟</m:t>
                      </m:r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1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7430" y="8068344"/>
                <a:ext cx="3041970" cy="100355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462914" y="4048556"/>
            <a:ext cx="29601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Angular velocity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defined as the angular displacement per second.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9223746" y="6096141"/>
            <a:ext cx="34861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For an object swinging on the end of a string, the </a:t>
            </a:r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tension acts as the centripetal force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For a satellite orbiting around the Earth, the </a:t>
            </a:r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gravitational force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acts as the centripetal force.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043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1117" y="197821"/>
            <a:ext cx="3917759" cy="2630904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4821239" y="3071099"/>
            <a:ext cx="3519960" cy="34513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04816" y="4670171"/>
            <a:ext cx="3792219" cy="3493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8956039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78739" y="9018269"/>
            <a:ext cx="218249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3"/>
          <p:cNvSpPr/>
          <p:nvPr/>
        </p:nvSpPr>
        <p:spPr>
          <a:xfrm>
            <a:off x="878872" y="1594976"/>
            <a:ext cx="2819400" cy="33030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565427" y="5521994"/>
            <a:ext cx="32884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Cars Going Over Hills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5427" y="5955395"/>
            <a:ext cx="3579638" cy="12817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11"/>
              <p:cNvSpPr txBox="1"/>
              <p:nvPr/>
            </p:nvSpPr>
            <p:spPr>
              <a:xfrm>
                <a:off x="7024336" y="7999252"/>
                <a:ext cx="2545397" cy="83420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𝑆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𝑚</m:t>
                      </m:r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/>
                                </a:rPr>
                                <m:t>𝑣</m:t>
                              </m:r>
                              <m:r>
                                <a:rPr lang="en-US" sz="2400" b="0" i="1" baseline="3000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sz="2400" b="0" i="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/>
                                </a:rPr>
                                <m:t>r</m:t>
                              </m:r>
                            </m:den>
                          </m:f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4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4336" y="7999252"/>
                <a:ext cx="2545397" cy="83420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9635892" y="7156024"/>
            <a:ext cx="31657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Which tells us that the </a:t>
            </a:r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centripetal force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which causes the car to travel in a circular path is the difference between the weight and the support force.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object 11"/>
              <p:cNvSpPr txBox="1"/>
              <p:nvPr/>
            </p:nvSpPr>
            <p:spPr>
              <a:xfrm>
                <a:off x="6916326" y="6891867"/>
                <a:ext cx="2545397" cy="830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𝑆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−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𝑚𝑔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𝑚𝑣</m:t>
                          </m:r>
                          <m:r>
                            <a:rPr lang="en-US" sz="2400" b="0" i="1" baseline="300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5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6326" y="6891867"/>
                <a:ext cx="2545397" cy="83022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6" name="Picture 2" descr="Hand drawn arrow set red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4970007" flipV="1">
            <a:off x="9313275" y="6646709"/>
            <a:ext cx="768201" cy="89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Hand drawn arrow set red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20434958" flipV="1">
            <a:off x="6862792" y="7383011"/>
            <a:ext cx="768201" cy="89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8" name="object 11"/>
              <p:cNvSpPr txBox="1"/>
              <p:nvPr/>
            </p:nvSpPr>
            <p:spPr>
              <a:xfrm>
                <a:off x="4938564" y="7916189"/>
                <a:ext cx="1661836" cy="70775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𝑣</m:t>
                      </m:r>
                      <m:r>
                        <a:rPr lang="en-US" sz="2400" b="0" i="1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0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𝑔𝑟</m:t>
                          </m:r>
                        </m:e>
                      </m:rad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8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8564" y="7916189"/>
                <a:ext cx="1661836" cy="70775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3884989" y="6586572"/>
            <a:ext cx="2984351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a bridge, with a radius of r the </a:t>
            </a:r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maximum speed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the car would be able to go before it became airborne would be: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9" name="Picture 2" descr="Hand drawn arrow set red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8007013" flipV="1">
            <a:off x="4440637" y="7490555"/>
            <a:ext cx="976435" cy="89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0" name="object 11"/>
              <p:cNvSpPr txBox="1"/>
              <p:nvPr/>
            </p:nvSpPr>
            <p:spPr>
              <a:xfrm>
                <a:off x="5874626" y="507383"/>
                <a:ext cx="3539020" cy="830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𝑁</m:t>
                      </m:r>
                      <m:func>
                        <m:func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𝜃</m:t>
                          </m:r>
                        </m:e>
                      </m:func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+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𝐹</m:t>
                      </m:r>
                      <m:func>
                        <m:func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𝜃</m:t>
                          </m:r>
                        </m:e>
                      </m:func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𝑚𝑣</m:t>
                          </m:r>
                          <m:r>
                            <a:rPr lang="en-US" sz="2400" b="0" i="1" baseline="300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0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4626" y="507383"/>
                <a:ext cx="3539020" cy="83022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object 11"/>
              <p:cNvSpPr txBox="1"/>
              <p:nvPr/>
            </p:nvSpPr>
            <p:spPr>
              <a:xfrm>
                <a:off x="6406906" y="1754836"/>
                <a:ext cx="2297296" cy="830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𝑁</m:t>
                      </m:r>
                      <m:func>
                        <m:func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𝜃</m:t>
                          </m:r>
                        </m:e>
                      </m:func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𝑚𝑔</m:t>
                      </m:r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1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6906" y="1754836"/>
                <a:ext cx="2297296" cy="83022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object 11"/>
              <p:cNvSpPr txBox="1"/>
              <p:nvPr/>
            </p:nvSpPr>
            <p:spPr>
              <a:xfrm>
                <a:off x="9936841" y="2914609"/>
                <a:ext cx="2297296" cy="830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tan</m:t>
                          </m:r>
                        </m:fName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𝜃</m:t>
                          </m:r>
                        </m:e>
                      </m:func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𝑣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2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6841" y="2914609"/>
                <a:ext cx="2297296" cy="83022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7683081" y="2646352"/>
            <a:ext cx="2215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At a certain speed the bike could travel around the track with </a:t>
            </a:r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 friction</a:t>
            </a:r>
            <a:endParaRPr lang="en-GB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365802" y="4016024"/>
            <a:ext cx="21918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speed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the bike would need to be travelling at for there to be </a:t>
            </a:r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 sideways friction</a:t>
            </a:r>
            <a:endParaRPr lang="en-GB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object 11"/>
              <p:cNvSpPr txBox="1"/>
              <p:nvPr/>
            </p:nvSpPr>
            <p:spPr>
              <a:xfrm>
                <a:off x="10444318" y="4381636"/>
                <a:ext cx="2233659" cy="830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𝑣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𝑔𝑟</m:t>
                          </m:r>
                          <m:func>
                            <m:func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/>
                                </a:rPr>
                                <m:t>𝜃</m:t>
                              </m:r>
                            </m:e>
                          </m:func>
                        </m:e>
                      </m:rad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4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4318" y="4381636"/>
                <a:ext cx="2233659" cy="83022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4568810" y="76342"/>
            <a:ext cx="58339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Resolving horizontally,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centripetal force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acting on the car.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6573026" y="1402297"/>
            <a:ext cx="20231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Resolving vertically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object 11"/>
              <p:cNvSpPr txBox="1"/>
              <p:nvPr/>
            </p:nvSpPr>
            <p:spPr>
              <a:xfrm>
                <a:off x="887700" y="772072"/>
                <a:ext cx="2376264" cy="830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𝑇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𝑚𝑣</m:t>
                          </m:r>
                          <m:r>
                            <a:rPr lang="en-US" sz="2400" b="0" i="1" baseline="300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6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00" y="772072"/>
                <a:ext cx="2376264" cy="83022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object 11"/>
              <p:cNvSpPr txBox="1"/>
              <p:nvPr/>
            </p:nvSpPr>
            <p:spPr>
              <a:xfrm>
                <a:off x="3803621" y="2558087"/>
                <a:ext cx="1530379" cy="830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𝑇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𝑚𝑣</m:t>
                          </m:r>
                          <m:r>
                            <a:rPr lang="en-US" sz="2400" b="0" i="1" baseline="300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7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3621" y="2558087"/>
                <a:ext cx="1530379" cy="83022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object 11"/>
              <p:cNvSpPr txBox="1"/>
              <p:nvPr/>
            </p:nvSpPr>
            <p:spPr>
              <a:xfrm>
                <a:off x="1158295" y="5004771"/>
                <a:ext cx="2619603" cy="830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𝑇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𝑚𝑣</m:t>
                          </m:r>
                          <m:r>
                            <a:rPr lang="en-US" sz="2400" b="0" i="1" baseline="300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8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8295" y="5004771"/>
                <a:ext cx="2619603" cy="83022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object 11"/>
              <p:cNvSpPr txBox="1"/>
              <p:nvPr/>
            </p:nvSpPr>
            <p:spPr>
              <a:xfrm>
                <a:off x="307679" y="7371788"/>
                <a:ext cx="2956285" cy="830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𝑇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𝑚𝑣</m:t>
                          </m:r>
                          <m:r>
                            <a:rPr lang="en-US" sz="2400" b="0" i="1" baseline="300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𝑚𝑔</m:t>
                      </m:r>
                      <m:func>
                        <m:func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9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79" y="7371788"/>
                <a:ext cx="2956285" cy="83022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ectangle 69"/>
          <p:cNvSpPr/>
          <p:nvPr/>
        </p:nvSpPr>
        <p:spPr>
          <a:xfrm>
            <a:off x="3315905" y="774019"/>
            <a:ext cx="16226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Tension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at the top of a vertical circle: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688557" y="2091969"/>
            <a:ext cx="2132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At the middle T= F</a:t>
            </a:r>
            <a:r>
              <a:rPr lang="en-US" b="1" baseline="-250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</a:t>
            </a:r>
            <a:endParaRPr lang="en-GB" baseline="-25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51051" y="5949915"/>
            <a:ext cx="34641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At </a:t>
            </a:r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bottom T is greatest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due to the added weight component</a:t>
            </a:r>
            <a:endParaRPr lang="en-GB" baseline="-25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59239" y="6702612"/>
            <a:ext cx="34641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At some angle theta, Tension can be calculated by:</a:t>
            </a:r>
            <a:endParaRPr lang="en-GB" baseline="-25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0423703" y="-50023"/>
            <a:ext cx="21906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Banked Turns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57962" y="125673"/>
            <a:ext cx="23616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Vertical Circles</a:t>
            </a:r>
          </a:p>
        </p:txBody>
      </p:sp>
    </p:spTree>
    <p:extLst>
      <p:ext uri="{BB962C8B-B14F-4D97-AF65-F5344CB8AC3E}">
        <p14:creationId xmlns:p14="http://schemas.microsoft.com/office/powerpoint/2010/main" val="3459589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027926" y="2207386"/>
            <a:ext cx="489584" cy="1185545"/>
          </a:xfrm>
          <a:custGeom>
            <a:avLst/>
            <a:gdLst/>
            <a:ahLst/>
            <a:cxnLst/>
            <a:rect l="l" t="t" r="r" b="b"/>
            <a:pathLst>
              <a:path w="489584" h="1185545">
                <a:moveTo>
                  <a:pt x="77695" y="981456"/>
                </a:moveTo>
                <a:lnTo>
                  <a:pt x="39624" y="981456"/>
                </a:lnTo>
                <a:lnTo>
                  <a:pt x="150368" y="1185545"/>
                </a:lnTo>
                <a:lnTo>
                  <a:pt x="166624" y="1185545"/>
                </a:lnTo>
                <a:lnTo>
                  <a:pt x="171167" y="1117473"/>
                </a:lnTo>
                <a:lnTo>
                  <a:pt x="151129" y="1117473"/>
                </a:lnTo>
                <a:lnTo>
                  <a:pt x="77695" y="981456"/>
                </a:lnTo>
                <a:close/>
              </a:path>
              <a:path w="489584" h="1185545">
                <a:moveTo>
                  <a:pt x="278892" y="0"/>
                </a:moveTo>
                <a:lnTo>
                  <a:pt x="224790" y="0"/>
                </a:lnTo>
                <a:lnTo>
                  <a:pt x="151129" y="1117473"/>
                </a:lnTo>
                <a:lnTo>
                  <a:pt x="171167" y="1117473"/>
                </a:lnTo>
                <a:lnTo>
                  <a:pt x="244221" y="22987"/>
                </a:lnTo>
                <a:lnTo>
                  <a:pt x="489330" y="22987"/>
                </a:lnTo>
                <a:lnTo>
                  <a:pt x="489330" y="254"/>
                </a:lnTo>
                <a:lnTo>
                  <a:pt x="278892" y="254"/>
                </a:lnTo>
                <a:lnTo>
                  <a:pt x="278892" y="0"/>
                </a:lnTo>
                <a:close/>
              </a:path>
              <a:path w="489584" h="1185545">
                <a:moveTo>
                  <a:pt x="62610" y="953516"/>
                </a:moveTo>
                <a:lnTo>
                  <a:pt x="0" y="986663"/>
                </a:lnTo>
                <a:lnTo>
                  <a:pt x="6857" y="998982"/>
                </a:lnTo>
                <a:lnTo>
                  <a:pt x="39624" y="981456"/>
                </a:lnTo>
                <a:lnTo>
                  <a:pt x="77695" y="981456"/>
                </a:lnTo>
                <a:lnTo>
                  <a:pt x="62610" y="953516"/>
                </a:lnTo>
                <a:close/>
              </a:path>
              <a:path w="489584" h="1185545">
                <a:moveTo>
                  <a:pt x="489330" y="22987"/>
                </a:moveTo>
                <a:lnTo>
                  <a:pt x="265810" y="22987"/>
                </a:lnTo>
                <a:lnTo>
                  <a:pt x="489330" y="231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293736" y="2823591"/>
            <a:ext cx="223520" cy="0"/>
          </a:xfrm>
          <a:custGeom>
            <a:avLst/>
            <a:gdLst/>
            <a:ahLst/>
            <a:cxnLst/>
            <a:rect l="l" t="t" r="r" b="b"/>
            <a:pathLst>
              <a:path w="223520">
                <a:moveTo>
                  <a:pt x="0" y="0"/>
                </a:moveTo>
                <a:lnTo>
                  <a:pt x="223520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019788" y="143087"/>
            <a:ext cx="5429012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For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object to undergo SHM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its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acceleration must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directly proportional 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its displacement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from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equilibrium position in 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opposite</a:t>
            </a:r>
            <a:r>
              <a:rPr sz="2000" spc="-13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direction.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52040" y="4615701"/>
            <a:ext cx="42106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velocity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the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object will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 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at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maximum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when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it is passing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through</a:t>
            </a:r>
            <a:r>
              <a:rPr sz="2000" spc="-10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 equilibrium</a:t>
            </a:r>
            <a:r>
              <a:rPr sz="2000" spc="-3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position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8828109" y="5119416"/>
            <a:ext cx="4094479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gradient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the displacement</a:t>
            </a:r>
            <a:r>
              <a:rPr sz="2000" spc="-11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graph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will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give you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velocity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at any</a:t>
            </a:r>
            <a:r>
              <a:rPr sz="2000" spc="-5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point.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2466261" y="2207386"/>
            <a:ext cx="310705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acceleration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the</a:t>
            </a:r>
            <a:r>
              <a:rPr sz="2000" spc="-9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object  will </a:t>
            </a:r>
            <a:r>
              <a:rPr sz="2000" spc="5" dirty="0">
                <a:latin typeface="Calibri Light" panose="020F0302020204030204" pitchFamily="34" charset="0"/>
                <a:cs typeface="Calibri Light" panose="020F0302020204030204" pitchFamily="34" charset="0"/>
              </a:rPr>
              <a:t>be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at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maximum when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it  is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at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its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maximum</a:t>
            </a:r>
            <a:r>
              <a:rPr sz="2000" spc="-3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amplitude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78739" y="9018269"/>
            <a:ext cx="218249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11"/>
              <p:cNvSpPr txBox="1"/>
              <p:nvPr/>
            </p:nvSpPr>
            <p:spPr>
              <a:xfrm>
                <a:off x="162853" y="144398"/>
                <a:ext cx="3570948" cy="70775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𝑎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=−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𝜔</m:t>
                      </m:r>
                      <m:r>
                        <a:rPr lang="en-US" sz="2400" b="0" i="1" baseline="30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𝑥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=−</m:t>
                      </m:r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𝜋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𝑓𝑡</m:t>
                          </m:r>
                        </m:e>
                      </m:d>
                      <m:r>
                        <a:rPr lang="en-US" sz="2400" b="0" i="1" baseline="30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𝑥</m:t>
                      </m:r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33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853" y="144398"/>
                <a:ext cx="3570948" cy="7077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bject 11"/>
              <p:cNvSpPr txBox="1"/>
              <p:nvPr/>
            </p:nvSpPr>
            <p:spPr>
              <a:xfrm>
                <a:off x="2692346" y="1248061"/>
                <a:ext cx="1966636" cy="70775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𝑎</m:t>
                      </m:r>
                      <m:r>
                        <a:rPr lang="en-US" sz="2400" b="0" i="1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𝑚𝑎𝑥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𝜔</m:t>
                      </m:r>
                      <m:r>
                        <a:rPr lang="en-US" sz="2400" b="0" i="1" baseline="30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𝐴</m:t>
                      </m:r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34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2346" y="1248061"/>
                <a:ext cx="1966636" cy="7077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bject 11"/>
              <p:cNvSpPr txBox="1"/>
              <p:nvPr/>
            </p:nvSpPr>
            <p:spPr>
              <a:xfrm>
                <a:off x="162853" y="3688595"/>
                <a:ext cx="2796792" cy="70775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𝑣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𝜔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baseline="300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baseline="300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35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853" y="3688595"/>
                <a:ext cx="2796792" cy="7077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11"/>
              <p:cNvSpPr txBox="1"/>
              <p:nvPr/>
            </p:nvSpPr>
            <p:spPr>
              <a:xfrm>
                <a:off x="492471" y="5712796"/>
                <a:ext cx="1962974" cy="70775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𝑣</m:t>
                      </m:r>
                      <m:r>
                        <a:rPr lang="en-US" sz="2400" b="0" i="1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𝑚𝑎𝑥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𝜔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𝐴</m:t>
                      </m:r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36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471" y="5712796"/>
                <a:ext cx="1962974" cy="7077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bject 11"/>
              <p:cNvSpPr txBox="1"/>
              <p:nvPr/>
            </p:nvSpPr>
            <p:spPr>
              <a:xfrm>
                <a:off x="9804578" y="6053697"/>
                <a:ext cx="2796792" cy="70775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𝑥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𝜔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37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4578" y="6053697"/>
                <a:ext cx="2796792" cy="70775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bject 11"/>
              <p:cNvSpPr txBox="1"/>
              <p:nvPr/>
            </p:nvSpPr>
            <p:spPr>
              <a:xfrm>
                <a:off x="9825925" y="7210711"/>
                <a:ext cx="2796792" cy="70775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𝑥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𝜋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𝑓𝑡</m:t>
                          </m:r>
                        </m:e>
                      </m:func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1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5925" y="7210711"/>
                <a:ext cx="2796792" cy="7077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8"/>
          <a:srcRect t="5627"/>
          <a:stretch/>
        </p:blipFill>
        <p:spPr>
          <a:xfrm>
            <a:off x="78739" y="1091258"/>
            <a:ext cx="2211300" cy="20574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99390" y="1424403"/>
            <a:ext cx="3835213" cy="3568879"/>
          </a:xfrm>
          <a:prstGeom prst="rect">
            <a:avLst/>
          </a:prstGeom>
        </p:spPr>
      </p:pic>
      <p:pic>
        <p:nvPicPr>
          <p:cNvPr id="50" name="Picture 2" descr="Hand drawn arrow set red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5138039">
            <a:off x="1658060" y="642283"/>
            <a:ext cx="751837" cy="104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2"/>
          <a:srcRect l="7500" t="22223" r="5834" b="31111"/>
          <a:stretch/>
        </p:blipFill>
        <p:spPr>
          <a:xfrm>
            <a:off x="331981" y="6765733"/>
            <a:ext cx="4488509" cy="181266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13"/>
          <a:srcRect l="10006" t="20860" r="34160" b="4696"/>
          <a:stretch/>
        </p:blipFill>
        <p:spPr>
          <a:xfrm>
            <a:off x="4725672" y="6342012"/>
            <a:ext cx="2812992" cy="2812992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>
          <a:xfrm>
            <a:off x="5556891" y="1415075"/>
            <a:ext cx="3122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Velocity vs displacement </a:t>
            </a:r>
            <a:r>
              <a:rPr lang="en-GB" dirty="0"/>
              <a:t>graph</a:t>
            </a:r>
          </a:p>
        </p:txBody>
      </p:sp>
      <p:pic>
        <p:nvPicPr>
          <p:cNvPr id="7170" name="Picture 2" descr="Image result for velocity displacementgraph shm&quot;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7" t="-656" r="626" b="656"/>
          <a:stretch/>
        </p:blipFill>
        <p:spPr bwMode="auto">
          <a:xfrm>
            <a:off x="5744452" y="1867097"/>
            <a:ext cx="2277320" cy="179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Hand drawn arrow set red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5138039">
            <a:off x="7580258" y="1665570"/>
            <a:ext cx="494501" cy="68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Rectangle 55"/>
          <p:cNvSpPr/>
          <p:nvPr/>
        </p:nvSpPr>
        <p:spPr>
          <a:xfrm>
            <a:off x="7696200" y="6407573"/>
            <a:ext cx="19508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variation of the displacement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is sinusoidal and is given by the following expression.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object 11"/>
              <p:cNvSpPr txBox="1"/>
              <p:nvPr/>
            </p:nvSpPr>
            <p:spPr>
              <a:xfrm>
                <a:off x="9296400" y="540309"/>
                <a:ext cx="3304970" cy="70775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𝑃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h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𝑎𝑠𝑒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𝐷𝑖𝑓𝑓𝑒𝑟𝑒𝑛𝑐𝑒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𝜋</m:t>
                          </m:r>
                          <m:r>
                            <m:rPr>
                              <m:sty m:val="p"/>
                            </m:rPr>
                            <a:rPr lang="el-GR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Δ</m:t>
                          </m:r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𝑡</m:t>
                          </m:r>
                        </m:num>
                        <m:den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𝑡</m:t>
                          </m:r>
                        </m:den>
                      </m:f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𝜔</m:t>
                      </m:r>
                      <m:r>
                        <m:rPr>
                          <m:sty m:val="p"/>
                        </m:rPr>
                        <a:rPr lang="el-GR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Δ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𝑡</m:t>
                      </m:r>
                    </m:oMath>
                  </m:oMathPara>
                </a14:m>
                <a:endParaRPr lang="el-GR" sz="16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9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6400" y="540309"/>
                <a:ext cx="3304970" cy="70775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 57"/>
          <p:cNvSpPr/>
          <p:nvPr/>
        </p:nvSpPr>
        <p:spPr>
          <a:xfrm>
            <a:off x="9468159" y="8175740"/>
            <a:ext cx="3154558" cy="923330"/>
          </a:xfrm>
          <a:prstGeom prst="rect">
            <a:avLst/>
          </a:prstGeom>
          <a:solidFill>
            <a:schemeClr val="bg1"/>
          </a:solidFill>
          <a:ln w="28575">
            <a:solidFill>
              <a:srgbClr val="CA06A0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At 𝑡 = 0, the object is at maximum  displacement.</a:t>
            </a:r>
          </a:p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This is equal to the amplitude, 𝐴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58" y="3149281"/>
            <a:ext cx="3022661" cy="2120374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5715000" y="2052644"/>
            <a:ext cx="2195104" cy="1607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bject 15"/>
          <p:cNvSpPr txBox="1"/>
          <p:nvPr/>
        </p:nvSpPr>
        <p:spPr>
          <a:xfrm>
            <a:off x="8378598" y="2834516"/>
            <a:ext cx="4082905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For </a:t>
            </a:r>
            <a:r>
              <a:rPr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2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mass-spring </a:t>
            </a:r>
            <a:r>
              <a:rPr sz="2200" b="1" spc="-2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system</a:t>
            </a:r>
            <a:r>
              <a:rPr sz="2200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 time period is only </a:t>
            </a:r>
            <a:r>
              <a:rPr sz="22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affected </a:t>
            </a:r>
            <a:r>
              <a:rPr sz="22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by  </a:t>
            </a:r>
            <a:r>
              <a:rPr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2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object’s </a:t>
            </a:r>
            <a:r>
              <a:rPr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mass and the</a:t>
            </a:r>
            <a:r>
              <a:rPr sz="2200" spc="-7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spring  </a:t>
            </a:r>
            <a:r>
              <a:rPr sz="22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constant </a:t>
            </a:r>
            <a:r>
              <a:rPr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of the</a:t>
            </a:r>
            <a:r>
              <a:rPr sz="2200" spc="-4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spring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2622946" y="320991"/>
            <a:ext cx="457136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For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simple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pendulum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, the time period is  only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affected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by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length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the</a:t>
            </a:r>
            <a:r>
              <a:rPr sz="2000" spc="-8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pendulum  and the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gravitational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field</a:t>
            </a:r>
            <a:r>
              <a:rPr sz="2000" spc="-5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strength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9812361" y="457200"/>
            <a:ext cx="2820407" cy="20191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09600" y="152400"/>
            <a:ext cx="1939385" cy="29968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78739" y="9018269"/>
            <a:ext cx="218249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11"/>
              <p:cNvSpPr txBox="1"/>
              <p:nvPr/>
            </p:nvSpPr>
            <p:spPr>
              <a:xfrm>
                <a:off x="2653426" y="1412872"/>
                <a:ext cx="2053018" cy="115138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𝑇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𝜋</m:t>
                      </m:r>
                      <m:rad>
                        <m:radPr>
                          <m:degHide m:val="on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num>
                            <m:den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39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426" y="1412872"/>
                <a:ext cx="2053018" cy="11513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11"/>
              <p:cNvSpPr txBox="1"/>
              <p:nvPr/>
            </p:nvSpPr>
            <p:spPr>
              <a:xfrm>
                <a:off x="10464818" y="4803321"/>
                <a:ext cx="2194475" cy="141732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𝑇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𝜋</m:t>
                      </m:r>
                      <m:rad>
                        <m:radPr>
                          <m:degHide m:val="on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0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4818" y="4803321"/>
                <a:ext cx="2194475" cy="14173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bject 11"/>
              <p:cNvSpPr txBox="1"/>
              <p:nvPr/>
            </p:nvSpPr>
            <p:spPr>
              <a:xfrm>
                <a:off x="5365722" y="2476363"/>
                <a:ext cx="2098046" cy="95141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𝑙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𝑇</m:t>
                          </m:r>
                          <m:r>
                            <a:rPr lang="en-US" sz="2400" b="0" i="1" baseline="300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𝑔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4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𝜋</m:t>
                          </m:r>
                          <m:r>
                            <a:rPr lang="en-US" sz="2400" b="0" i="1" baseline="300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l-GR" sz="24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1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5722" y="2476363"/>
                <a:ext cx="2098046" cy="9514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11"/>
              <p:cNvSpPr txBox="1"/>
              <p:nvPr/>
            </p:nvSpPr>
            <p:spPr>
              <a:xfrm>
                <a:off x="7324494" y="610880"/>
                <a:ext cx="2053018" cy="113941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𝑓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𝜋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2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4494" y="610880"/>
                <a:ext cx="2053018" cy="11394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bject 11"/>
              <p:cNvSpPr txBox="1"/>
              <p:nvPr/>
            </p:nvSpPr>
            <p:spPr>
              <a:xfrm>
                <a:off x="8066448" y="4803321"/>
                <a:ext cx="2194475" cy="141732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𝑓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𝜋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3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6448" y="4803321"/>
                <a:ext cx="2194475" cy="141732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object 11"/>
              <p:cNvSpPr txBox="1"/>
              <p:nvPr/>
            </p:nvSpPr>
            <p:spPr>
              <a:xfrm>
                <a:off x="990600" y="6771397"/>
                <a:ext cx="2142220" cy="69814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𝑎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g</m:t>
                      </m:r>
                      <m:func>
                        <m:func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5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6771397"/>
                <a:ext cx="2142220" cy="69814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338710" y="7689538"/>
            <a:ext cx="40445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This equation only works 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values under 10 degrees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Sinθ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can be written as follows: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object 11"/>
              <p:cNvSpPr txBox="1"/>
              <p:nvPr/>
            </p:nvSpPr>
            <p:spPr>
              <a:xfrm>
                <a:off x="4372457" y="7685106"/>
                <a:ext cx="1880234" cy="93247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𝜃</m:t>
                          </m:r>
                        </m:e>
                      </m:func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𝑠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8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2457" y="7685106"/>
                <a:ext cx="1880234" cy="9324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48"/>
          <p:cNvSpPr/>
          <p:nvPr/>
        </p:nvSpPr>
        <p:spPr>
          <a:xfrm>
            <a:off x="308230" y="5415979"/>
            <a:ext cx="35017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force on a pendulum 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the component of gravity acting in the direction that the pendulum is moving in.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object 11"/>
              <p:cNvSpPr txBox="1"/>
              <p:nvPr/>
            </p:nvSpPr>
            <p:spPr>
              <a:xfrm>
                <a:off x="3735551" y="5667072"/>
                <a:ext cx="2142220" cy="69814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𝐹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mg</m:t>
                      </m:r>
                      <m:func>
                        <m:func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0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5551" y="5667072"/>
                <a:ext cx="2142220" cy="69814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3429000" y="6570836"/>
            <a:ext cx="41596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Using Newton’s second law, we can express the acceleration of a pendulum</a:t>
            </a:r>
          </a:p>
        </p:txBody>
      </p:sp>
      <p:pic>
        <p:nvPicPr>
          <p:cNvPr id="52" name="Picture 2" descr="Hand drawn arrow set re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5352261">
            <a:off x="2809017" y="3576548"/>
            <a:ext cx="494501" cy="68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Hand drawn arrow set re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8177776">
            <a:off x="3349219" y="5235799"/>
            <a:ext cx="469191" cy="55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Hand drawn arrow set re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9230726">
            <a:off x="4580269" y="1917300"/>
            <a:ext cx="960833" cy="70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8" name="object 11"/>
              <p:cNvSpPr txBox="1"/>
              <p:nvPr/>
            </p:nvSpPr>
            <p:spPr>
              <a:xfrm>
                <a:off x="2702629" y="2815351"/>
                <a:ext cx="2053018" cy="95141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𝑇</m:t>
                      </m:r>
                      <m:r>
                        <a:rPr lang="en-US" sz="2400" b="0" i="1" baseline="30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4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𝜋</m:t>
                      </m:r>
                      <m:r>
                        <a:rPr lang="en-US" sz="2400" i="1" baseline="30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2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8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629" y="2815351"/>
                <a:ext cx="2053018" cy="95141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Rectangle 59"/>
          <p:cNvSpPr/>
          <p:nvPr/>
        </p:nvSpPr>
        <p:spPr>
          <a:xfrm>
            <a:off x="7889078" y="6567725"/>
            <a:ext cx="47436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These equations shows you that the higher value for k the quicker it will oscillate. The more massive the spring the slower it will oscillate.</a:t>
            </a:r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336943" y="1851078"/>
            <a:ext cx="2204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Rearranged</a:t>
            </a:r>
            <a:r>
              <a:rPr lang="en-GB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 for length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2" name="Picture 2" descr="Hand drawn arrow set re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3460009">
            <a:off x="10840639" y="3858865"/>
            <a:ext cx="960833" cy="70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844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5" y="4907475"/>
            <a:ext cx="4750017" cy="3406418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5715000" y="2052644"/>
            <a:ext cx="2195104" cy="1607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bject 32"/>
          <p:cNvSpPr txBox="1"/>
          <p:nvPr/>
        </p:nvSpPr>
        <p:spPr>
          <a:xfrm>
            <a:off x="78739" y="9018269"/>
            <a:ext cx="218249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2" name="Picture 2" descr="Hand drawn arrow set re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4794482">
            <a:off x="3254877" y="4445281"/>
            <a:ext cx="960833" cy="70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504" y="740699"/>
            <a:ext cx="3539956" cy="208531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57620" y="371821"/>
            <a:ext cx="295908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Energy in an Oscillator</a:t>
            </a:r>
            <a:endParaRPr lang="en-GB" sz="2500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739" y="1268208"/>
            <a:ext cx="26082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maximum displacement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891946" y="1268208"/>
            <a:ext cx="26082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maximum displacement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990039"/>
            <a:ext cx="21096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en-US" sz="2000" b="1" baseline="-250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is at a 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maximum</a:t>
            </a:r>
            <a:endParaRPr lang="en-GB" sz="2000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0" y="2419290"/>
            <a:ext cx="15222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en-US" sz="2000" b="1" baseline="-2500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is at a </a:t>
            </a:r>
            <a:r>
              <a:rPr lang="en-US" sz="20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zero</a:t>
            </a:r>
            <a:endParaRPr lang="en-GB" sz="20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366805" y="1961771"/>
            <a:ext cx="21096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en-US" sz="2000" b="1" baseline="-250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is at a 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maximum</a:t>
            </a:r>
            <a:endParaRPr lang="en-GB" sz="2000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366805" y="2391022"/>
            <a:ext cx="15222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en-US" sz="2000" b="1" baseline="-2500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is at a </a:t>
            </a:r>
            <a:r>
              <a:rPr lang="en-US" sz="20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zero</a:t>
            </a:r>
            <a:endParaRPr lang="en-GB" sz="20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276474" y="2765644"/>
            <a:ext cx="15350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en-US" sz="2000" b="1" baseline="-250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is at a 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zero</a:t>
            </a:r>
            <a:endParaRPr lang="en-GB" sz="2000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276474" y="3194895"/>
            <a:ext cx="20968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en-US" sz="2000" b="1" baseline="-2500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is at a </a:t>
            </a:r>
            <a:r>
              <a:rPr lang="en-US" sz="20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maximum</a:t>
            </a:r>
            <a:endParaRPr lang="en-GB" sz="20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11"/>
              <p:cNvSpPr txBox="1"/>
              <p:nvPr/>
            </p:nvSpPr>
            <p:spPr>
              <a:xfrm>
                <a:off x="122190" y="3903999"/>
                <a:ext cx="4129728" cy="69448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𝑇𝑜𝑡𝑎𝑙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𝐸𝑛𝑒𝑟𝑔𝑦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𝐸𝑘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+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𝐸𝑝</m:t>
                      </m:r>
                    </m:oMath>
                  </m:oMathPara>
                </a14:m>
                <a:endParaRPr lang="el-GR" sz="2400" baseline="-25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4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190" y="3903999"/>
                <a:ext cx="4129728" cy="69448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4582543" y="8885941"/>
            <a:ext cx="3787884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potential energy in a spring is</a:t>
            </a:r>
            <a:endParaRPr lang="en-GB" sz="2000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bject 11"/>
              <p:cNvSpPr txBox="1"/>
              <p:nvPr/>
            </p:nvSpPr>
            <p:spPr>
              <a:xfrm>
                <a:off x="5124309" y="7849912"/>
                <a:ext cx="2741902" cy="92796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sz="2400" b="0" i="1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𝑝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𝑘𝑥</m:t>
                      </m:r>
                      <m:r>
                        <a:rPr lang="en-US" sz="2400" b="0" i="1" baseline="30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2</m:t>
                      </m:r>
                    </m:oMath>
                  </m:oMathPara>
                </a14:m>
                <a:endParaRPr lang="el-GR" sz="24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7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4309" y="7849912"/>
                <a:ext cx="2741902" cy="92796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8991600" y="7160344"/>
            <a:ext cx="35577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At the </a:t>
            </a:r>
            <a:r>
              <a:rPr lang="en-US" sz="2000" b="1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maximum displacement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, the 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total energy 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the system is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object 11"/>
              <p:cNvSpPr txBox="1"/>
              <p:nvPr/>
            </p:nvSpPr>
            <p:spPr>
              <a:xfrm>
                <a:off x="9298586" y="5921809"/>
                <a:ext cx="2200321" cy="92796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sz="2400" b="0" i="1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𝑇𝑜𝑡𝑎𝑙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𝑘𝐴</m:t>
                      </m:r>
                      <m:r>
                        <a:rPr lang="en-US" sz="2400" b="0" i="1" baseline="30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2</m:t>
                      </m:r>
                    </m:oMath>
                  </m:oMathPara>
                </a14:m>
                <a:endParaRPr lang="el-GR" sz="24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4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8586" y="5921809"/>
                <a:ext cx="2200321" cy="92796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2" descr="Hand drawn arrow set re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7392221" flipV="1">
            <a:off x="11374558" y="6580396"/>
            <a:ext cx="909817" cy="68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3" name="object 11"/>
              <p:cNvSpPr txBox="1"/>
              <p:nvPr/>
            </p:nvSpPr>
            <p:spPr>
              <a:xfrm>
                <a:off x="5101801" y="6586327"/>
                <a:ext cx="2764410" cy="92796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sz="2400" b="0" i="1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𝑘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𝑘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(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𝐴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−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𝑥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)2</m:t>
                      </m:r>
                    </m:oMath>
                  </m:oMathPara>
                </a14:m>
                <a:endParaRPr lang="el-GR" sz="24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3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801" y="6586327"/>
                <a:ext cx="2764410" cy="92796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5091157" y="6073091"/>
            <a:ext cx="27856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Kinetic energy is given by</a:t>
            </a:r>
            <a:endParaRPr lang="en-GB" sz="2000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4" name="Picture 2" descr="Hand drawn arrow set re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2294052" flipV="1">
            <a:off x="7788856" y="7585256"/>
            <a:ext cx="1386748" cy="89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73825" y="44363"/>
            <a:ext cx="5375480" cy="258571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482230" y="2597551"/>
            <a:ext cx="443117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dirty="0">
                <a:solidFill>
                  <a:srgbClr val="00B050"/>
                </a:solidFill>
              </a:rPr>
              <a:t>Light damping</a:t>
            </a:r>
            <a:r>
              <a:rPr lang="en-US" dirty="0"/>
              <a:t>: oscillations of constant time period continue with the amplitudes gradually decreasing over time.</a:t>
            </a:r>
          </a:p>
          <a:p>
            <a:pPr fontAlgn="base"/>
            <a:r>
              <a:rPr lang="en-US" b="1" dirty="0">
                <a:solidFill>
                  <a:srgbClr val="FF0000"/>
                </a:solidFill>
              </a:rPr>
              <a:t>Critical damping: </a:t>
            </a:r>
            <a:r>
              <a:rPr lang="en-US" dirty="0"/>
              <a:t>the object returns to equilibrium in the shortest possible time without passing through to negative displacement.</a:t>
            </a:r>
          </a:p>
          <a:p>
            <a:pPr fontAlgn="base"/>
            <a:r>
              <a:rPr lang="en-US" b="1" dirty="0">
                <a:solidFill>
                  <a:srgbClr val="7030A0"/>
                </a:solidFill>
              </a:rPr>
              <a:t>Heavy damping</a:t>
            </a:r>
            <a:r>
              <a:rPr lang="en-US" dirty="0">
                <a:solidFill>
                  <a:srgbClr val="7030A0"/>
                </a:solidFill>
              </a:rPr>
              <a:t>: </a:t>
            </a:r>
            <a:r>
              <a:rPr lang="en-US" dirty="0"/>
              <a:t>This results in the displaced object returning to equilibrium more slowly than if the system was critically damped.</a:t>
            </a:r>
          </a:p>
        </p:txBody>
      </p:sp>
      <p:pic>
        <p:nvPicPr>
          <p:cNvPr id="67" name="Picture 2" descr="Hand drawn arrow set re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4794482">
            <a:off x="11646440" y="1895534"/>
            <a:ext cx="960833" cy="70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525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2"/>
          <a:srcRect l="15706" t="9435" r="9257" b="6971"/>
          <a:stretch/>
        </p:blipFill>
        <p:spPr>
          <a:xfrm>
            <a:off x="8903185" y="4446724"/>
            <a:ext cx="3276600" cy="19812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419736" y="1652504"/>
            <a:ext cx="4084954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Specific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heat capacity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</a:t>
            </a:r>
            <a:r>
              <a:rPr sz="2000" spc="5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energy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needed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to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raise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temperature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sz="2000" spc="-8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1kg  of a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substance by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1𝐾 (or</a:t>
            </a:r>
            <a:r>
              <a:rPr sz="2000" spc="9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10" dirty="0">
                <a:latin typeface="Calibri Light" panose="020F0302020204030204" pitchFamily="34" charset="0"/>
                <a:cs typeface="Calibri Light" panose="020F0302020204030204" pitchFamily="34" charset="0"/>
              </a:rPr>
              <a:t>1°𝐶).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157" y="817244"/>
            <a:ext cx="38842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Absolute </a:t>
            </a:r>
            <a:r>
              <a:rPr sz="2000" b="1" spc="-2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zero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point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at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which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all  molecules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have </a:t>
            </a:r>
            <a:r>
              <a:rPr sz="2000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zero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kinetic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energy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157" y="1610994"/>
            <a:ext cx="40462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change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1𝐾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equals a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change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sz="2000" spc="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1°𝐶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82606" y="2478764"/>
            <a:ext cx="344868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Specific 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latent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heat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energy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needed per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kg 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gained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or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lost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order to change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state.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It</a:t>
            </a:r>
            <a:r>
              <a:rPr sz="2000" spc="-9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measured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 </a:t>
            </a:r>
            <a:r>
              <a:rPr sz="2000" spc="30" dirty="0">
                <a:latin typeface="Calibri Light" panose="020F0302020204030204" pitchFamily="34" charset="0"/>
                <a:cs typeface="Calibri Light" panose="020F0302020204030204" pitchFamily="34" charset="0"/>
              </a:rPr>
              <a:t>𝐽𝑘𝑔</a:t>
            </a:r>
            <a:r>
              <a:rPr sz="2175" spc="44" baseline="28735" dirty="0">
                <a:latin typeface="Calibri Light" panose="020F0302020204030204" pitchFamily="34" charset="0"/>
                <a:cs typeface="Calibri Light" panose="020F0302020204030204" pitchFamily="34" charset="0"/>
              </a:rPr>
              <a:t>−1</a:t>
            </a:r>
            <a:r>
              <a:rPr sz="2000" spc="30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7157" y="7564583"/>
            <a:ext cx="5813425" cy="6858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r>
              <a:rPr sz="2000" dirty="0">
                <a:latin typeface="Cambria Math"/>
                <a:cs typeface="Cambria Math"/>
              </a:rPr>
              <a:t>𝒍</a:t>
            </a:r>
            <a:r>
              <a:rPr sz="2175" baseline="-15325" dirty="0">
                <a:latin typeface="Cambria Math"/>
                <a:cs typeface="Cambria Math"/>
              </a:rPr>
              <a:t>𝒇 </a:t>
            </a:r>
            <a:r>
              <a:rPr sz="2000" b="1" i="1" spc="-5" dirty="0">
                <a:latin typeface="Calibri"/>
                <a:cs typeface="Calibri"/>
              </a:rPr>
              <a:t>means </a:t>
            </a:r>
            <a:r>
              <a:rPr sz="2000" b="1" i="1" dirty="0">
                <a:latin typeface="Calibri"/>
                <a:cs typeface="Calibri"/>
              </a:rPr>
              <a:t>the </a:t>
            </a:r>
            <a:r>
              <a:rPr sz="2000" b="1" i="1" spc="-5" dirty="0">
                <a:latin typeface="Calibri"/>
                <a:cs typeface="Calibri"/>
              </a:rPr>
              <a:t>latent heat </a:t>
            </a:r>
            <a:r>
              <a:rPr sz="2000" b="1" i="1" dirty="0">
                <a:latin typeface="Calibri"/>
                <a:cs typeface="Calibri"/>
              </a:rPr>
              <a:t>of fusion </a:t>
            </a:r>
            <a:r>
              <a:rPr sz="2000" b="1" i="1" spc="-5" dirty="0">
                <a:latin typeface="Calibri"/>
                <a:cs typeface="Calibri"/>
              </a:rPr>
              <a:t>(solid </a:t>
            </a:r>
            <a:r>
              <a:rPr sz="2000" b="1" i="1" spc="-10" dirty="0">
                <a:latin typeface="Calibri"/>
                <a:cs typeface="Calibri"/>
              </a:rPr>
              <a:t>to</a:t>
            </a:r>
            <a:r>
              <a:rPr sz="2000" b="1" i="1" spc="-30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liquid)</a:t>
            </a:r>
            <a:endParaRPr sz="2000" dirty="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200"/>
              </a:spcBef>
            </a:pPr>
            <a:r>
              <a:rPr sz="2000" dirty="0">
                <a:latin typeface="Cambria Math"/>
                <a:cs typeface="Cambria Math"/>
              </a:rPr>
              <a:t>𝒍</a:t>
            </a:r>
            <a:r>
              <a:rPr sz="2175" baseline="-15325" dirty="0">
                <a:latin typeface="Cambria Math"/>
                <a:cs typeface="Cambria Math"/>
              </a:rPr>
              <a:t>𝒗 </a:t>
            </a:r>
            <a:r>
              <a:rPr sz="2000" b="1" i="1" spc="-5" dirty="0">
                <a:latin typeface="Calibri"/>
                <a:cs typeface="Calibri"/>
              </a:rPr>
              <a:t>means </a:t>
            </a:r>
            <a:r>
              <a:rPr sz="2000" b="1" i="1" dirty="0">
                <a:latin typeface="Calibri"/>
                <a:cs typeface="Calibri"/>
              </a:rPr>
              <a:t>the </a:t>
            </a:r>
            <a:r>
              <a:rPr sz="2000" b="1" i="1" spc="-5" dirty="0">
                <a:latin typeface="Calibri"/>
                <a:cs typeface="Calibri"/>
              </a:rPr>
              <a:t>latent heat </a:t>
            </a:r>
            <a:r>
              <a:rPr sz="2000" b="1" i="1" dirty="0">
                <a:latin typeface="Calibri"/>
                <a:cs typeface="Calibri"/>
              </a:rPr>
              <a:t>of </a:t>
            </a:r>
            <a:r>
              <a:rPr sz="2000" b="1" i="1" spc="-5" dirty="0">
                <a:latin typeface="Calibri"/>
                <a:cs typeface="Calibri"/>
              </a:rPr>
              <a:t>vaporisation </a:t>
            </a:r>
            <a:r>
              <a:rPr sz="2000" b="1" i="1" dirty="0">
                <a:latin typeface="Calibri"/>
                <a:cs typeface="Calibri"/>
              </a:rPr>
              <a:t>(liquid </a:t>
            </a:r>
            <a:r>
              <a:rPr sz="2000" b="1" i="1" spc="-10" dirty="0">
                <a:latin typeface="Calibri"/>
                <a:cs typeface="Calibri"/>
              </a:rPr>
              <a:t>to</a:t>
            </a:r>
            <a:r>
              <a:rPr sz="2000" b="1" i="1" spc="-3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gas)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8739" y="9018269"/>
            <a:ext cx="218249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736696" y="197186"/>
            <a:ext cx="18047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7030A0"/>
                </a:solidFill>
              </a:rPr>
              <a:t>Internal Energy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78" y="4707578"/>
            <a:ext cx="4080315" cy="22002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bject 11"/>
              <p:cNvSpPr txBox="1"/>
              <p:nvPr/>
            </p:nvSpPr>
            <p:spPr>
              <a:xfrm>
                <a:off x="272732" y="199643"/>
                <a:ext cx="2100580" cy="529420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𝐾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+273</m:t>
                      </m:r>
                    </m:oMath>
                  </m:oMathPara>
                </a14:m>
                <a:endParaRPr lang="ar-AE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7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732" y="199643"/>
                <a:ext cx="2100580" cy="529420"/>
              </a:xfrm>
              <a:prstGeom prst="rect">
                <a:avLst/>
              </a:prstGeom>
              <a:blipFill>
                <a:blip r:embed="rId4"/>
                <a:stretch>
                  <a:fillRect b="-15054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object 11"/>
              <p:cNvSpPr txBox="1"/>
              <p:nvPr/>
            </p:nvSpPr>
            <p:spPr>
              <a:xfrm>
                <a:off x="5257800" y="199643"/>
                <a:ext cx="2362200" cy="529420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2400" spc="-5" dirty="0" smtClean="0">
                          <a:latin typeface="Cambria Math"/>
                          <a:cs typeface="Cambria Math"/>
                        </a:rPr>
                        <m:t>Δ</m:t>
                      </m:r>
                      <m:r>
                        <a:rPr lang="en-US" sz="24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𝑈</m:t>
                      </m:r>
                      <m:r>
                        <a:rPr lang="en-US" sz="24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m:rPr>
                          <m:nor/>
                        </m:rPr>
                        <a:rPr lang="el-GR" sz="2400" spc="-5" dirty="0">
                          <a:latin typeface="Cambria Math"/>
                          <a:cs typeface="Cambria Math"/>
                        </a:rPr>
                        <m:t>Δ</m:t>
                      </m:r>
                      <m:r>
                        <a:rPr lang="en-US" sz="24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𝑄</m:t>
                      </m:r>
                      <m:r>
                        <a:rPr lang="en-US" sz="24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−</m:t>
                      </m:r>
                      <m:r>
                        <m:rPr>
                          <m:nor/>
                        </m:rPr>
                        <a:rPr lang="el-GR" sz="2400" spc="-5" dirty="0">
                          <a:latin typeface="Cambria Math"/>
                          <a:cs typeface="Cambria Math"/>
                        </a:rPr>
                        <m:t>Δ</m:t>
                      </m:r>
                      <m:r>
                        <a:rPr lang="en-US" sz="24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𝑊</m:t>
                      </m:r>
                    </m:oMath>
                  </m:oMathPara>
                </a14:m>
                <a:endParaRPr lang="ar-AE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8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199643"/>
                <a:ext cx="2362200" cy="529420"/>
              </a:xfrm>
              <a:prstGeom prst="rect">
                <a:avLst/>
              </a:prstGeom>
              <a:blipFill>
                <a:blip r:embed="rId5"/>
                <a:stretch>
                  <a:fillRect r="-1018" b="-15054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48"/>
          <p:cNvSpPr/>
          <p:nvPr/>
        </p:nvSpPr>
        <p:spPr>
          <a:xfrm>
            <a:off x="4732181" y="898372"/>
            <a:ext cx="32688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First law 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= The change in internal energy, ΔU, of a system is equal to the heat,  ΔQ, added to the system minus the work done,  ΔW, by the system.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object 11"/>
              <p:cNvSpPr txBox="1"/>
              <p:nvPr/>
            </p:nvSpPr>
            <p:spPr>
              <a:xfrm>
                <a:off x="8439492" y="729063"/>
                <a:ext cx="2362200" cy="529420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𝑈</m:t>
                      </m:r>
                      <m:r>
                        <a:rPr lang="en-US" sz="24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sz="2400" b="0" i="1" spc="-5" baseline="-25000" dirty="0" smtClean="0">
                          <a:latin typeface="Cambria Math" panose="02040503050406030204" pitchFamily="18" charset="0"/>
                          <a:cs typeface="Cambria Math"/>
                        </a:rPr>
                        <m:t>𝑘</m:t>
                      </m:r>
                      <m:r>
                        <a:rPr lang="en-US" sz="24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−</m:t>
                      </m:r>
                      <m:r>
                        <a:rPr lang="en-US" sz="240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sz="2400" b="0" i="1" spc="-5" baseline="-25000" dirty="0" smtClean="0">
                          <a:latin typeface="Cambria Math" panose="02040503050406030204" pitchFamily="18" charset="0"/>
                          <a:cs typeface="Cambria Math"/>
                        </a:rPr>
                        <m:t>𝑝𝑜𝑡</m:t>
                      </m:r>
                    </m:oMath>
                  </m:oMathPara>
                </a14:m>
                <a:endParaRPr lang="ar-AE" sz="2400" baseline="-25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0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492" y="729063"/>
                <a:ext cx="2362200" cy="529420"/>
              </a:xfrm>
              <a:prstGeom prst="rect">
                <a:avLst/>
              </a:prstGeom>
              <a:blipFill>
                <a:blip r:embed="rId6"/>
                <a:stretch>
                  <a:fillRect b="-14130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11"/>
              <p:cNvSpPr txBox="1"/>
              <p:nvPr/>
            </p:nvSpPr>
            <p:spPr>
              <a:xfrm>
                <a:off x="9281113" y="2836354"/>
                <a:ext cx="2362200" cy="529420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2400" dirty="0">
                          <a:latin typeface="Cambria Math"/>
                          <a:cs typeface="Cambria Math"/>
                        </a:rPr>
                        <m:t>𝑄</m:t>
                      </m:r>
                      <m:r>
                        <m:rPr>
                          <m:nor/>
                        </m:rPr>
                        <a:rPr lang="el-GR" sz="2400" dirty="0">
                          <a:latin typeface="Cambria Math"/>
                          <a:cs typeface="Cambria Math"/>
                        </a:rPr>
                        <m:t> = </m:t>
                      </m:r>
                      <m:r>
                        <m:rPr>
                          <m:nor/>
                        </m:rPr>
                        <a:rPr lang="el-GR" sz="2400" spc="-5" dirty="0">
                          <a:latin typeface="Cambria Math"/>
                          <a:cs typeface="Cambria Math"/>
                        </a:rPr>
                        <m:t>𝑚𝑐</m:t>
                      </m:r>
                      <m:r>
                        <m:rPr>
                          <m:nor/>
                        </m:rPr>
                        <a:rPr lang="el-GR" sz="2400" spc="-5" dirty="0">
                          <a:latin typeface="Cambria Math"/>
                          <a:cs typeface="Cambria Math"/>
                        </a:rPr>
                        <m:t>Δ</m:t>
                      </m:r>
                      <m:r>
                        <m:rPr>
                          <m:nor/>
                        </m:rPr>
                        <a:rPr lang="el-GR" sz="2400" spc="-5" dirty="0">
                          <a:latin typeface="Cambria Math"/>
                          <a:cs typeface="Cambria Math"/>
                        </a:rPr>
                        <m:t>𝜃</m:t>
                      </m:r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1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1113" y="2836354"/>
                <a:ext cx="2362200" cy="529420"/>
              </a:xfrm>
              <a:prstGeom prst="rect">
                <a:avLst/>
              </a:prstGeom>
              <a:blipFill>
                <a:blip r:embed="rId7"/>
                <a:stretch>
                  <a:fillRect b="-4301"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8736696" y="3608555"/>
            <a:ext cx="36250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method of determining the 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specific heat capacity </a:t>
            </a:r>
            <a:r>
              <a:rPr lang="en-US" sz="2000" b="1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a liquid 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by using a calorimeter and a heater.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8856566" y="6657558"/>
            <a:ext cx="3505200" cy="1008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some energy is used to </a:t>
            </a:r>
            <a:r>
              <a:rPr lang="en-US" sz="2000" b="1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heat the liquid 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and 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some to heat the calorimeter</a:t>
            </a:r>
            <a:endParaRPr lang="en-GB" sz="2000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bject 11"/>
              <p:cNvSpPr txBox="1"/>
              <p:nvPr/>
            </p:nvSpPr>
            <p:spPr>
              <a:xfrm>
                <a:off x="8856566" y="7720963"/>
                <a:ext cx="3846252" cy="529420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𝐼𝑉</m:t>
                      </m:r>
                      <m:r>
                        <m:rPr>
                          <m:sty m:val="p"/>
                        </m:rPr>
                        <a:rPr lang="el-GR" sz="2400" b="0" i="1" spc="-5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Δ</m:t>
                      </m:r>
                      <m:r>
                        <a:rPr lang="en-US" sz="2400" b="0" i="1" spc="-5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𝑡</m:t>
                      </m:r>
                      <m:r>
                        <a:rPr lang="en-US" sz="2400" b="0" i="1" spc="-5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spc="-5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𝑚</m:t>
                      </m:r>
                      <m:r>
                        <a:rPr lang="en-US" sz="2400" b="0" i="1" spc="-5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US" sz="2400" b="0" i="1" spc="-5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𝑐</m:t>
                      </m:r>
                      <m:r>
                        <a:rPr lang="en-US" sz="2400" b="0" i="1" spc="-5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m:rPr>
                          <m:sty m:val="p"/>
                        </m:rPr>
                        <a:rPr lang="el-GR" sz="2400" b="0" i="1" spc="-5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Δ</m:t>
                      </m:r>
                      <m:r>
                        <a:rPr lang="en-US" sz="2400" b="0" i="1" spc="-5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𝑇</m:t>
                      </m:r>
                      <m:r>
                        <a:rPr lang="en-US" sz="2400" b="0" i="1" spc="-5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+</m:t>
                      </m:r>
                      <m:r>
                        <a:rPr lang="en-US" sz="2400" b="0" i="1" spc="-5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𝑚𝑐𝑎𝑙𝑐𝑐𝑎𝑙</m:t>
                      </m:r>
                      <m:r>
                        <m:rPr>
                          <m:sty m:val="p"/>
                        </m:rPr>
                        <a:rPr lang="el-GR" sz="2400" b="0" i="1" spc="-5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Δ</m:t>
                      </m:r>
                      <m:r>
                        <a:rPr lang="en-US" sz="2400" b="0" i="1" spc="-5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𝑇</m:t>
                      </m:r>
                    </m:oMath>
                  </m:oMathPara>
                </a14:m>
                <a:endParaRPr lang="ar-AE" sz="2400" baseline="-25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6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6566" y="7720963"/>
                <a:ext cx="3846252" cy="529420"/>
              </a:xfrm>
              <a:prstGeom prst="rect">
                <a:avLst/>
              </a:prstGeom>
              <a:blipFill>
                <a:blip r:embed="rId8"/>
                <a:stretch>
                  <a:fillRect r="-2041" b="-14130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>
          <a:xfrm>
            <a:off x="4417946" y="5231129"/>
            <a:ext cx="38972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 method used to determine the </a:t>
            </a:r>
            <a:r>
              <a:rPr lang="en-US" b="1" dirty="0">
                <a:solidFill>
                  <a:srgbClr val="7030A0"/>
                </a:solidFill>
              </a:rPr>
              <a:t>specific heat capacity </a:t>
            </a:r>
            <a:r>
              <a:rPr lang="en-US" b="1" dirty="0">
                <a:solidFill>
                  <a:srgbClr val="FF0000"/>
                </a:solidFill>
              </a:rPr>
              <a:t>of a substance</a:t>
            </a:r>
            <a:r>
              <a:rPr lang="en-US" dirty="0"/>
              <a:t> is the inversion tube experiment.</a:t>
            </a:r>
            <a:endParaRPr lang="en-GB" dirty="0"/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1830" y="6187237"/>
            <a:ext cx="2612755" cy="20631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9" name="object 11"/>
              <p:cNvSpPr txBox="1"/>
              <p:nvPr/>
            </p:nvSpPr>
            <p:spPr>
              <a:xfrm>
                <a:off x="4500106" y="6395122"/>
                <a:ext cx="1515388" cy="992910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𝑐</m:t>
                      </m:r>
                      <m:r>
                        <a:rPr lang="en-US" sz="2400" b="0" i="1" spc="-5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pc="-5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spc="-5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𝑔𝐿𝑛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400" b="0" i="1" spc="-5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Δ</m:t>
                          </m:r>
                          <m:r>
                            <a:rPr lang="en-US" sz="2400" b="0" i="1" spc="-5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ar-AE" sz="2400" baseline="-25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9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0106" y="6395122"/>
                <a:ext cx="1515388" cy="9929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0" name="Picture 2" descr="Hand drawn arrow set re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3919437">
            <a:off x="7025337" y="5991755"/>
            <a:ext cx="768201" cy="61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Hand drawn arrow set re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3919437">
            <a:off x="11838995" y="4436959"/>
            <a:ext cx="768201" cy="61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Hand drawn arrow set re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3919437">
            <a:off x="11497942" y="6977170"/>
            <a:ext cx="768201" cy="61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Hand drawn arrow set re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3919437">
            <a:off x="11626243" y="2318694"/>
            <a:ext cx="768201" cy="61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object 11"/>
              <p:cNvSpPr txBox="1"/>
              <p:nvPr/>
            </p:nvSpPr>
            <p:spPr>
              <a:xfrm>
                <a:off x="497037" y="3917304"/>
                <a:ext cx="2362200" cy="529420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273685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2400" dirty="0">
                          <a:latin typeface="Cambria Math"/>
                          <a:cs typeface="Cambria Math"/>
                        </a:rPr>
                        <m:t>𝑄</m:t>
                      </m:r>
                      <m:r>
                        <m:rPr>
                          <m:nor/>
                        </m:rPr>
                        <a:rPr lang="el-GR" sz="2400" dirty="0">
                          <a:latin typeface="Cambria Math"/>
                          <a:cs typeface="Cambria Math"/>
                        </a:rPr>
                        <m:t> = </m:t>
                      </m:r>
                      <m:r>
                        <m:rPr>
                          <m:nor/>
                        </m:rPr>
                        <a:rPr lang="en-US" sz="2400" b="0" i="0" spc="-5" dirty="0" smtClean="0">
                          <a:latin typeface="Cambria Math"/>
                          <a:cs typeface="Cambria Math"/>
                        </a:rPr>
                        <m:t>mL</m:t>
                      </m:r>
                    </m:oMath>
                  </m:oMathPara>
                </a14:m>
                <a:endParaRPr lang="el-GR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4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037" y="3917304"/>
                <a:ext cx="2362200" cy="529420"/>
              </a:xfrm>
              <a:prstGeom prst="rect">
                <a:avLst/>
              </a:prstGeom>
              <a:blipFill>
                <a:blip r:embed="rId13"/>
                <a:stretch>
                  <a:fillRect b="-5435"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5" name="Picture 2" descr="Hand drawn arrow set re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3919437">
            <a:off x="2711122" y="3338143"/>
            <a:ext cx="768201" cy="61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516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3095486" y="5964271"/>
            <a:ext cx="7116878" cy="266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2865322" y="3276600"/>
            <a:ext cx="7116878" cy="266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bject 37"/>
          <p:cNvSpPr txBox="1"/>
          <p:nvPr/>
        </p:nvSpPr>
        <p:spPr>
          <a:xfrm>
            <a:off x="78739" y="9018269"/>
            <a:ext cx="218249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2905006"/>
            <a:ext cx="2998155" cy="255113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2855375"/>
            <a:ext cx="3033023" cy="2400508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2956559"/>
            <a:ext cx="2331922" cy="24995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object 11"/>
              <p:cNvSpPr txBox="1"/>
              <p:nvPr/>
            </p:nvSpPr>
            <p:spPr>
              <a:xfrm>
                <a:off x="533400" y="1890794"/>
                <a:ext cx="2100580" cy="1081005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𝑃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𝑃𝑓𝑉𝑓</m:t>
                      </m:r>
                    </m:oMath>
                  </m:oMathPara>
                </a14:m>
                <a:endParaRPr lang="ar-AE" sz="2400" baseline="-25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38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890794"/>
                <a:ext cx="2100580" cy="10810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11"/>
              <p:cNvSpPr txBox="1"/>
              <p:nvPr/>
            </p:nvSpPr>
            <p:spPr>
              <a:xfrm>
                <a:off x="4833620" y="1889725"/>
                <a:ext cx="2100580" cy="1081005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𝑉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𝑖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𝑇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𝑖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 baseline="-2500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Cambria Math"/>
                            </a:rPr>
                            <m:t>𝑉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Cambria Math"/>
                            </a:rPr>
                            <m:t>𝑇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ar-AE" sz="2400" baseline="-25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39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3620" y="1889725"/>
                <a:ext cx="2100580" cy="10810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11"/>
              <p:cNvSpPr txBox="1"/>
              <p:nvPr/>
            </p:nvSpPr>
            <p:spPr>
              <a:xfrm>
                <a:off x="8567420" y="1889246"/>
                <a:ext cx="2100580" cy="1081005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𝑃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𝑖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𝑇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𝑖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 baseline="-2500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𝑃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Cambria Math"/>
                            </a:rPr>
                            <m:t>𝑇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ar-AE" sz="2400" baseline="-25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0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7420" y="1889246"/>
                <a:ext cx="2100580" cy="108100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3852962" y="285571"/>
            <a:ext cx="439048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Charles's Law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states that for a gas of fixed mass at constant pressure, the volume, V is directly proportional to its absolute temperature, T.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37218" y="285571"/>
            <a:ext cx="431198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pressure law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states that for a gas of fixed mass at constant volume, the pressure, p is directly proportional to its absolute temperature, T.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0430" y="177321"/>
            <a:ext cx="345914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Boyle's Law 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states that for a gas of fixed mass at a constant temperature, the pressure (p) and volume (V) are inversely proportional: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3" name="object 29"/>
          <p:cNvSpPr txBox="1"/>
          <p:nvPr/>
        </p:nvSpPr>
        <p:spPr>
          <a:xfrm>
            <a:off x="533400" y="6468152"/>
            <a:ext cx="1912620" cy="57658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wrap="square" lIns="0" tIns="48895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385"/>
              </a:spcBef>
            </a:pPr>
            <a:r>
              <a:rPr sz="2800" spc="-5" dirty="0">
                <a:latin typeface="Cambria Math"/>
                <a:cs typeface="Cambria Math"/>
              </a:rPr>
              <a:t>Δ𝑊 </a:t>
            </a:r>
            <a:r>
              <a:rPr sz="2800" dirty="0">
                <a:latin typeface="Cambria Math"/>
                <a:cs typeface="Cambria Math"/>
              </a:rPr>
              <a:t>=</a:t>
            </a:r>
            <a:r>
              <a:rPr sz="2800" spc="-254" dirty="0">
                <a:latin typeface="Cambria Math"/>
                <a:cs typeface="Cambria Math"/>
              </a:rPr>
              <a:t> </a:t>
            </a:r>
            <a:r>
              <a:rPr sz="2800" spc="-5" dirty="0">
                <a:latin typeface="Cambria Math"/>
                <a:cs typeface="Cambria Math"/>
              </a:rPr>
              <a:t>𝑝Δ𝑉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54" name="object 30"/>
          <p:cNvSpPr txBox="1"/>
          <p:nvPr/>
        </p:nvSpPr>
        <p:spPr>
          <a:xfrm>
            <a:off x="40124" y="5673940"/>
            <a:ext cx="290385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Area under the graph is equal to the work done.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6" name="object 19"/>
          <p:cNvSpPr txBox="1"/>
          <p:nvPr/>
        </p:nvSpPr>
        <p:spPr>
          <a:xfrm>
            <a:off x="5196029" y="6353798"/>
            <a:ext cx="6603365" cy="1385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102235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(Relative)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Molecular mass, </a:t>
            </a:r>
            <a:r>
              <a:rPr sz="2000" b="1" spc="-2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𝑀</a:t>
            </a:r>
            <a:r>
              <a:rPr sz="2175" b="1" spc="-37" baseline="-1532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𝑟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the sum of 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atomic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masses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which </a:t>
            </a:r>
            <a:r>
              <a:rPr sz="2000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make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up a molecule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(measured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</a:t>
            </a:r>
            <a:r>
              <a:rPr sz="2000" spc="1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grams)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8100">
              <a:lnSpc>
                <a:spcPct val="100000"/>
              </a:lnSpc>
              <a:spcBef>
                <a:spcPts val="1045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molar mass, </a:t>
            </a:r>
            <a:r>
              <a:rPr sz="2000" spc="30" dirty="0">
                <a:latin typeface="Calibri Light" panose="020F0302020204030204" pitchFamily="34" charset="0"/>
                <a:cs typeface="Calibri Light" panose="020F0302020204030204" pitchFamily="34" charset="0"/>
              </a:rPr>
              <a:t>𝑀</a:t>
            </a:r>
            <a:r>
              <a:rPr sz="2175" spc="44" baseline="-15325" dirty="0">
                <a:latin typeface="Calibri Light" panose="020F0302020204030204" pitchFamily="34" charset="0"/>
                <a:cs typeface="Calibri Light" panose="020F0302020204030204" pitchFamily="34" charset="0"/>
              </a:rPr>
              <a:t>𝑢</a:t>
            </a:r>
            <a:r>
              <a:rPr sz="2000" spc="3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the mass of one mol of a</a:t>
            </a:r>
            <a:r>
              <a:rPr sz="2000" spc="-7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i="1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substance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8100">
              <a:lnSpc>
                <a:spcPct val="100000"/>
              </a:lnSpc>
              <a:spcBef>
                <a:spcPts val="60"/>
              </a:spcBef>
            </a:pPr>
            <a:r>
              <a:rPr sz="20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(usually </a:t>
            </a:r>
            <a:r>
              <a:rPr sz="2000" b="1" i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measured </a:t>
            </a:r>
            <a:r>
              <a:rPr sz="20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in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𝒌𝒈𝒎𝒐𝒍</a:t>
            </a:r>
            <a:r>
              <a:rPr sz="2175" spc="-7" baseline="28735" dirty="0">
                <a:latin typeface="Calibri Light" panose="020F0302020204030204" pitchFamily="34" charset="0"/>
                <a:cs typeface="Calibri Light" panose="020F0302020204030204" pitchFamily="34" charset="0"/>
              </a:rPr>
              <a:t>−𝟏 </a:t>
            </a:r>
            <a:r>
              <a:rPr sz="20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, but check units in</a:t>
            </a:r>
            <a:r>
              <a:rPr sz="2000" b="1" i="1" spc="-31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1" i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questions!)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8" name="object 21"/>
          <p:cNvSpPr txBox="1"/>
          <p:nvPr/>
        </p:nvSpPr>
        <p:spPr>
          <a:xfrm>
            <a:off x="5388071" y="5466177"/>
            <a:ext cx="68599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spc="-110" dirty="0">
                <a:latin typeface="Calibri Light" panose="020F0302020204030204" pitchFamily="34" charset="0"/>
                <a:cs typeface="Calibri Light" panose="020F0302020204030204" pitchFamily="34" charset="0"/>
              </a:rPr>
              <a:t>𝑁</a:t>
            </a:r>
            <a:r>
              <a:rPr sz="2175" spc="-165" baseline="-15325" dirty="0">
                <a:latin typeface="Calibri Light" panose="020F0302020204030204" pitchFamily="34" charset="0"/>
                <a:cs typeface="Calibri Light" panose="020F0302020204030204" pitchFamily="34" charset="0"/>
              </a:rPr>
              <a:t>𝐴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</a:t>
            </a:r>
            <a:r>
              <a:rPr sz="2000" spc="-25" dirty="0">
                <a:latin typeface="Calibri Light" panose="020F0302020204030204" pitchFamily="34" charset="0"/>
                <a:cs typeface="Calibri Light" panose="020F0302020204030204" pitchFamily="34" charset="0"/>
              </a:rPr>
              <a:t>Avogadro’s number,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number of molecules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present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</a:t>
            </a:r>
            <a:r>
              <a:rPr sz="2000" spc="-15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</a:p>
          <a:p>
            <a:pPr marL="38100">
              <a:lnSpc>
                <a:spcPct val="100000"/>
              </a:lnSpc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mole.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𝑁 is the number of molecules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and n is the number of</a:t>
            </a:r>
            <a:r>
              <a:rPr sz="2000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moles</a:t>
            </a:r>
          </a:p>
        </p:txBody>
      </p:sp>
      <p:sp>
        <p:nvSpPr>
          <p:cNvPr id="59" name="object 22"/>
          <p:cNvSpPr txBox="1"/>
          <p:nvPr/>
        </p:nvSpPr>
        <p:spPr>
          <a:xfrm>
            <a:off x="5619320" y="8029895"/>
            <a:ext cx="1788160" cy="576580"/>
          </a:xfrm>
          <a:prstGeom prst="rect">
            <a:avLst/>
          </a:prstGeom>
          <a:ln w="38100">
            <a:solidFill>
              <a:srgbClr val="00AFEF"/>
            </a:solidFill>
          </a:ln>
        </p:spPr>
        <p:txBody>
          <a:bodyPr vert="horz" wrap="square" lIns="0" tIns="48895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385"/>
              </a:spcBef>
            </a:pPr>
            <a:r>
              <a:rPr sz="2800" spc="-5" dirty="0">
                <a:latin typeface="Cambria Math"/>
                <a:cs typeface="Cambria Math"/>
              </a:rPr>
              <a:t>𝑝𝑉 </a:t>
            </a:r>
            <a:r>
              <a:rPr sz="2800" dirty="0">
                <a:latin typeface="Cambria Math"/>
                <a:cs typeface="Cambria Math"/>
              </a:rPr>
              <a:t>=</a:t>
            </a:r>
            <a:r>
              <a:rPr sz="2800" spc="-265" dirty="0">
                <a:latin typeface="Cambria Math"/>
                <a:cs typeface="Cambria Math"/>
              </a:rPr>
              <a:t> </a:t>
            </a:r>
            <a:r>
              <a:rPr sz="2800" spc="-5" dirty="0">
                <a:latin typeface="Cambria Math"/>
                <a:cs typeface="Cambria Math"/>
              </a:rPr>
              <a:t>𝑛𝑅𝑇</a:t>
            </a:r>
            <a:endParaRPr sz="2800" dirty="0">
              <a:latin typeface="Cambria Math"/>
              <a:cs typeface="Cambria Math"/>
            </a:endParaRPr>
          </a:p>
        </p:txBody>
      </p:sp>
      <p:sp>
        <p:nvSpPr>
          <p:cNvPr id="60" name="object 23"/>
          <p:cNvSpPr txBox="1"/>
          <p:nvPr/>
        </p:nvSpPr>
        <p:spPr>
          <a:xfrm>
            <a:off x="3901261" y="7997584"/>
            <a:ext cx="405320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en-US" sz="28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sz="28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deal </a:t>
            </a:r>
            <a:r>
              <a:rPr sz="2800" b="1" spc="-1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gas</a:t>
            </a:r>
            <a:endParaRPr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object 25"/>
              <p:cNvSpPr txBox="1"/>
              <p:nvPr/>
            </p:nvSpPr>
            <p:spPr>
              <a:xfrm>
                <a:off x="11100724" y="3091775"/>
                <a:ext cx="1242137" cy="523220"/>
              </a:xfrm>
              <a:prstGeom prst="rect">
                <a:avLst/>
              </a:prstGeom>
              <a:ln>
                <a:solidFill>
                  <a:srgbClr val="CA06A0"/>
                </a:solidFill>
              </a:ln>
            </p:spPr>
            <p:txBody>
              <a:bodyPr vert="horz" wrap="square" lIns="0" tIns="12700" rIns="0" bIns="0" rtlCol="0" anchor="ctr">
                <a:spAutoFit/>
              </a:bodyPr>
              <a:lstStyle/>
              <a:p>
                <a:pPr marR="62865" algn="r">
                  <a:lnSpc>
                    <a:spcPts val="1120"/>
                  </a:lnSpc>
                </a:pPr>
                <a:endParaRPr sz="2400" dirty="0">
                  <a:latin typeface="Cambria Math"/>
                  <a:cs typeface="Cambria Math"/>
                </a:endParaRPr>
              </a:p>
              <a:p>
                <a:pPr marL="50800">
                  <a:lnSpc>
                    <a:spcPct val="100000"/>
                  </a:lnSpc>
                  <a:tabLst>
                    <a:tab pos="393065" algn="l"/>
                    <a:tab pos="39370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latin typeface="Cambria Math" panose="02040503050406030204" pitchFamily="18" charset="0"/>
                          <a:cs typeface="Cambria Math"/>
                        </a:rPr>
                        <m:t>𝑃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  <a:cs typeface="Cambria Math"/>
                        </a:rPr>
                        <m:t> ∝ </m:t>
                      </m:r>
                      <m:r>
                        <a:rPr lang="en-GB" sz="2400" i="1" dirty="0">
                          <a:latin typeface="Cambria Math" panose="02040503050406030204" pitchFamily="18" charset="0"/>
                          <a:cs typeface="Cambria Math"/>
                        </a:rPr>
                        <m:t>𝑇</m:t>
                      </m:r>
                    </m:oMath>
                  </m:oMathPara>
                </a14:m>
                <a:endParaRPr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1" name="object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0724" y="3091775"/>
                <a:ext cx="1242137" cy="523220"/>
              </a:xfrm>
              <a:prstGeom prst="rect">
                <a:avLst/>
              </a:prstGeom>
              <a:blipFill>
                <a:blip r:embed="rId8"/>
                <a:stretch>
                  <a:fillRect b="-5682"/>
                </a:stretch>
              </a:blipFill>
              <a:ln>
                <a:solidFill>
                  <a:srgbClr val="CA06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object 26"/>
          <p:cNvSpPr txBox="1"/>
          <p:nvPr/>
        </p:nvSpPr>
        <p:spPr>
          <a:xfrm>
            <a:off x="7911243" y="8022062"/>
            <a:ext cx="1813560" cy="576580"/>
          </a:xfrm>
          <a:prstGeom prst="rect">
            <a:avLst/>
          </a:prstGeom>
          <a:solidFill>
            <a:schemeClr val="bg1"/>
          </a:solidFill>
          <a:ln w="38100">
            <a:solidFill>
              <a:srgbClr val="00AFEF"/>
            </a:solidFill>
          </a:ln>
        </p:spPr>
        <p:txBody>
          <a:bodyPr vert="horz" wrap="square" lIns="0" tIns="48895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385"/>
              </a:spcBef>
            </a:pPr>
            <a:r>
              <a:rPr sz="2800" spc="-5" dirty="0">
                <a:latin typeface="Cambria Math"/>
                <a:cs typeface="Cambria Math"/>
              </a:rPr>
              <a:t>𝑝𝑉 </a:t>
            </a:r>
            <a:r>
              <a:rPr sz="2800" dirty="0">
                <a:latin typeface="Cambria Math"/>
                <a:cs typeface="Cambria Math"/>
              </a:rPr>
              <a:t>=</a:t>
            </a:r>
            <a:r>
              <a:rPr sz="2800" spc="-265" dirty="0">
                <a:latin typeface="Cambria Math"/>
                <a:cs typeface="Cambria Math"/>
              </a:rPr>
              <a:t> </a:t>
            </a:r>
            <a:r>
              <a:rPr sz="2800" dirty="0">
                <a:latin typeface="Cambria Math"/>
                <a:cs typeface="Cambria Math"/>
              </a:rPr>
              <a:t>𝑁𝑘𝑇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object 11"/>
              <p:cNvSpPr txBox="1"/>
              <p:nvPr/>
            </p:nvSpPr>
            <p:spPr>
              <a:xfrm>
                <a:off x="946309" y="7787147"/>
                <a:ext cx="2502218" cy="907152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𝑃𝑉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𝑇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𝑐𝑜𝑛𝑠𝑡𝑎𝑛𝑡</m:t>
                      </m:r>
                    </m:oMath>
                  </m:oMathPara>
                </a14:m>
                <a:endParaRPr lang="ar-AE" sz="2400" baseline="-25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4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309" y="7787147"/>
                <a:ext cx="2502218" cy="9071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object 29"/>
          <p:cNvSpPr txBox="1"/>
          <p:nvPr/>
        </p:nvSpPr>
        <p:spPr>
          <a:xfrm>
            <a:off x="10794387" y="1794742"/>
            <a:ext cx="1854813" cy="699879"/>
          </a:xfrm>
          <a:prstGeom prst="rect">
            <a:avLst/>
          </a:prstGeom>
          <a:ln w="38100">
            <a:solidFill>
              <a:srgbClr val="CA06A0"/>
            </a:solidFill>
          </a:ln>
        </p:spPr>
        <p:txBody>
          <a:bodyPr vert="horz" wrap="square" lIns="0" tIns="48895" rIns="0" bIns="0" rtlCol="0" anchor="ctr">
            <a:noAutofit/>
          </a:bodyPr>
          <a:lstStyle/>
          <a:p>
            <a:pPr marL="120650">
              <a:lnSpc>
                <a:spcPct val="100000"/>
              </a:lnSpc>
              <a:spcBef>
                <a:spcPts val="385"/>
              </a:spcBef>
            </a:pPr>
            <a:r>
              <a:rPr lang="en-US" sz="16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 is always in </a:t>
            </a:r>
            <a:r>
              <a:rPr lang="en-US" sz="2000" b="1" spc="-5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Kelvin</a:t>
            </a:r>
            <a:endParaRPr sz="16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076273" y="3330080"/>
                <a:ext cx="1167179" cy="461665"/>
              </a:xfrm>
              <a:prstGeom prst="rect">
                <a:avLst/>
              </a:prstGeom>
              <a:ln>
                <a:solidFill>
                  <a:srgbClr val="CA06A0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 ∝ 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6273" y="3330080"/>
                <a:ext cx="1167179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CA06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3040271" y="2894965"/>
                <a:ext cx="1432022" cy="943641"/>
              </a:xfrm>
              <a:prstGeom prst="rect">
                <a:avLst/>
              </a:prstGeom>
              <a:ln>
                <a:solidFill>
                  <a:srgbClr val="CA06A0"/>
                </a:solidFill>
              </a:ln>
            </p:spPr>
            <p:txBody>
              <a:bodyPr wrap="square" anchor="ctr">
                <a:noAutofit/>
              </a:bodyPr>
              <a:lstStyle/>
              <a:p>
                <a:pPr marL="50800">
                  <a:lnSpc>
                    <a:spcPts val="1975"/>
                  </a:lnSpc>
                  <a:spcBef>
                    <a:spcPts val="100"/>
                  </a:spcBef>
                  <a:tabLst>
                    <a:tab pos="393065" algn="l"/>
                    <a:tab pos="39370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latin typeface="Cambria Math" panose="02040503050406030204" pitchFamily="18" charset="0"/>
                          <a:cs typeface="Cambria Math"/>
                        </a:rPr>
                        <m:t>𝑃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  <a:cs typeface="Cambria Math"/>
                        </a:rPr>
                        <m:t> ∝</m:t>
                      </m:r>
                      <m:f>
                        <m:fPr>
                          <m:ctrlPr>
                            <a:rPr lang="en-US" sz="2400" b="0" i="1" spc="260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spc="260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pc="260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GB" sz="2800" baseline="45977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0271" y="2894965"/>
                <a:ext cx="1432022" cy="94364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CA06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6761904">
            <a:off x="2189243" y="3170518"/>
            <a:ext cx="768201" cy="61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7465880">
            <a:off x="6457615" y="2942616"/>
            <a:ext cx="768201" cy="61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7781745">
            <a:off x="10254360" y="2947296"/>
            <a:ext cx="768201" cy="61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9700927" flipH="1">
            <a:off x="769933" y="4868874"/>
            <a:ext cx="876909" cy="61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0" name="object 11"/>
              <p:cNvSpPr txBox="1"/>
              <p:nvPr/>
            </p:nvSpPr>
            <p:spPr>
              <a:xfrm>
                <a:off x="3852963" y="6593007"/>
                <a:ext cx="1189425" cy="907152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𝑚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𝑀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ar-AE" sz="2400" baseline="-25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70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963" y="6593007"/>
                <a:ext cx="1189425" cy="907152"/>
              </a:xfrm>
              <a:prstGeom prst="rect">
                <a:avLst/>
              </a:prstGeom>
              <a:blipFill>
                <a:blip r:embed="rId14"/>
                <a:stretch>
                  <a:fillRect r="-1990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object 11"/>
              <p:cNvSpPr txBox="1"/>
              <p:nvPr/>
            </p:nvSpPr>
            <p:spPr>
              <a:xfrm>
                <a:off x="3559578" y="5367769"/>
                <a:ext cx="1507809" cy="907152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𝑛𝑁𝐴</m:t>
                      </m:r>
                    </m:oMath>
                  </m:oMathPara>
                </a14:m>
                <a:endParaRPr lang="ar-AE" sz="2400" baseline="-25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71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9578" y="5367769"/>
                <a:ext cx="1507809" cy="90715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object 11"/>
              <p:cNvSpPr txBox="1"/>
              <p:nvPr/>
            </p:nvSpPr>
            <p:spPr>
              <a:xfrm>
                <a:off x="9847568" y="7864609"/>
                <a:ext cx="1189425" cy="907152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𝑅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𝑁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ar-AE" sz="2400" baseline="-25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72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7568" y="7864609"/>
                <a:ext cx="1189425" cy="907152"/>
              </a:xfrm>
              <a:prstGeom prst="rect">
                <a:avLst/>
              </a:prstGeom>
              <a:blipFill>
                <a:blip r:embed="rId16"/>
                <a:stretch>
                  <a:fillRect r="-495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3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2405002" flipH="1">
            <a:off x="4853456" y="8146215"/>
            <a:ext cx="876909" cy="61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8355196">
            <a:off x="3105213" y="8080555"/>
            <a:ext cx="1204962" cy="68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11263147" y="7818706"/>
            <a:ext cx="1386053" cy="1015663"/>
          </a:xfrm>
          <a:prstGeom prst="rect">
            <a:avLst/>
          </a:prstGeom>
          <a:ln w="28575">
            <a:solidFill>
              <a:srgbClr val="CA06A0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K</a:t>
            </a:r>
            <a:r>
              <a:rPr lang="en-US" sz="2000" dirty="0"/>
              <a:t> is the Boltzmann constant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614122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276600" y="7480640"/>
            <a:ext cx="4419600" cy="977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bject 37"/>
          <p:cNvSpPr txBox="1"/>
          <p:nvPr/>
        </p:nvSpPr>
        <p:spPr>
          <a:xfrm>
            <a:off x="78739" y="9018269"/>
            <a:ext cx="218249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object 11"/>
              <p:cNvSpPr txBox="1"/>
              <p:nvPr/>
            </p:nvSpPr>
            <p:spPr>
              <a:xfrm>
                <a:off x="5758605" y="288236"/>
                <a:ext cx="4435430" cy="1219200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𝑐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𝑟𝑚𝑠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  <m:r>
                                        <a:rPr lang="en-US" sz="2400" i="1" baseline="-2500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sz="2400" i="1" baseline="30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sz="2400" i="1" baseline="-25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2400" i="1" baseline="30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sz="2400" i="1" baseline="-2500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sz="2400" i="1" baseline="30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…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ar-AE" sz="2400" baseline="-25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4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8605" y="288236"/>
                <a:ext cx="4435430" cy="12192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object 29"/>
          <p:cNvSpPr txBox="1"/>
          <p:nvPr/>
        </p:nvSpPr>
        <p:spPr>
          <a:xfrm>
            <a:off x="10562218" y="528480"/>
            <a:ext cx="1854813" cy="699879"/>
          </a:xfrm>
          <a:prstGeom prst="rect">
            <a:avLst/>
          </a:prstGeom>
          <a:ln w="38100">
            <a:solidFill>
              <a:srgbClr val="CA06A0"/>
            </a:solidFill>
          </a:ln>
        </p:spPr>
        <p:txBody>
          <a:bodyPr vert="horz" wrap="square" lIns="0" tIns="48895" rIns="0" bIns="0" rtlCol="0" anchor="ctr">
            <a:noAutofit/>
          </a:bodyPr>
          <a:lstStyle/>
          <a:p>
            <a:pPr marL="120650">
              <a:lnSpc>
                <a:spcPct val="100000"/>
              </a:lnSpc>
              <a:spcBef>
                <a:spcPts val="385"/>
              </a:spcBef>
            </a:pPr>
            <a:r>
              <a:rPr lang="en-US" sz="16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 always in </a:t>
            </a:r>
            <a:r>
              <a:rPr lang="en-US" sz="2000" b="1" spc="-5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Kelvin</a:t>
            </a:r>
            <a:endParaRPr sz="16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5" name="object 13"/>
          <p:cNvSpPr txBox="1"/>
          <p:nvPr/>
        </p:nvSpPr>
        <p:spPr>
          <a:xfrm>
            <a:off x="8008537" y="3410327"/>
            <a:ext cx="4793064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kinetic </a:t>
            </a:r>
            <a:r>
              <a:rPr sz="2000" b="1" spc="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theory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equation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demonstrates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that  that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for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𝑁 molecules of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gas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at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given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volume,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 mass and the </a:t>
            </a:r>
            <a:r>
              <a:rPr sz="2000" spc="-40" dirty="0">
                <a:latin typeface="Calibri Light" panose="020F0302020204030204" pitchFamily="34" charset="0"/>
                <a:cs typeface="Calibri Light" panose="020F0302020204030204" pitchFamily="34" charset="0"/>
              </a:rPr>
              <a:t>r.m.s.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speed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affect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 pressure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99" y="1540131"/>
            <a:ext cx="3712780" cy="19089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4999" y="436171"/>
            <a:ext cx="4677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Kinetic Theory and Molecular Speeds</a:t>
            </a:r>
            <a:endParaRPr lang="en-GB" sz="2400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3125" y="924012"/>
            <a:ext cx="4090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Distribution of speed remains the same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provided the temperature is constant.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0709" y="3825082"/>
            <a:ext cx="30720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7030A0"/>
                </a:solidFill>
              </a:rPr>
              <a:t>Ideal Gas Assumptions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41702" y="4379416"/>
            <a:ext cx="478401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</a:t>
            </a:r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– 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motion of all molecules is random.</a:t>
            </a:r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4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– No attraction between molecules</a:t>
            </a:r>
            <a:b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2400" b="1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- Molecules take up negligible volume.</a:t>
            </a:r>
            <a:b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2400" b="1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- All collisions between molecules and the walls of the container are completely elastic.</a:t>
            </a:r>
          </a:p>
          <a:p>
            <a:r>
              <a:rPr lang="en-US" sz="2400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– The duration of the collision is negligible in comparison to the duration between collisions</a:t>
            </a:r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26388" y="1540131"/>
            <a:ext cx="44998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en-US" sz="2000" b="1" dirty="0" err="1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rms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speed 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molecules in an ideal gas, this gives a mean of the magnitude of the speeds: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008536" y="2327744"/>
            <a:ext cx="4435430" cy="978110"/>
            <a:chOff x="8012081" y="2991749"/>
            <a:chExt cx="4435430" cy="9781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object 11"/>
                <p:cNvSpPr txBox="1"/>
                <p:nvPr/>
              </p:nvSpPr>
              <p:spPr>
                <a:xfrm>
                  <a:off x="8012081" y="3058669"/>
                  <a:ext cx="4435430" cy="911190"/>
                </a:xfrm>
                <a:prstGeom prst="rect">
                  <a:avLst/>
                </a:prstGeom>
                <a:ln w="38100">
                  <a:solidFill>
                    <a:srgbClr val="00B0F0"/>
                  </a:solidFill>
                </a:ln>
              </p:spPr>
              <p:txBody>
                <a:bodyPr vert="horz" wrap="square" lIns="0" tIns="6985" rIns="0" bIns="0" rtlCol="0" anchor="ctr">
                  <a:noAutofit/>
                </a:bodyPr>
                <a:lstStyle/>
                <a:p>
                  <a:pPr marL="120014">
                    <a:lnSpc>
                      <a:spcPct val="100000"/>
                    </a:lnSpc>
                    <a:spcBef>
                      <a:spcPts val="385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mbria Math"/>
                          </a:rPr>
                          <m:t>𝑝𝑉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mbria Math"/>
                          </a:rPr>
                          <m:t>𝑁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𝑚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ambria Math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mbria Math"/>
                              </a:rPr>
                              <m:t>𝐶</m:t>
                            </m:r>
                            <m:r>
                              <a:rPr lang="en-US" sz="2400" b="0" i="1" baseline="-25000" smtClean="0">
                                <a:latin typeface="Cambria Math" panose="02040503050406030204" pitchFamily="18" charset="0"/>
                                <a:cs typeface="Cambria Math"/>
                              </a:rPr>
                              <m:t>𝑟𝑚𝑠</m:t>
                            </m:r>
                          </m:e>
                        </m:d>
                        <m:r>
                          <a:rPr lang="en-US" sz="2400" b="0" i="1" baseline="30000" smtClean="0"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oMath>
                    </m:oMathPara>
                  </a14:m>
                  <a:endParaRPr lang="ar-AE" sz="2400" baseline="30000" dirty="0">
                    <a:latin typeface="Cambria Math"/>
                    <a:cs typeface="Cambria Math"/>
                  </a:endParaRPr>
                </a:p>
              </p:txBody>
            </p:sp>
          </mc:Choice>
          <mc:Fallback xmlns="">
            <p:sp>
              <p:nvSpPr>
                <p:cNvPr id="63" name="object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12081" y="3058669"/>
                  <a:ext cx="4435430" cy="91119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rgbClr val="00B0F0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2" name="object 35"/>
            <p:cNvSpPr/>
            <p:nvPr/>
          </p:nvSpPr>
          <p:spPr>
            <a:xfrm>
              <a:off x="10167175" y="2991749"/>
              <a:ext cx="705307" cy="70553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36"/>
            <p:cNvSpPr txBox="1"/>
            <p:nvPr/>
          </p:nvSpPr>
          <p:spPr>
            <a:xfrm>
              <a:off x="10746104" y="3119002"/>
              <a:ext cx="1555750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200" b="1" spc="-5" dirty="0">
                  <a:latin typeface="Calibri"/>
                  <a:cs typeface="Calibri"/>
                </a:rPr>
                <a:t>Mass of </a:t>
              </a:r>
              <a:r>
                <a:rPr sz="1200" b="1" dirty="0">
                  <a:solidFill>
                    <a:srgbClr val="FF0000"/>
                  </a:solidFill>
                  <a:latin typeface="Calibri"/>
                  <a:cs typeface="Calibri"/>
                </a:rPr>
                <a:t>ONE</a:t>
              </a:r>
              <a:r>
                <a:rPr sz="1200" b="1" spc="-60" dirty="0">
                  <a:solidFill>
                    <a:srgbClr val="FF0000"/>
                  </a:solidFill>
                  <a:latin typeface="Calibri"/>
                  <a:cs typeface="Calibri"/>
                </a:rPr>
                <a:t> </a:t>
              </a:r>
              <a:r>
                <a:rPr sz="1200" b="1" spc="-10" dirty="0">
                  <a:solidFill>
                    <a:srgbClr val="FF0000"/>
                  </a:solidFill>
                  <a:latin typeface="Calibri"/>
                  <a:cs typeface="Calibri"/>
                </a:rPr>
                <a:t>MOLECULE</a:t>
              </a:r>
              <a:endParaRPr sz="1200">
                <a:latin typeface="Calibri"/>
                <a:cs typeface="Calibri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41812" y="5818009"/>
            <a:ext cx="39530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Mean kinetic energy 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</a:t>
            </a:r>
            <a:r>
              <a:rPr lang="en-US" sz="20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one molecule</a:t>
            </a:r>
            <a:endParaRPr lang="en-GB" sz="20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object 11"/>
              <p:cNvSpPr txBox="1"/>
              <p:nvPr/>
            </p:nvSpPr>
            <p:spPr>
              <a:xfrm>
                <a:off x="9100501" y="4807161"/>
                <a:ext cx="2251499" cy="911190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𝐾𝑖𝑛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𝐾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𝑇</m:t>
                      </m:r>
                    </m:oMath>
                  </m:oMathPara>
                </a14:m>
                <a:endParaRPr lang="ar-AE" sz="24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75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0501" y="4807161"/>
                <a:ext cx="2251499" cy="9111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8" name="Picture 2" descr="Hand drawn arrow set red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4040704">
            <a:off x="10850557" y="5371456"/>
            <a:ext cx="654977" cy="52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501007" y="6817893"/>
            <a:ext cx="50403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total energy </a:t>
            </a:r>
            <a:r>
              <a:rPr lang="en-US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for </a:t>
            </a:r>
            <a:r>
              <a:rPr lang="en-US" sz="20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 moles of an ideal gas</a:t>
            </a:r>
            <a:endParaRPr lang="en-GB" sz="20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object 11"/>
              <p:cNvSpPr txBox="1"/>
              <p:nvPr/>
            </p:nvSpPr>
            <p:spPr>
              <a:xfrm>
                <a:off x="7391400" y="7480640"/>
                <a:ext cx="2726195" cy="911190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𝐾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𝑇𝑜𝑡𝑎𝑙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𝑁𝐾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𝑇</m:t>
                      </m:r>
                    </m:oMath>
                  </m:oMathPara>
                </a14:m>
                <a:endParaRPr lang="ar-AE" sz="24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79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1400" y="7480640"/>
                <a:ext cx="2726195" cy="91119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ectangle 79"/>
          <p:cNvSpPr/>
          <p:nvPr/>
        </p:nvSpPr>
        <p:spPr>
          <a:xfrm>
            <a:off x="11415024" y="4996735"/>
            <a:ext cx="1638603" cy="399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microscopic</a:t>
            </a:r>
            <a:endParaRPr lang="en-GB" sz="2000" b="1" dirty="0">
              <a:solidFill>
                <a:srgbClr val="00B05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1" name="Picture 2" descr="Hand drawn arrow set red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2038651">
            <a:off x="11698385" y="5461084"/>
            <a:ext cx="654977" cy="52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6340114" y="5868584"/>
            <a:ext cx="15075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macroscopic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2" name="Picture 2" descr="Hand drawn arrow set red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2038651">
            <a:off x="6810437" y="6258904"/>
            <a:ext cx="654977" cy="52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3" name="object 11"/>
              <p:cNvSpPr txBox="1"/>
              <p:nvPr/>
            </p:nvSpPr>
            <p:spPr>
              <a:xfrm>
                <a:off x="10287000" y="7513825"/>
                <a:ext cx="2281943" cy="911190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𝐾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 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𝑛𝑅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𝑇</m:t>
                      </m:r>
                    </m:oMath>
                  </m:oMathPara>
                </a14:m>
                <a:endParaRPr lang="ar-AE" sz="24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83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7000" y="7513825"/>
                <a:ext cx="2281943" cy="9111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object 11"/>
              <p:cNvSpPr txBox="1"/>
              <p:nvPr/>
            </p:nvSpPr>
            <p:spPr>
              <a:xfrm>
                <a:off x="4972828" y="7480640"/>
                <a:ext cx="2281943" cy="911190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𝐾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 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𝑚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𝑐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𝑟𝑚𝑠</m:t>
                          </m:r>
                        </m:e>
                      </m:d>
                      <m:r>
                        <a:rPr lang="en-US" sz="2400" b="0" i="1" baseline="30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</m:oMath>
                  </m:oMathPara>
                </a14:m>
                <a:endParaRPr lang="ar-AE" sz="24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84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2828" y="7480640"/>
                <a:ext cx="2281943" cy="911190"/>
              </a:xfrm>
              <a:prstGeom prst="rect">
                <a:avLst/>
              </a:prstGeom>
              <a:blipFill>
                <a:blip r:embed="rId11"/>
                <a:stretch>
                  <a:fillRect r="-5263"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3262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030" y="5817306"/>
            <a:ext cx="4837527" cy="3738928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5032964" y="3186165"/>
            <a:ext cx="2796540" cy="279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10995" y="4419716"/>
            <a:ext cx="4853178" cy="3472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271" y="8956040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89758" y="1921542"/>
            <a:ext cx="1828714" cy="18055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76114" y="1935318"/>
            <a:ext cx="2056002" cy="2244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513681" y="1868294"/>
            <a:ext cx="2203133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Gravitational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field 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strength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sz="2000" spc="-6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force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 unit mass </a:t>
            </a:r>
            <a:r>
              <a:rPr sz="2000" spc="25" dirty="0">
                <a:latin typeface="Calibri Light" panose="020F0302020204030204" pitchFamily="34" charset="0"/>
                <a:cs typeface="Calibri Light" panose="020F0302020204030204" pitchFamily="34" charset="0"/>
              </a:rPr>
              <a:t>(𝑁𝑘𝑔</a:t>
            </a:r>
            <a:r>
              <a:rPr sz="2175" spc="37" baseline="28735" dirty="0">
                <a:latin typeface="Calibri Light" panose="020F0302020204030204" pitchFamily="34" charset="0"/>
                <a:cs typeface="Calibri Light" panose="020F0302020204030204" pitchFamily="34" charset="0"/>
              </a:rPr>
              <a:t>−1</a:t>
            </a:r>
            <a:r>
              <a:rPr sz="2000" spc="25" dirty="0">
                <a:latin typeface="Calibri Light" panose="020F0302020204030204" pitchFamily="34" charset="0"/>
                <a:cs typeface="Calibri Light" panose="020F0302020204030204" pitchFamily="34" charset="0"/>
              </a:rPr>
              <a:t>)  </a:t>
            </a:r>
            <a:r>
              <a:rPr sz="2000" b="1" i="1" spc="-25" dirty="0">
                <a:latin typeface="Calibri Light" panose="020F0302020204030204" pitchFamily="34" charset="0"/>
                <a:cs typeface="Calibri Light" panose="020F0302020204030204" pitchFamily="34" charset="0"/>
              </a:rPr>
              <a:t>Vector </a:t>
            </a:r>
            <a:r>
              <a:rPr sz="2000" b="1" i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quantity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11"/>
              <p:cNvSpPr txBox="1"/>
              <p:nvPr/>
            </p:nvSpPr>
            <p:spPr>
              <a:xfrm>
                <a:off x="522603" y="263767"/>
                <a:ext cx="2100580" cy="1058840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𝐹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𝑔</m:t>
                      </m:r>
                      <m:r>
                        <a:rPr lang="ar-AE" sz="2400" i="1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ar-AE" sz="2400" i="1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𝐺𝑚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𝑚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  <m:r>
                            <a:rPr lang="en-US" sz="2400" b="0" i="1" baseline="30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ar-AE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11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03" y="263767"/>
                <a:ext cx="2100580" cy="10588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bject 12"/>
          <p:cNvSpPr txBox="1"/>
          <p:nvPr/>
        </p:nvSpPr>
        <p:spPr>
          <a:xfrm>
            <a:off x="3095539" y="167997"/>
            <a:ext cx="3967733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Coulombs Law: </a:t>
            </a:r>
            <a:r>
              <a:rPr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Force 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between </a:t>
            </a:r>
            <a:r>
              <a:rPr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two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masses is 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directly proportional to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product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of their  masses and </a:t>
            </a:r>
            <a:r>
              <a:rPr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inversely 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proportional to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distance </a:t>
            </a:r>
            <a:r>
              <a:rPr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between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them 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squared.  </a:t>
            </a:r>
            <a:r>
              <a:rPr b="1" i="1" spc="-25" dirty="0">
                <a:latin typeface="Calibri Light" panose="020F0302020204030204" pitchFamily="34" charset="0"/>
                <a:cs typeface="Calibri Light" panose="020F0302020204030204" pitchFamily="34" charset="0"/>
              </a:rPr>
              <a:t>Vector </a:t>
            </a:r>
            <a:r>
              <a:rPr b="1" i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quantity</a:t>
            </a:r>
            <a:endParaRPr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22232" y="1935318"/>
            <a:ext cx="1786915" cy="2228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509570" y="6039948"/>
            <a:ext cx="42583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gradient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graph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showing distance 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against gravitational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potential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gives you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1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gravitational </a:t>
            </a:r>
            <a:r>
              <a:rPr sz="20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field</a:t>
            </a:r>
            <a:r>
              <a:rPr sz="2000" spc="-4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strength.</a:t>
            </a:r>
            <a:endParaRPr sz="20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81380" y="2408816"/>
            <a:ext cx="1320800" cy="13182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8739" y="9018269"/>
            <a:ext cx="218249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17"/>
              <p:cNvSpPr txBox="1"/>
              <p:nvPr/>
            </p:nvSpPr>
            <p:spPr>
              <a:xfrm>
                <a:off x="10130680" y="398702"/>
                <a:ext cx="2410845" cy="747180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800" spc="-5" dirty="0" smtClean="0">
                        <a:latin typeface="Cambria Math"/>
                        <a:cs typeface="Cambria Math"/>
                      </a:rPr>
                      <m:t>Δ</m:t>
                    </m:r>
                    <m:r>
                      <a:rPr lang="en-US" sz="2800" b="0" i="1" spc="-5" dirty="0" smtClean="0">
                        <a:latin typeface="Cambria Math" panose="02040503050406030204" pitchFamily="18" charset="0"/>
                        <a:cs typeface="Cambria Math"/>
                      </a:rPr>
                      <m:t>𝐸</m:t>
                    </m:r>
                    <m:r>
                      <a:rPr lang="en-US" sz="2800" b="0" i="1" spc="-5" baseline="-25000" dirty="0" smtClean="0">
                        <a:latin typeface="Cambria Math" panose="02040503050406030204" pitchFamily="18" charset="0"/>
                        <a:cs typeface="Cambria Math"/>
                      </a:rPr>
                      <m:t>𝑝𝑜𝑡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Cambria Math"/>
                      </a:rPr>
                      <m:t>𝑚𝑔</m:t>
                    </m:r>
                  </m:oMath>
                </a14:m>
                <a:r>
                  <a:rPr lang="el-GR" sz="2800" spc="-5" dirty="0">
                    <a:latin typeface="Cambria Math"/>
                    <a:cs typeface="Cambria Math"/>
                  </a:rPr>
                  <a:t>Δ</a:t>
                </a:r>
                <a:r>
                  <a:rPr lang="en-US" sz="2800" spc="-5" dirty="0">
                    <a:latin typeface="Cambria Math"/>
                    <a:cs typeface="Cambria Math"/>
                  </a:rPr>
                  <a:t>h</a:t>
                </a:r>
                <a:endParaRPr sz="28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32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0680" y="398702"/>
                <a:ext cx="2410845" cy="747180"/>
              </a:xfrm>
              <a:prstGeom prst="rect">
                <a:avLst/>
              </a:prstGeom>
              <a:blipFill>
                <a:blip r:embed="rId10"/>
                <a:stretch>
                  <a:fillRect t="-5426" r="-3741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17"/>
              <p:cNvSpPr txBox="1"/>
              <p:nvPr/>
            </p:nvSpPr>
            <p:spPr>
              <a:xfrm>
                <a:off x="9918471" y="4168131"/>
                <a:ext cx="2410845" cy="1306871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𝑔</m:t>
                      </m:r>
                      <m:r>
                        <a:rPr lang="en-US" sz="30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3000" b="0" i="1" spc="-5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3000" b="0" i="1" spc="-5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𝐹</m:t>
                          </m:r>
                        </m:num>
                        <m:den>
                          <m:r>
                            <a:rPr lang="en-US" sz="3000" b="0" i="1" spc="-5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sz="3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33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8471" y="4168131"/>
                <a:ext cx="2410845" cy="13068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bject 17"/>
              <p:cNvSpPr txBox="1"/>
              <p:nvPr/>
            </p:nvSpPr>
            <p:spPr>
              <a:xfrm>
                <a:off x="151901" y="4628260"/>
                <a:ext cx="2410845" cy="1306871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𝑀</m:t>
                      </m:r>
                      <m:r>
                        <a:rPr lang="en-US" sz="30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3000" b="0" i="1" spc="-5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3000" b="0" i="1" spc="-5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sz="3000" b="0" i="1" spc="-5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3</m:t>
                          </m:r>
                        </m:den>
                      </m:f>
                      <m:r>
                        <a:rPr lang="en-US" sz="3000" i="1" spc="-5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𝜋</m:t>
                      </m:r>
                      <m:r>
                        <a:rPr lang="en-US" sz="3000" i="1" spc="-5" dirty="0">
                          <a:latin typeface="Cambria Math" panose="02040503050406030204" pitchFamily="18" charset="0"/>
                          <a:cs typeface="Cambria Math"/>
                        </a:rPr>
                        <m:t>𝑟</m:t>
                      </m:r>
                      <m:r>
                        <a:rPr lang="en-US" sz="3000" b="0" i="1" spc="-5" baseline="30000" dirty="0" smtClean="0">
                          <a:latin typeface="Cambria Math" panose="02040503050406030204" pitchFamily="18" charset="0"/>
                          <a:cs typeface="Cambria Math"/>
                        </a:rPr>
                        <m:t>3</m:t>
                      </m:r>
                      <m:r>
                        <a:rPr lang="en-US" sz="3000" b="0" i="1" spc="-5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𝜌</m:t>
                      </m:r>
                    </m:oMath>
                  </m:oMathPara>
                </a14:m>
                <a:endParaRPr sz="3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34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901" y="4628260"/>
                <a:ext cx="2410845" cy="130687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bject 17"/>
              <p:cNvSpPr txBox="1"/>
              <p:nvPr/>
            </p:nvSpPr>
            <p:spPr>
              <a:xfrm>
                <a:off x="361483" y="7514508"/>
                <a:ext cx="2410845" cy="1306871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𝑔</m:t>
                      </m:r>
                      <m:r>
                        <a:rPr lang="en-US" sz="30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3000" b="0" i="1" spc="-5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3000" b="0" i="1" spc="-5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sz="3000" b="0" i="1" spc="-5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3</m:t>
                          </m:r>
                        </m:den>
                      </m:f>
                      <m:r>
                        <a:rPr lang="en-US" sz="30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𝐺</m:t>
                      </m:r>
                      <m:r>
                        <a:rPr lang="en-US" sz="3000" i="1" spc="-5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𝜋</m:t>
                      </m:r>
                      <m:r>
                        <a:rPr lang="en-US" sz="3000" i="1" spc="-5" dirty="0">
                          <a:latin typeface="Cambria Math" panose="02040503050406030204" pitchFamily="18" charset="0"/>
                          <a:cs typeface="Cambria Math"/>
                        </a:rPr>
                        <m:t>𝑟</m:t>
                      </m:r>
                      <m:r>
                        <a:rPr lang="en-US" sz="3000" b="0" i="1" spc="-5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𝜌</m:t>
                      </m:r>
                    </m:oMath>
                  </m:oMathPara>
                </a14:m>
                <a:endParaRPr sz="3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35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483" y="7514508"/>
                <a:ext cx="2410845" cy="130687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11"/>
              <p:cNvSpPr txBox="1"/>
              <p:nvPr/>
            </p:nvSpPr>
            <p:spPr>
              <a:xfrm>
                <a:off x="3148873" y="2009935"/>
                <a:ext cx="2100580" cy="1058840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698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𝑔</m:t>
                      </m:r>
                      <m:r>
                        <a:rPr lang="ar-AE" sz="2400" i="1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ar-AE" sz="2400" i="1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𝐺𝑀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  <m:r>
                            <a:rPr lang="en-US" sz="2400" b="0" i="1" baseline="30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ar-AE" sz="24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36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8873" y="2009935"/>
                <a:ext cx="2100580" cy="105884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bject 12"/>
          <p:cNvSpPr txBox="1"/>
          <p:nvPr/>
        </p:nvSpPr>
        <p:spPr>
          <a:xfrm>
            <a:off x="2699711" y="4818804"/>
            <a:ext cx="2073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Calculating the mass of a planet with its density</a:t>
            </a:r>
            <a:endParaRPr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object 26"/>
              <p:cNvSpPr txBox="1"/>
              <p:nvPr/>
            </p:nvSpPr>
            <p:spPr>
              <a:xfrm>
                <a:off x="361484" y="5852979"/>
                <a:ext cx="2047664" cy="1479370"/>
              </a:xfrm>
              <a:prstGeom prst="rect">
                <a:avLst/>
              </a:prstGeom>
            </p:spPr>
            <p:txBody>
              <a:bodyPr vert="horz" wrap="square" lIns="0" tIns="12700" rIns="0" bIns="0" rtlCol="0" anchor="ctr">
                <a:no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US" sz="2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Subbing this into </a:t>
                </a:r>
              </a:p>
              <a:p>
                <a:pPr marL="12700" marR="5080">
                  <a:lnSpc>
                    <a:spcPct val="100000"/>
                  </a:lnSpc>
                  <a:spcBef>
                    <a:spcPts val="100"/>
                  </a:spcBef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Calibri"/>
                      </a:rPr>
                      <m:t>𝑔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Calibri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Calibri"/>
                          </a:rPr>
                          <m:t>𝐺𝑀𝑀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Calibri"/>
                          </a:rPr>
                          <m:t>𝑟</m:t>
                        </m:r>
                        <m:r>
                          <a:rPr lang="en-US" sz="2000" b="0" i="1" baseline="30000" smtClean="0"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cs typeface="Calibri"/>
                      </a:rPr>
                      <m:t> </m:t>
                    </m:r>
                  </m:oMath>
                </a14:m>
                <a:r>
                  <a:rPr lang="en-US" sz="20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you get : </a:t>
                </a:r>
                <a:endParaRPr sz="2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8" name="object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484" y="5852979"/>
                <a:ext cx="2047664" cy="1479370"/>
              </a:xfrm>
              <a:prstGeom prst="rect">
                <a:avLst/>
              </a:prstGeom>
              <a:blipFill>
                <a:blip r:embed="rId15"/>
                <a:stretch>
                  <a:fillRect l="-6845" r="-29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" descr="Hand drawn arrow set red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5913040">
            <a:off x="2150970" y="5774583"/>
            <a:ext cx="1204962" cy="68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Hand drawn arrow set red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4665318">
            <a:off x="7659231" y="6815794"/>
            <a:ext cx="1204962" cy="68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81962" y="2553093"/>
            <a:ext cx="2796540" cy="279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53643" y="3892621"/>
            <a:ext cx="4853178" cy="3472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956039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70711" y="2598969"/>
            <a:ext cx="3250376" cy="735663"/>
          </a:xfrm>
          <a:prstGeom prst="rect">
            <a:avLst/>
          </a:prstGeom>
          <a:ln w="38100">
            <a:solidFill>
              <a:srgbClr val="00AFEF"/>
            </a:solidFill>
          </a:ln>
        </p:spPr>
        <p:txBody>
          <a:bodyPr vert="horz" wrap="square" lIns="0" tIns="48895" rIns="0" bIns="0" rtlCol="0" anchor="ctr">
            <a:noAutofit/>
          </a:bodyPr>
          <a:lstStyle/>
          <a:p>
            <a:pPr marL="120014">
              <a:lnSpc>
                <a:spcPct val="100000"/>
              </a:lnSpc>
              <a:spcBef>
                <a:spcPts val="385"/>
              </a:spcBef>
            </a:pPr>
            <a:r>
              <a:rPr lang="el-GR" sz="2800" spc="-5" dirty="0">
                <a:latin typeface="Cambria Math"/>
                <a:cs typeface="Cambria Math"/>
              </a:rPr>
              <a:t>Δ </a:t>
            </a:r>
            <a:r>
              <a:rPr lang="en-US" sz="2800" spc="-5" dirty="0" err="1">
                <a:latin typeface="Cambria Math"/>
                <a:cs typeface="Cambria Math"/>
              </a:rPr>
              <a:t>E</a:t>
            </a:r>
            <a:r>
              <a:rPr lang="en-US" sz="2800" spc="-5" baseline="-25000" dirty="0" err="1">
                <a:latin typeface="Cambria Math"/>
                <a:cs typeface="Cambria Math"/>
              </a:rPr>
              <a:t>pot</a:t>
            </a:r>
            <a:r>
              <a:rPr lang="en-US" sz="2800" spc="-5" dirty="0">
                <a:latin typeface="Cambria Math"/>
                <a:cs typeface="Cambria Math"/>
              </a:rPr>
              <a:t>=</a:t>
            </a:r>
            <a:r>
              <a:rPr lang="el-GR" sz="2800" spc="-5" dirty="0">
                <a:latin typeface="Cambria Math"/>
                <a:cs typeface="Cambria Math"/>
              </a:rPr>
              <a:t>Δ</a:t>
            </a:r>
            <a:r>
              <a:rPr sz="2800" spc="-5" dirty="0">
                <a:latin typeface="Cambria Math"/>
                <a:cs typeface="Cambria Math"/>
              </a:rPr>
              <a:t>𝑊 </a:t>
            </a:r>
            <a:r>
              <a:rPr sz="2800" dirty="0">
                <a:latin typeface="Cambria Math"/>
                <a:cs typeface="Cambria Math"/>
              </a:rPr>
              <a:t>=</a:t>
            </a:r>
            <a:r>
              <a:rPr sz="2800" spc="-260" dirty="0">
                <a:latin typeface="Cambria Math"/>
                <a:cs typeface="Cambria Math"/>
              </a:rPr>
              <a:t> </a:t>
            </a:r>
            <a:r>
              <a:rPr sz="2800" spc="-5" dirty="0">
                <a:latin typeface="Cambria Math"/>
                <a:cs typeface="Cambria Math"/>
              </a:rPr>
              <a:t>𝑚Δ𝑉</a:t>
            </a:r>
            <a:endParaRPr sz="2800" dirty="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7926" y="490026"/>
            <a:ext cx="3429699" cy="16876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rgbClr val="7030A0"/>
                </a:solidFill>
                <a:latin typeface="Calibri"/>
                <a:cs typeface="Calibri"/>
              </a:rPr>
              <a:t>Gravitational Potential </a:t>
            </a:r>
            <a:r>
              <a:rPr dirty="0">
                <a:latin typeface="Calibri"/>
                <a:cs typeface="Calibri"/>
              </a:rPr>
              <a:t>i</a:t>
            </a:r>
            <a:r>
              <a:rPr lang="en-US" dirty="0">
                <a:latin typeface="Calibri"/>
                <a:cs typeface="Calibri"/>
              </a:rPr>
              <a:t>s:</a:t>
            </a:r>
            <a:r>
              <a:rPr dirty="0">
                <a:latin typeface="Calibri"/>
                <a:cs typeface="Calibri"/>
              </a:rPr>
              <a:t> </a:t>
            </a:r>
            <a:endParaRPr lang="en-US" dirty="0">
              <a:latin typeface="Calibri"/>
              <a:cs typeface="Calibri"/>
            </a:endParaRPr>
          </a:p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the </a:t>
            </a:r>
            <a:r>
              <a:rPr spc="-10" dirty="0">
                <a:latin typeface="Calibri"/>
                <a:cs typeface="Calibri"/>
              </a:rPr>
              <a:t>work  </a:t>
            </a:r>
            <a:r>
              <a:rPr dirty="0">
                <a:latin typeface="Calibri"/>
                <a:cs typeface="Calibri"/>
              </a:rPr>
              <a:t>done per unit mass in bringing a  </a:t>
            </a:r>
            <a:r>
              <a:rPr spc="-5" dirty="0">
                <a:latin typeface="Calibri"/>
                <a:cs typeface="Calibri"/>
              </a:rPr>
              <a:t>point </a:t>
            </a:r>
            <a:r>
              <a:rPr dirty="0">
                <a:latin typeface="Calibri"/>
                <a:cs typeface="Calibri"/>
              </a:rPr>
              <a:t>mass </a:t>
            </a:r>
            <a:r>
              <a:rPr spc="-10" dirty="0">
                <a:latin typeface="Calibri"/>
                <a:cs typeface="Calibri"/>
              </a:rPr>
              <a:t>from </a:t>
            </a:r>
            <a:r>
              <a:rPr dirty="0">
                <a:latin typeface="Calibri"/>
                <a:cs typeface="Calibri"/>
              </a:rPr>
              <a:t>infinity </a:t>
            </a:r>
            <a:r>
              <a:rPr spc="-5" dirty="0">
                <a:latin typeface="Calibri"/>
                <a:cs typeface="Calibri"/>
              </a:rPr>
              <a:t>to </a:t>
            </a:r>
            <a:r>
              <a:rPr dirty="0">
                <a:latin typeface="Calibri"/>
                <a:cs typeface="Calibri"/>
              </a:rPr>
              <a:t>a </a:t>
            </a:r>
            <a:r>
              <a:rPr spc="-5" dirty="0">
                <a:latin typeface="Calibri"/>
                <a:cs typeface="Calibri"/>
              </a:rPr>
              <a:t>point</a:t>
            </a:r>
            <a:r>
              <a:rPr spc="-1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in  a </a:t>
            </a:r>
            <a:r>
              <a:rPr spc="-10" dirty="0">
                <a:latin typeface="Calibri"/>
                <a:cs typeface="Calibri"/>
              </a:rPr>
              <a:t>gravitational </a:t>
            </a:r>
            <a:r>
              <a:rPr dirty="0">
                <a:latin typeface="Calibri"/>
                <a:cs typeface="Calibri"/>
              </a:rPr>
              <a:t>field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25" dirty="0">
                <a:latin typeface="Calibri"/>
                <a:cs typeface="Calibri"/>
              </a:rPr>
              <a:t>(</a:t>
            </a:r>
            <a:r>
              <a:rPr spc="25" dirty="0">
                <a:latin typeface="Cambria Math"/>
                <a:cs typeface="Cambria Math"/>
              </a:rPr>
              <a:t>𝐽𝑘𝑔</a:t>
            </a:r>
            <a:r>
              <a:rPr sz="2000" spc="37" baseline="28735" dirty="0">
                <a:latin typeface="Cambria Math"/>
                <a:cs typeface="Cambria Math"/>
              </a:rPr>
              <a:t>−1</a:t>
            </a:r>
            <a:r>
              <a:rPr spc="25" dirty="0">
                <a:latin typeface="Calibri"/>
                <a:cs typeface="Calibri"/>
              </a:rPr>
              <a:t>)</a:t>
            </a:r>
            <a:endParaRPr dirty="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b="1" i="1" spc="-5" dirty="0">
                <a:solidFill>
                  <a:srgbClr val="FF0000"/>
                </a:solidFill>
                <a:latin typeface="Calibri"/>
                <a:cs typeface="Calibri"/>
              </a:rPr>
              <a:t>Scalar</a:t>
            </a:r>
            <a:r>
              <a:rPr b="1" i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i="1" spc="-5" dirty="0">
                <a:solidFill>
                  <a:srgbClr val="FF0000"/>
                </a:solidFill>
                <a:latin typeface="Calibri"/>
                <a:cs typeface="Calibri"/>
              </a:rPr>
              <a:t>quantity</a:t>
            </a:r>
            <a:endParaRPr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7926" y="3890033"/>
            <a:ext cx="423545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7030A0"/>
                </a:solidFill>
                <a:latin typeface="Calibri"/>
                <a:cs typeface="Calibri"/>
              </a:rPr>
              <a:t>Gravitational Potential </a:t>
            </a:r>
            <a:r>
              <a:rPr sz="2000" dirty="0">
                <a:latin typeface="Calibri"/>
                <a:cs typeface="Calibri"/>
              </a:rPr>
              <a:t>is </a:t>
            </a:r>
            <a:r>
              <a:rPr sz="2000" spc="-20" dirty="0">
                <a:solidFill>
                  <a:srgbClr val="FF0000"/>
                </a:solidFill>
                <a:latin typeface="Calibri"/>
                <a:cs typeface="Calibri"/>
              </a:rPr>
              <a:t>always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negative 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as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by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convention</a:t>
            </a:r>
            <a:r>
              <a:rPr sz="2000" spc="-10" dirty="0">
                <a:latin typeface="Calibri"/>
                <a:cs typeface="Calibri"/>
              </a:rPr>
              <a:t>, </a:t>
            </a:r>
            <a:r>
              <a:rPr sz="2000" spc="-20" dirty="0">
                <a:latin typeface="Calibri"/>
                <a:cs typeface="Calibri"/>
              </a:rPr>
              <a:t>zero </a:t>
            </a:r>
            <a:r>
              <a:rPr sz="2000" spc="-5" dirty="0">
                <a:latin typeface="Calibri"/>
                <a:cs typeface="Calibri"/>
              </a:rPr>
              <a:t>potential </a:t>
            </a:r>
            <a:r>
              <a:rPr sz="2000" dirty="0">
                <a:latin typeface="Calibri"/>
                <a:cs typeface="Calibri"/>
              </a:rPr>
              <a:t>is </a:t>
            </a:r>
            <a:r>
              <a:rPr sz="2000" spc="-10" dirty="0">
                <a:latin typeface="Calibri"/>
                <a:cs typeface="Calibri"/>
              </a:rPr>
              <a:t>at </a:t>
            </a:r>
            <a:r>
              <a:rPr sz="2000" dirty="0">
                <a:latin typeface="Calibri"/>
                <a:cs typeface="Calibri"/>
              </a:rPr>
              <a:t>a  </a:t>
            </a:r>
            <a:r>
              <a:rPr sz="2000" spc="-5" dirty="0">
                <a:latin typeface="Calibri"/>
                <a:cs typeface="Calibri"/>
              </a:rPr>
              <a:t>point which </a:t>
            </a:r>
            <a:r>
              <a:rPr sz="2000" dirty="0">
                <a:latin typeface="Calibri"/>
                <a:cs typeface="Calibri"/>
              </a:rPr>
              <a:t>is an </a:t>
            </a:r>
            <a:r>
              <a:rPr sz="2000" spc="-5" dirty="0">
                <a:latin typeface="Calibri"/>
                <a:cs typeface="Calibri"/>
              </a:rPr>
              <a:t>infinite distance </a:t>
            </a:r>
            <a:r>
              <a:rPr sz="2000" spc="-25" dirty="0">
                <a:latin typeface="Calibri"/>
                <a:cs typeface="Calibri"/>
              </a:rPr>
              <a:t>away  </a:t>
            </a:r>
            <a:r>
              <a:rPr sz="2000" spc="-10" dirty="0">
                <a:latin typeface="Calibri"/>
                <a:cs typeface="Calibri"/>
              </a:rPr>
              <a:t>from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10" dirty="0">
                <a:latin typeface="Calibri"/>
                <a:cs typeface="Calibri"/>
              </a:rPr>
              <a:t>gravitational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field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78739" y="9018269"/>
            <a:ext cx="218249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17"/>
              <p:cNvSpPr txBox="1"/>
              <p:nvPr/>
            </p:nvSpPr>
            <p:spPr>
              <a:xfrm>
                <a:off x="355515" y="5530305"/>
                <a:ext cx="2011680" cy="856004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48895" rIns="0" bIns="0" rtlCol="0">
                <a:sp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=−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𝐺𝑀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sz="28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32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15" y="5530305"/>
                <a:ext cx="2011680" cy="8560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17"/>
              <p:cNvSpPr txBox="1"/>
              <p:nvPr/>
            </p:nvSpPr>
            <p:spPr>
              <a:xfrm>
                <a:off x="2977931" y="5526693"/>
                <a:ext cx="3977608" cy="969384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:r>
                  <a:rPr lang="el-GR" sz="2800" spc="-5" dirty="0">
                    <a:latin typeface="Cambria Math"/>
                    <a:cs typeface="Cambria Math"/>
                  </a:rPr>
                  <a:t>Δ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Cambria Math"/>
                      </a:rPr>
                      <m:t>𝑉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Cambria Math"/>
                          </a:rPr>
                          <m:t>𝐺𝑀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Cambria Math"/>
                          </a:rPr>
                          <m:t>(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cs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Cambria Math"/>
                              </a:rPr>
                              <m:t>𝑟</m:t>
                            </m:r>
                            <m:r>
                              <a:rPr lang="en-US" sz="2800" b="0" i="1" baseline="-25000" smtClean="0"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cs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Cambria Math"/>
                              </a:rPr>
                              <m:t>𝑟</m:t>
                            </m:r>
                            <m:r>
                              <a:rPr lang="en-US" sz="2800" b="0" i="1" baseline="-25000" smtClean="0"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Cambria Math"/>
                          </a:rPr>
                          <m:t>)</m:t>
                        </m:r>
                      </m:e>
                    </m:d>
                  </m:oMath>
                </a14:m>
                <a:endParaRPr lang="en-US" sz="28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33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931" y="5526693"/>
                <a:ext cx="3977608" cy="969384"/>
              </a:xfrm>
              <a:prstGeom prst="rect">
                <a:avLst/>
              </a:prstGeom>
              <a:blipFill>
                <a:blip r:embed="rId5"/>
                <a:stretch>
                  <a:fillRect l="-1976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256" y="6637837"/>
            <a:ext cx="3266842" cy="2183878"/>
          </a:xfrm>
          <a:prstGeom prst="rect">
            <a:avLst/>
          </a:prstGeom>
        </p:spPr>
      </p:pic>
      <p:pic>
        <p:nvPicPr>
          <p:cNvPr id="2052" name="Picture 4" descr="Image result for potential over radius gradient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199548"/>
            <a:ext cx="3514725" cy="358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17"/>
              <p:cNvSpPr txBox="1"/>
              <p:nvPr/>
            </p:nvSpPr>
            <p:spPr>
              <a:xfrm>
                <a:off x="3624558" y="827449"/>
                <a:ext cx="2166642" cy="1012797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𝑊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sz="28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0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4558" y="827449"/>
                <a:ext cx="2166642" cy="101279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8916413" y="4819677"/>
                <a:ext cx="3666111" cy="1045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b="1" dirty="0">
                    <a:solidFill>
                      <a:srgbClr val="7030A0"/>
                    </a:solidFill>
                  </a:rPr>
                  <a:t>Gravitational potential gradient: </a:t>
                </a:r>
                <a:r>
                  <a:rPr lang="en-US" dirty="0"/>
                  <a:t>the change of potential per </a:t>
                </a:r>
                <a:r>
                  <a:rPr lang="en-US" dirty="0" err="1"/>
                  <a:t>metre</a:t>
                </a:r>
                <a:r>
                  <a:rPr lang="en-US" dirty="0"/>
                  <a:t> at that point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i="0" dirty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US" dirty="0"/>
                  <a:t>).</a:t>
                </a:r>
                <a:endParaRPr lang="en-GB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6413" y="4819677"/>
                <a:ext cx="3666111" cy="1045992"/>
              </a:xfrm>
              <a:prstGeom prst="rect">
                <a:avLst/>
              </a:prstGeom>
              <a:blipFill>
                <a:blip r:embed="rId9"/>
                <a:stretch>
                  <a:fillRect l="-1498" t="-3509" r="-1997" b="-35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17"/>
              <p:cNvSpPr txBox="1"/>
              <p:nvPr/>
            </p:nvSpPr>
            <p:spPr>
              <a:xfrm>
                <a:off x="9741841" y="5989678"/>
                <a:ext cx="2166642" cy="1012797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𝑔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800" dirty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800" dirty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sz="28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2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1841" y="5989678"/>
                <a:ext cx="2166642" cy="101279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object 19"/>
          <p:cNvSpPr txBox="1"/>
          <p:nvPr/>
        </p:nvSpPr>
        <p:spPr>
          <a:xfrm>
            <a:off x="6340568" y="7471768"/>
            <a:ext cx="2242436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7030A0"/>
                </a:solidFill>
                <a:latin typeface="Calibri"/>
                <a:cs typeface="Calibri"/>
              </a:rPr>
              <a:t>Gravitational Potential </a:t>
            </a:r>
            <a:r>
              <a:rPr sz="2000" b="1" spc="-5" dirty="0">
                <a:solidFill>
                  <a:srgbClr val="7030A0"/>
                </a:solidFill>
                <a:latin typeface="Calibri"/>
                <a:cs typeface="Calibri"/>
              </a:rPr>
              <a:t>Energy </a:t>
            </a:r>
            <a:r>
              <a:rPr sz="2000" dirty="0">
                <a:latin typeface="Calibri"/>
                <a:cs typeface="Calibri"/>
              </a:rPr>
              <a:t>in a </a:t>
            </a:r>
            <a:r>
              <a:rPr sz="2000" spc="-5" dirty="0">
                <a:latin typeface="Calibri"/>
                <a:cs typeface="Calibri"/>
              </a:rPr>
              <a:t>radial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field</a:t>
            </a:r>
          </a:p>
        </p:txBody>
      </p:sp>
      <p:sp>
        <p:nvSpPr>
          <p:cNvPr id="46" name="object 28"/>
          <p:cNvSpPr/>
          <p:nvPr/>
        </p:nvSpPr>
        <p:spPr>
          <a:xfrm>
            <a:off x="8718595" y="7397063"/>
            <a:ext cx="1198879" cy="150901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bject 17"/>
              <p:cNvSpPr txBox="1"/>
              <p:nvPr/>
            </p:nvSpPr>
            <p:spPr>
              <a:xfrm>
                <a:off x="3858098" y="7470866"/>
                <a:ext cx="2312290" cy="969384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lnSpc>
                    <a:spcPct val="100000"/>
                  </a:lnSpc>
                  <a:spcBef>
                    <a:spcPts val="385"/>
                  </a:spcBef>
                </a:pPr>
                <a:r>
                  <a:rPr lang="en-US" sz="3000" spc="-5" dirty="0">
                    <a:latin typeface="Cambria Math"/>
                    <a:cs typeface="Cambria Math"/>
                  </a:rPr>
                  <a:t>E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000" b="0" i="0" baseline="-25000" smtClean="0">
                        <a:latin typeface="Cambria Math" panose="02040503050406030204" pitchFamily="18" charset="0"/>
                        <a:cs typeface="Cambria Math"/>
                      </a:rPr>
                      <m:t>pot</m:t>
                    </m:r>
                    <m:r>
                      <a:rPr lang="en-US" sz="3000" b="0" i="1" smtClean="0"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𝐺𝑚</m:t>
                        </m:r>
                        <m:r>
                          <a:rPr lang="en-US" sz="3000" b="0" i="1" baseline="-2500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3000" b="0" i="1" baseline="-2500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endParaRPr lang="en-US" sz="3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7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8098" y="7470866"/>
                <a:ext cx="2312290" cy="969384"/>
              </a:xfrm>
              <a:prstGeom prst="rect">
                <a:avLst/>
              </a:prstGeom>
              <a:blipFill>
                <a:blip r:embed="rId12"/>
                <a:stretch>
                  <a:fillRect l="-260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7267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/>
          <p:nvPr/>
        </p:nvSpPr>
        <p:spPr>
          <a:xfrm>
            <a:off x="6341679" y="6425492"/>
            <a:ext cx="2435860" cy="2042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/>
          </a:p>
        </p:txBody>
      </p:sp>
      <p:sp>
        <p:nvSpPr>
          <p:cNvPr id="2" name="object 2"/>
          <p:cNvSpPr/>
          <p:nvPr/>
        </p:nvSpPr>
        <p:spPr>
          <a:xfrm>
            <a:off x="4994285" y="3414840"/>
            <a:ext cx="2558349" cy="24723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46502" y="4432905"/>
            <a:ext cx="4853178" cy="3472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956039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5440" y="2462818"/>
            <a:ext cx="2222754" cy="1499444"/>
          </a:xfrm>
          <a:custGeom>
            <a:avLst/>
            <a:gdLst/>
            <a:ahLst/>
            <a:cxnLst/>
            <a:rect l="l" t="t" r="r" b="b"/>
            <a:pathLst>
              <a:path w="1963420" h="1417320">
                <a:moveTo>
                  <a:pt x="0" y="1417319"/>
                </a:moveTo>
                <a:lnTo>
                  <a:pt x="1963420" y="1417319"/>
                </a:lnTo>
                <a:lnTo>
                  <a:pt x="1963420" y="0"/>
                </a:lnTo>
                <a:lnTo>
                  <a:pt x="0" y="0"/>
                </a:lnTo>
                <a:lnTo>
                  <a:pt x="0" y="1417319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6"/>
              <p:cNvSpPr txBox="1"/>
              <p:nvPr/>
            </p:nvSpPr>
            <p:spPr>
              <a:xfrm>
                <a:off x="363733" y="2582053"/>
                <a:ext cx="1979233" cy="1285865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algn="ctr">
                  <a:spcBef>
                    <a:spcPts val="1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𝑣</m:t>
                      </m:r>
                      <m:r>
                        <a:rPr lang="en-US" sz="280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800" i="1" spc="-5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800" b="0" i="1" spc="-5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pc="-5" dirty="0" smtClean="0">
                                  <a:latin typeface="Cambria Math" panose="02040503050406030204" pitchFamily="18" charset="0"/>
                                </a:rPr>
                                <m:t>𝐺𝑀</m:t>
                              </m:r>
                            </m:num>
                            <m:den>
                              <m:r>
                                <a:rPr lang="en-US" sz="2800" b="0" i="1" spc="-5" dirty="0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sz="28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" name="object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733" y="2582053"/>
                <a:ext cx="1979233" cy="12858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bject 10"/>
          <p:cNvSpPr txBox="1"/>
          <p:nvPr/>
        </p:nvSpPr>
        <p:spPr>
          <a:xfrm>
            <a:off x="2787914" y="2388650"/>
            <a:ext cx="3185160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orbital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speed </a:t>
            </a:r>
            <a:r>
              <a:rPr sz="2000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</a:t>
            </a:r>
            <a:r>
              <a:rPr sz="20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000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satellite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inversely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proportional 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square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root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radius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its  orbit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717020" y="6332204"/>
            <a:ext cx="3082545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escape velocity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an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object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velocity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needed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for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object 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completely free of</a:t>
            </a:r>
            <a:r>
              <a:rPr sz="2000" spc="-10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gravitational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field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from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sz="2000" spc="-2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planet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99237" y="6365112"/>
            <a:ext cx="1915160" cy="1419860"/>
          </a:xfrm>
          <a:custGeom>
            <a:avLst/>
            <a:gdLst/>
            <a:ahLst/>
            <a:cxnLst/>
            <a:rect l="l" t="t" r="r" b="b"/>
            <a:pathLst>
              <a:path w="1915160" h="1419859">
                <a:moveTo>
                  <a:pt x="0" y="1419860"/>
                </a:moveTo>
                <a:lnTo>
                  <a:pt x="1915160" y="1419860"/>
                </a:lnTo>
                <a:lnTo>
                  <a:pt x="1915160" y="0"/>
                </a:lnTo>
                <a:lnTo>
                  <a:pt x="0" y="0"/>
                </a:lnTo>
                <a:lnTo>
                  <a:pt x="0" y="141986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algn="ctr"/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4331" y="4253072"/>
            <a:ext cx="3055620" cy="15043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176968" y="3906021"/>
            <a:ext cx="3624632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time period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of a </a:t>
            </a:r>
            <a:r>
              <a:rPr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satellite’s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orbit 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around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a  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planet squared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is 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directly to proportional to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the  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radius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of its orbit cubed 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(Circular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motion</a:t>
            </a:r>
            <a:r>
              <a:rPr spc="-114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applies)</a:t>
            </a:r>
          </a:p>
        </p:txBody>
      </p:sp>
      <p:sp>
        <p:nvSpPr>
          <p:cNvPr id="27" name="object 27"/>
          <p:cNvSpPr/>
          <p:nvPr/>
        </p:nvSpPr>
        <p:spPr>
          <a:xfrm>
            <a:off x="6173091" y="1322340"/>
            <a:ext cx="1600151" cy="15593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8739" y="9018269"/>
            <a:ext cx="2182495" cy="52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>
              <a:latin typeface="Calibri"/>
              <a:cs typeface="Calibri"/>
            </a:endParaRPr>
          </a:p>
          <a:p>
            <a:pPr marL="12700" algn="ctr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  <a:p>
            <a:pPr marL="12700" algn="ctr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bject 17"/>
              <p:cNvSpPr txBox="1"/>
              <p:nvPr/>
            </p:nvSpPr>
            <p:spPr>
              <a:xfrm>
                <a:off x="9522124" y="5193531"/>
                <a:ext cx="2845689" cy="969384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lnSpc>
                    <a:spcPct val="100000"/>
                  </a:lnSpc>
                  <a:spcBef>
                    <a:spcPts val="385"/>
                  </a:spcBef>
                </a:pPr>
                <a:r>
                  <a:rPr lang="en-US" sz="3000" spc="-5" dirty="0">
                    <a:latin typeface="Cambria Math"/>
                    <a:cs typeface="Cambria Math"/>
                  </a:rPr>
                  <a:t>T</a:t>
                </a:r>
                <a14:m>
                  <m:oMath xmlns:m="http://schemas.openxmlformats.org/officeDocument/2006/math">
                    <m:r>
                      <a:rPr lang="en-US" sz="3000" b="0" i="0" baseline="30000" smtClean="0"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US" sz="3000" b="0" i="1" smtClean="0"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GB" sz="2800" spc="65" dirty="0">
                                <a:latin typeface="Cambria Math"/>
                                <a:cs typeface="Cambria Math"/>
                              </a:rPr>
                              <m:t>4</m:t>
                            </m:r>
                            <m:r>
                              <m:rPr>
                                <m:nor/>
                              </m:rPr>
                              <a:rPr lang="en-GB" sz="2800" spc="65" dirty="0">
                                <a:latin typeface="Cambria Math"/>
                                <a:cs typeface="Cambria Math"/>
                              </a:rPr>
                              <m:t>𝜋</m:t>
                            </m:r>
                            <m:r>
                              <m:rPr>
                                <m:nor/>
                              </m:rPr>
                              <a:rPr lang="en-GB" sz="3200" spc="97" baseline="27100" dirty="0">
                                <a:latin typeface="Cambria Math"/>
                                <a:cs typeface="Cambria Math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en-GB" sz="3200" baseline="27100" dirty="0">
                                <a:latin typeface="Cambria Math"/>
                                <a:cs typeface="Cambria Math"/>
                              </a:rPr>
                              <m:t> 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800" spc="-5" dirty="0">
                                <a:latin typeface="Cambria Math"/>
                                <a:cs typeface="Cambria Math"/>
                              </a:rPr>
                              <m:t>𝐺</m:t>
                            </m:r>
                            <m:r>
                              <m:rPr>
                                <m:nor/>
                              </m:rPr>
                              <a:rPr lang="en-GB" sz="2800" spc="-5" dirty="0">
                                <a:latin typeface="Cambria Math"/>
                                <a:cs typeface="Cambria Math"/>
                              </a:rPr>
                              <m:t>M</m:t>
                            </m:r>
                            <m:r>
                              <m:rPr>
                                <m:nor/>
                              </m:rPr>
                              <a:rPr lang="en-GB" sz="2800" dirty="0">
                                <a:latin typeface="Cambria Math"/>
                                <a:cs typeface="Cambria Math"/>
                              </a:rPr>
                              <m:t> </m:t>
                            </m:r>
                          </m:den>
                        </m:f>
                      </m:e>
                    </m:d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3000" b="0" i="1" baseline="3000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30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3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2124" y="5193531"/>
                <a:ext cx="2845689" cy="96938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17"/>
              <p:cNvSpPr txBox="1"/>
              <p:nvPr/>
            </p:nvSpPr>
            <p:spPr>
              <a:xfrm>
                <a:off x="9522124" y="6477188"/>
                <a:ext cx="2845689" cy="969384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lnSpc>
                    <a:spcPct val="100000"/>
                  </a:lnSpc>
                  <a:spcBef>
                    <a:spcPts val="385"/>
                  </a:spcBef>
                </a:pPr>
                <a:r>
                  <a:rPr lang="en-US" sz="3000" spc="-5" dirty="0">
                    <a:latin typeface="Cambria Math"/>
                    <a:cs typeface="Cambria Math"/>
                  </a:rPr>
                  <a:t>r</a:t>
                </a:r>
                <a14:m>
                  <m:oMath xmlns:m="http://schemas.openxmlformats.org/officeDocument/2006/math">
                    <m:r>
                      <a:rPr lang="en-US" sz="3000" b="0" i="0" baseline="30000" smtClean="0"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US" sz="3000" b="0" i="1" smtClean="0"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ctrlPr>
                          <a:rPr lang="en-US" sz="3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GB" sz="2800" spc="-5" dirty="0">
                                <a:latin typeface="Cambria Math"/>
                                <a:cs typeface="Cambria Math"/>
                              </a:rPr>
                              <m:t>𝐺</m:t>
                            </m:r>
                            <m:r>
                              <m:rPr>
                                <m:nor/>
                              </m:rPr>
                              <a:rPr lang="en-GB" sz="2800" spc="-5" dirty="0">
                                <a:latin typeface="Cambria Math"/>
                                <a:cs typeface="Cambria Math"/>
                              </a:rPr>
                              <m:t>M</m:t>
                            </m:r>
                            <m:r>
                              <m:rPr>
                                <m:nor/>
                              </m:rPr>
                              <a:rPr lang="en-GB" sz="3200" baseline="27100" dirty="0">
                                <a:latin typeface="Cambria Math"/>
                                <a:cs typeface="Cambria Math"/>
                              </a:rPr>
                              <m:t> 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800" spc="65" dirty="0">
                                <a:latin typeface="Cambria Math"/>
                                <a:cs typeface="Cambria Math"/>
                              </a:rPr>
                              <m:t>4</m:t>
                            </m:r>
                            <m:r>
                              <m:rPr>
                                <m:nor/>
                              </m:rPr>
                              <a:rPr lang="en-GB" sz="2800" spc="65" dirty="0">
                                <a:latin typeface="Cambria Math"/>
                                <a:cs typeface="Cambria Math"/>
                              </a:rPr>
                              <m:t>𝜋</m:t>
                            </m:r>
                            <m:r>
                              <m:rPr>
                                <m:nor/>
                              </m:rPr>
                              <a:rPr lang="en-GB" sz="3200" spc="97" baseline="27100" dirty="0">
                                <a:latin typeface="Cambria Math"/>
                                <a:cs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3000" b="0" i="1" baseline="3000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30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4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2124" y="6477188"/>
                <a:ext cx="2845689" cy="96938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object 17"/>
              <p:cNvSpPr txBox="1"/>
              <p:nvPr/>
            </p:nvSpPr>
            <p:spPr>
              <a:xfrm>
                <a:off x="9144000" y="7915796"/>
                <a:ext cx="2327084" cy="969384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lnSpc>
                    <a:spcPct val="100000"/>
                  </a:lnSpc>
                  <a:spcBef>
                    <a:spcPts val="385"/>
                  </a:spcBef>
                </a:pPr>
                <a:r>
                  <a:rPr lang="en-US" sz="3000" spc="-5" dirty="0">
                    <a:latin typeface="Cambria Math"/>
                    <a:cs typeface="Cambria Math"/>
                  </a:rPr>
                  <a:t>r</a:t>
                </a:r>
                <a14:m>
                  <m:oMath xmlns:m="http://schemas.openxmlformats.org/officeDocument/2006/math">
                    <m:r>
                      <a:rPr lang="en-US" sz="3000" b="0" i="0" baseline="30000" smtClean="0"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nor/>
                      </m:rPr>
                      <a:rPr lang="en-GB" sz="3000" smtClean="0"/>
                      <m:t>∝</m:t>
                    </m:r>
                    <m:r>
                      <m:rPr>
                        <m:nor/>
                      </m:rPr>
                      <a:rPr lang="en-GB" sz="3000"/>
                      <m:t> </m:t>
                    </m:r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3000" b="0" i="1" baseline="3000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30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5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0" y="7915796"/>
                <a:ext cx="2327084" cy="96938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object 17"/>
              <p:cNvSpPr txBox="1"/>
              <p:nvPr/>
            </p:nvSpPr>
            <p:spPr>
              <a:xfrm>
                <a:off x="9399322" y="1322340"/>
                <a:ext cx="2845689" cy="969384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cs typeface="Cambria Math"/>
                            </a:rPr>
                            <m:t>mv</m:t>
                          </m:r>
                          <m:r>
                            <a:rPr lang="en-US" sz="2800" b="0" i="0" baseline="30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cs typeface="Cambria Math"/>
                            </a:rPr>
                            <m:t>r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𝐺𝑚</m:t>
                          </m:r>
                          <m:r>
                            <a:rPr lang="en-US" sz="28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𝑚</m:t>
                          </m:r>
                          <m:r>
                            <a:rPr lang="en-US" sz="28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  <m:r>
                            <a:rPr lang="en-US" sz="2800" b="0" i="1" baseline="30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6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9322" y="1322340"/>
                <a:ext cx="2845689" cy="96938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bject 17"/>
              <p:cNvSpPr txBox="1"/>
              <p:nvPr/>
            </p:nvSpPr>
            <p:spPr>
              <a:xfrm>
                <a:off x="7315200" y="215241"/>
                <a:ext cx="4994968" cy="696029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cs typeface="Cambria Math"/>
                        </a:rPr>
                        <m:t>Centripetal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cs typeface="Cambria Math"/>
                        </a:rPr>
                        <m:t>Force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cs typeface="Cambria Math"/>
                        </a:rPr>
                        <m:t>Gravitational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cs typeface="Cambria Math"/>
                        </a:rPr>
                        <m:t>Force</m:t>
                      </m:r>
                    </m:oMath>
                  </m:oMathPara>
                </a14:m>
                <a:endParaRPr lang="en-US" sz="2000" baseline="30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47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215241"/>
                <a:ext cx="4994968" cy="696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object 17"/>
              <p:cNvSpPr txBox="1"/>
              <p:nvPr/>
            </p:nvSpPr>
            <p:spPr>
              <a:xfrm>
                <a:off x="8951621" y="2555354"/>
                <a:ext cx="3358547" cy="1114377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𝑚𝑟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  <m:t>2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2800" spc="65" dirty="0">
                                      <a:latin typeface="Cambria Math"/>
                                      <a:cs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 sz="2800"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  <m:t>T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𝐺𝑚</m:t>
                          </m:r>
                          <m:r>
                            <a:rPr lang="en-US" sz="28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𝑚</m:t>
                          </m:r>
                          <m:r>
                            <a:rPr lang="en-US" sz="28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  <m:r>
                            <a:rPr lang="en-US" sz="2800" b="0" i="1" baseline="30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8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1621" y="2555354"/>
                <a:ext cx="3358547" cy="11143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object 6"/>
              <p:cNvSpPr txBox="1"/>
              <p:nvPr/>
            </p:nvSpPr>
            <p:spPr>
              <a:xfrm>
                <a:off x="539558" y="6399217"/>
                <a:ext cx="1979233" cy="1285865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algn="ctr">
                  <a:spcBef>
                    <a:spcPts val="1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𝑣</m:t>
                      </m:r>
                      <m:r>
                        <a:rPr lang="en-US" sz="280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800" i="1" spc="-5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800" b="0" i="1" spc="-5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pc="-5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b="0" i="1" spc="-5" dirty="0" smtClean="0">
                                  <a:latin typeface="Cambria Math" panose="02040503050406030204" pitchFamily="18" charset="0"/>
                                </a:rPr>
                                <m:t>𝐺𝑀</m:t>
                              </m:r>
                            </m:num>
                            <m:den>
                              <m:r>
                                <a:rPr lang="en-US" sz="2800" b="0" i="1" spc="-5" dirty="0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sz="28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9" name="object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8" y="6399217"/>
                <a:ext cx="1979233" cy="12858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2717020" y="145937"/>
            <a:ext cx="41752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Total energy INPUT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required to put a satellite into an orbit of radius r around a planet of mass M and radius R is therefore the sum of the gravitational potential energy and the kinetic energy of the satellite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6"/>
              <p:cNvSpPr txBox="1"/>
              <p:nvPr/>
            </p:nvSpPr>
            <p:spPr>
              <a:xfrm>
                <a:off x="435164" y="425713"/>
                <a:ext cx="1979233" cy="819455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algn="ctr">
                  <a:spcBef>
                    <a:spcPts val="1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sz="2800" i="1" spc="-5" dirty="0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pc="-5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800" b="0" i="1" spc="-5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𝐺𝑚</m:t>
                          </m:r>
                          <m:r>
                            <a:rPr lang="en-US" sz="2800" b="0" i="1" spc="-5" baseline="-25000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  <m:r>
                            <a:rPr lang="en-US" sz="2800" b="0" i="1" spc="-5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𝑚</m:t>
                          </m:r>
                          <m:r>
                            <a:rPr lang="en-US" sz="2800" b="0" i="1" spc="-5" baseline="-25000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800" b="0" i="1" spc="-5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  <m:r>
                            <a:rPr lang="en-US" sz="2800" b="0" i="1" spc="-5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sz="28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1" name="object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64" y="425713"/>
                <a:ext cx="1979233" cy="81945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object 5"/>
          <p:cNvSpPr/>
          <p:nvPr/>
        </p:nvSpPr>
        <p:spPr>
          <a:xfrm>
            <a:off x="345440" y="179033"/>
            <a:ext cx="2222754" cy="1344967"/>
          </a:xfrm>
          <a:custGeom>
            <a:avLst/>
            <a:gdLst/>
            <a:ahLst/>
            <a:cxnLst/>
            <a:rect l="l" t="t" r="r" b="b"/>
            <a:pathLst>
              <a:path w="1963420" h="1417320">
                <a:moveTo>
                  <a:pt x="0" y="1417319"/>
                </a:moveTo>
                <a:lnTo>
                  <a:pt x="1963420" y="1417319"/>
                </a:lnTo>
                <a:lnTo>
                  <a:pt x="1963420" y="0"/>
                </a:lnTo>
                <a:lnTo>
                  <a:pt x="0" y="0"/>
                </a:lnTo>
                <a:lnTo>
                  <a:pt x="0" y="1417319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object 2"/>
          <p:cNvSpPr/>
          <p:nvPr/>
        </p:nvSpPr>
        <p:spPr>
          <a:xfrm>
            <a:off x="5029200" y="3868420"/>
            <a:ext cx="2598420" cy="19481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15050" y="4669977"/>
            <a:ext cx="217804" cy="331470"/>
          </a:xfrm>
          <a:custGeom>
            <a:avLst/>
            <a:gdLst/>
            <a:ahLst/>
            <a:cxnLst/>
            <a:rect l="l" t="t" r="r" b="b"/>
            <a:pathLst>
              <a:path w="217804" h="331470">
                <a:moveTo>
                  <a:pt x="115443" y="0"/>
                </a:moveTo>
                <a:lnTo>
                  <a:pt x="144541" y="73"/>
                </a:lnTo>
                <a:lnTo>
                  <a:pt x="170116" y="301"/>
                </a:lnTo>
                <a:lnTo>
                  <a:pt x="192166" y="696"/>
                </a:lnTo>
                <a:lnTo>
                  <a:pt x="210693" y="1270"/>
                </a:lnTo>
                <a:lnTo>
                  <a:pt x="212089" y="1270"/>
                </a:lnTo>
                <a:lnTo>
                  <a:pt x="213360" y="1777"/>
                </a:lnTo>
                <a:lnTo>
                  <a:pt x="214502" y="2921"/>
                </a:lnTo>
                <a:lnTo>
                  <a:pt x="215519" y="3937"/>
                </a:lnTo>
                <a:lnTo>
                  <a:pt x="216154" y="5207"/>
                </a:lnTo>
                <a:lnTo>
                  <a:pt x="216154" y="6731"/>
                </a:lnTo>
                <a:lnTo>
                  <a:pt x="216394" y="22111"/>
                </a:lnTo>
                <a:lnTo>
                  <a:pt x="216550" y="35099"/>
                </a:lnTo>
                <a:lnTo>
                  <a:pt x="216636" y="45682"/>
                </a:lnTo>
                <a:lnTo>
                  <a:pt x="216662" y="53848"/>
                </a:lnTo>
                <a:lnTo>
                  <a:pt x="216636" y="64422"/>
                </a:lnTo>
                <a:lnTo>
                  <a:pt x="182927" y="94837"/>
                </a:lnTo>
                <a:lnTo>
                  <a:pt x="129412" y="95123"/>
                </a:lnTo>
                <a:lnTo>
                  <a:pt x="121666" y="95123"/>
                </a:lnTo>
                <a:lnTo>
                  <a:pt x="114808" y="94996"/>
                </a:lnTo>
                <a:lnTo>
                  <a:pt x="108585" y="94996"/>
                </a:lnTo>
                <a:lnTo>
                  <a:pt x="108489" y="103800"/>
                </a:lnTo>
                <a:lnTo>
                  <a:pt x="108394" y="111521"/>
                </a:lnTo>
                <a:lnTo>
                  <a:pt x="108299" y="118123"/>
                </a:lnTo>
                <a:lnTo>
                  <a:pt x="108204" y="123571"/>
                </a:lnTo>
                <a:lnTo>
                  <a:pt x="130585" y="123765"/>
                </a:lnTo>
                <a:lnTo>
                  <a:pt x="148955" y="123983"/>
                </a:lnTo>
                <a:lnTo>
                  <a:pt x="163300" y="124249"/>
                </a:lnTo>
                <a:lnTo>
                  <a:pt x="173609" y="124587"/>
                </a:lnTo>
                <a:lnTo>
                  <a:pt x="175006" y="124587"/>
                </a:lnTo>
                <a:lnTo>
                  <a:pt x="176275" y="125095"/>
                </a:lnTo>
                <a:lnTo>
                  <a:pt x="177419" y="126237"/>
                </a:lnTo>
                <a:lnTo>
                  <a:pt x="178435" y="127253"/>
                </a:lnTo>
                <a:lnTo>
                  <a:pt x="179070" y="128524"/>
                </a:lnTo>
                <a:lnTo>
                  <a:pt x="179070" y="130048"/>
                </a:lnTo>
                <a:lnTo>
                  <a:pt x="179236" y="140975"/>
                </a:lnTo>
                <a:lnTo>
                  <a:pt x="179355" y="151463"/>
                </a:lnTo>
                <a:lnTo>
                  <a:pt x="179427" y="161498"/>
                </a:lnTo>
                <a:lnTo>
                  <a:pt x="179450" y="171069"/>
                </a:lnTo>
                <a:lnTo>
                  <a:pt x="179427" y="179639"/>
                </a:lnTo>
                <a:lnTo>
                  <a:pt x="179355" y="188579"/>
                </a:lnTo>
                <a:lnTo>
                  <a:pt x="179236" y="197875"/>
                </a:lnTo>
                <a:lnTo>
                  <a:pt x="179070" y="207518"/>
                </a:lnTo>
                <a:lnTo>
                  <a:pt x="108204" y="207518"/>
                </a:lnTo>
                <a:lnTo>
                  <a:pt x="108299" y="212871"/>
                </a:lnTo>
                <a:lnTo>
                  <a:pt x="108394" y="219392"/>
                </a:lnTo>
                <a:lnTo>
                  <a:pt x="108489" y="227056"/>
                </a:lnTo>
                <a:lnTo>
                  <a:pt x="108585" y="235838"/>
                </a:lnTo>
                <a:lnTo>
                  <a:pt x="115188" y="235838"/>
                </a:lnTo>
                <a:lnTo>
                  <a:pt x="146290" y="235910"/>
                </a:lnTo>
                <a:lnTo>
                  <a:pt x="172735" y="236124"/>
                </a:lnTo>
                <a:lnTo>
                  <a:pt x="194538" y="236481"/>
                </a:lnTo>
                <a:lnTo>
                  <a:pt x="211709" y="236982"/>
                </a:lnTo>
                <a:lnTo>
                  <a:pt x="213233" y="236982"/>
                </a:lnTo>
                <a:lnTo>
                  <a:pt x="214502" y="237489"/>
                </a:lnTo>
                <a:lnTo>
                  <a:pt x="215519" y="238633"/>
                </a:lnTo>
                <a:lnTo>
                  <a:pt x="216662" y="239649"/>
                </a:lnTo>
                <a:lnTo>
                  <a:pt x="217170" y="240919"/>
                </a:lnTo>
                <a:lnTo>
                  <a:pt x="217170" y="242443"/>
                </a:lnTo>
                <a:lnTo>
                  <a:pt x="217429" y="257897"/>
                </a:lnTo>
                <a:lnTo>
                  <a:pt x="217630" y="270922"/>
                </a:lnTo>
                <a:lnTo>
                  <a:pt x="217759" y="281519"/>
                </a:lnTo>
                <a:lnTo>
                  <a:pt x="217805" y="289687"/>
                </a:lnTo>
                <a:lnTo>
                  <a:pt x="217759" y="300188"/>
                </a:lnTo>
                <a:lnTo>
                  <a:pt x="180848" y="330660"/>
                </a:lnTo>
                <a:lnTo>
                  <a:pt x="123571" y="330962"/>
                </a:lnTo>
                <a:lnTo>
                  <a:pt x="114923" y="330912"/>
                </a:lnTo>
                <a:lnTo>
                  <a:pt x="66167" y="330073"/>
                </a:lnTo>
                <a:lnTo>
                  <a:pt x="16714" y="328965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4" y="325882"/>
                </a:lnTo>
                <a:lnTo>
                  <a:pt x="2159" y="324612"/>
                </a:lnTo>
                <a:lnTo>
                  <a:pt x="2159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9" y="1270"/>
                </a:lnTo>
                <a:lnTo>
                  <a:pt x="43465" y="301"/>
                </a:lnTo>
                <a:lnTo>
                  <a:pt x="75632" y="73"/>
                </a:lnTo>
                <a:lnTo>
                  <a:pt x="11544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49746" y="6399504"/>
            <a:ext cx="266065" cy="334645"/>
          </a:xfrm>
          <a:custGeom>
            <a:avLst/>
            <a:gdLst/>
            <a:ahLst/>
            <a:cxnLst/>
            <a:rect l="l" t="t" r="r" b="b"/>
            <a:pathLst>
              <a:path w="266064" h="334645">
                <a:moveTo>
                  <a:pt x="112902" y="0"/>
                </a:moveTo>
                <a:lnTo>
                  <a:pt x="153207" y="962"/>
                </a:lnTo>
                <a:lnTo>
                  <a:pt x="195784" y="7516"/>
                </a:lnTo>
                <a:lnTo>
                  <a:pt x="221361" y="20319"/>
                </a:lnTo>
                <a:lnTo>
                  <a:pt x="228091" y="24891"/>
                </a:lnTo>
                <a:lnTo>
                  <a:pt x="246379" y="61594"/>
                </a:lnTo>
                <a:lnTo>
                  <a:pt x="249936" y="94741"/>
                </a:lnTo>
                <a:lnTo>
                  <a:pt x="248981" y="109130"/>
                </a:lnTo>
                <a:lnTo>
                  <a:pt x="234568" y="146938"/>
                </a:lnTo>
                <a:lnTo>
                  <a:pt x="204904" y="175192"/>
                </a:lnTo>
                <a:lnTo>
                  <a:pt x="192024" y="182244"/>
                </a:lnTo>
                <a:lnTo>
                  <a:pt x="200908" y="186243"/>
                </a:lnTo>
                <a:lnTo>
                  <a:pt x="235106" y="236079"/>
                </a:lnTo>
                <a:lnTo>
                  <a:pt x="256772" y="297471"/>
                </a:lnTo>
                <a:lnTo>
                  <a:pt x="265556" y="331215"/>
                </a:lnTo>
                <a:lnTo>
                  <a:pt x="252555" y="332529"/>
                </a:lnTo>
                <a:lnTo>
                  <a:pt x="238696" y="333438"/>
                </a:lnTo>
                <a:lnTo>
                  <a:pt x="223980" y="333966"/>
                </a:lnTo>
                <a:lnTo>
                  <a:pt x="208406" y="334137"/>
                </a:lnTo>
                <a:lnTo>
                  <a:pt x="196953" y="334063"/>
                </a:lnTo>
                <a:lnTo>
                  <a:pt x="159638" y="331215"/>
                </a:lnTo>
                <a:lnTo>
                  <a:pt x="157987" y="330200"/>
                </a:lnTo>
                <a:lnTo>
                  <a:pt x="143760" y="288952"/>
                </a:lnTo>
                <a:lnTo>
                  <a:pt x="123082" y="223714"/>
                </a:lnTo>
                <a:lnTo>
                  <a:pt x="114935" y="196976"/>
                </a:lnTo>
                <a:lnTo>
                  <a:pt x="107696" y="196976"/>
                </a:lnTo>
                <a:lnTo>
                  <a:pt x="107914" y="206599"/>
                </a:lnTo>
                <a:lnTo>
                  <a:pt x="108203" y="220233"/>
                </a:lnTo>
                <a:lnTo>
                  <a:pt x="108588" y="237892"/>
                </a:lnTo>
                <a:lnTo>
                  <a:pt x="109521" y="281781"/>
                </a:lnTo>
                <a:lnTo>
                  <a:pt x="110236" y="331215"/>
                </a:lnTo>
                <a:lnTo>
                  <a:pt x="98825" y="331622"/>
                </a:lnTo>
                <a:lnTo>
                  <a:pt x="87058" y="331898"/>
                </a:lnTo>
                <a:lnTo>
                  <a:pt x="74910" y="332055"/>
                </a:lnTo>
                <a:lnTo>
                  <a:pt x="62356" y="332104"/>
                </a:lnTo>
                <a:lnTo>
                  <a:pt x="50214" y="332055"/>
                </a:lnTo>
                <a:lnTo>
                  <a:pt x="36845" y="331898"/>
                </a:lnTo>
                <a:lnTo>
                  <a:pt x="22262" y="331622"/>
                </a:lnTo>
                <a:lnTo>
                  <a:pt x="6476" y="331215"/>
                </a:lnTo>
                <a:lnTo>
                  <a:pt x="4952" y="331215"/>
                </a:lnTo>
                <a:lnTo>
                  <a:pt x="3683" y="330708"/>
                </a:lnTo>
                <a:lnTo>
                  <a:pt x="2666" y="329564"/>
                </a:lnTo>
                <a:lnTo>
                  <a:pt x="1524" y="328549"/>
                </a:lnTo>
                <a:lnTo>
                  <a:pt x="1015" y="327278"/>
                </a:lnTo>
                <a:lnTo>
                  <a:pt x="1015" y="325754"/>
                </a:lnTo>
                <a:lnTo>
                  <a:pt x="990" y="311177"/>
                </a:lnTo>
                <a:lnTo>
                  <a:pt x="904" y="292766"/>
                </a:lnTo>
                <a:lnTo>
                  <a:pt x="748" y="270498"/>
                </a:lnTo>
                <a:lnTo>
                  <a:pt x="508" y="244348"/>
                </a:lnTo>
                <a:lnTo>
                  <a:pt x="267" y="217961"/>
                </a:lnTo>
                <a:lnTo>
                  <a:pt x="111" y="195183"/>
                </a:lnTo>
                <a:lnTo>
                  <a:pt x="25" y="176000"/>
                </a:lnTo>
                <a:lnTo>
                  <a:pt x="0" y="160400"/>
                </a:lnTo>
                <a:lnTo>
                  <a:pt x="25" y="145450"/>
                </a:lnTo>
                <a:lnTo>
                  <a:pt x="111" y="127857"/>
                </a:lnTo>
                <a:lnTo>
                  <a:pt x="267" y="107644"/>
                </a:lnTo>
                <a:lnTo>
                  <a:pt x="508" y="84836"/>
                </a:lnTo>
                <a:lnTo>
                  <a:pt x="748" y="61974"/>
                </a:lnTo>
                <a:lnTo>
                  <a:pt x="904" y="41767"/>
                </a:lnTo>
                <a:lnTo>
                  <a:pt x="990" y="24203"/>
                </a:lnTo>
                <a:lnTo>
                  <a:pt x="1015" y="9271"/>
                </a:lnTo>
                <a:lnTo>
                  <a:pt x="14924" y="7217"/>
                </a:lnTo>
                <a:lnTo>
                  <a:pt x="59054" y="2412"/>
                </a:lnTo>
                <a:lnTo>
                  <a:pt x="100899" y="144"/>
                </a:lnTo>
                <a:lnTo>
                  <a:pt x="112902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0" y="8956039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013149" y="1522502"/>
            <a:ext cx="2055876" cy="2244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537992" y="3179167"/>
            <a:ext cx="42677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Electric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field 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strength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the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force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 unit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charge  </a:t>
            </a:r>
            <a:r>
              <a:rPr sz="2000" spc="40" dirty="0">
                <a:latin typeface="Calibri Light" panose="020F0302020204030204" pitchFamily="34" charset="0"/>
                <a:cs typeface="Calibri Light" panose="020F0302020204030204" pitchFamily="34" charset="0"/>
              </a:rPr>
              <a:t>(𝑁𝐶</a:t>
            </a:r>
            <a:r>
              <a:rPr sz="2175" spc="60" baseline="28735" dirty="0">
                <a:latin typeface="Calibri Light" panose="020F0302020204030204" pitchFamily="34" charset="0"/>
                <a:cs typeface="Calibri Light" panose="020F0302020204030204" pitchFamily="34" charset="0"/>
              </a:rPr>
              <a:t>−1</a:t>
            </a:r>
            <a:r>
              <a:rPr sz="2000" spc="40" dirty="0">
                <a:latin typeface="Calibri Light" panose="020F0302020204030204" pitchFamily="34" charset="0"/>
                <a:cs typeface="Calibri Light" panose="020F0302020204030204" pitchFamily="34" charset="0"/>
              </a:rPr>
              <a:t>) </a:t>
            </a:r>
            <a:r>
              <a:rPr sz="2000" b="1" i="1" spc="-25" dirty="0">
                <a:latin typeface="Calibri Light" panose="020F0302020204030204" pitchFamily="34" charset="0"/>
                <a:cs typeface="Calibri Light" panose="020F0302020204030204" pitchFamily="34" charset="0"/>
              </a:rPr>
              <a:t>Vector</a:t>
            </a:r>
            <a:r>
              <a:rPr sz="2000" b="1" i="1" spc="-1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quantity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2137155" y="1517396"/>
            <a:ext cx="1787016" cy="2228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365093" y="3026767"/>
            <a:ext cx="3843336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Electric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field 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strength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 a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radial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field is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inversely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proportional 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distance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from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charge</a:t>
            </a:r>
            <a:r>
              <a:rPr sz="2000" spc="-5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squared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725420" y="1778000"/>
            <a:ext cx="2110739" cy="13385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094989" y="6549390"/>
            <a:ext cx="358140" cy="358140"/>
          </a:xfrm>
          <a:custGeom>
            <a:avLst/>
            <a:gdLst/>
            <a:ahLst/>
            <a:cxnLst/>
            <a:rect l="l" t="t" r="r" b="b"/>
            <a:pathLst>
              <a:path w="358139" h="358140">
                <a:moveTo>
                  <a:pt x="179070" y="0"/>
                </a:moveTo>
                <a:lnTo>
                  <a:pt x="131453" y="6394"/>
                </a:lnTo>
                <a:lnTo>
                  <a:pt x="88674" y="24440"/>
                </a:lnTo>
                <a:lnTo>
                  <a:pt x="52435" y="52435"/>
                </a:lnTo>
                <a:lnTo>
                  <a:pt x="24440" y="88674"/>
                </a:lnTo>
                <a:lnTo>
                  <a:pt x="6394" y="131453"/>
                </a:lnTo>
                <a:lnTo>
                  <a:pt x="0" y="179069"/>
                </a:lnTo>
                <a:lnTo>
                  <a:pt x="6394" y="226686"/>
                </a:lnTo>
                <a:lnTo>
                  <a:pt x="24440" y="269465"/>
                </a:lnTo>
                <a:lnTo>
                  <a:pt x="52435" y="305704"/>
                </a:lnTo>
                <a:lnTo>
                  <a:pt x="88674" y="333699"/>
                </a:lnTo>
                <a:lnTo>
                  <a:pt x="131453" y="351745"/>
                </a:lnTo>
                <a:lnTo>
                  <a:pt x="179070" y="358139"/>
                </a:lnTo>
                <a:lnTo>
                  <a:pt x="226686" y="351745"/>
                </a:lnTo>
                <a:lnTo>
                  <a:pt x="269465" y="333699"/>
                </a:lnTo>
                <a:lnTo>
                  <a:pt x="305704" y="305704"/>
                </a:lnTo>
                <a:lnTo>
                  <a:pt x="333699" y="269465"/>
                </a:lnTo>
                <a:lnTo>
                  <a:pt x="351745" y="226686"/>
                </a:lnTo>
                <a:lnTo>
                  <a:pt x="358139" y="179069"/>
                </a:lnTo>
                <a:lnTo>
                  <a:pt x="351745" y="131453"/>
                </a:lnTo>
                <a:lnTo>
                  <a:pt x="333699" y="88674"/>
                </a:lnTo>
                <a:lnTo>
                  <a:pt x="305704" y="52435"/>
                </a:lnTo>
                <a:lnTo>
                  <a:pt x="269465" y="24440"/>
                </a:lnTo>
                <a:lnTo>
                  <a:pt x="226686" y="6394"/>
                </a:lnTo>
                <a:lnTo>
                  <a:pt x="1790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094989" y="6549390"/>
            <a:ext cx="358140" cy="358140"/>
          </a:xfrm>
          <a:custGeom>
            <a:avLst/>
            <a:gdLst/>
            <a:ahLst/>
            <a:cxnLst/>
            <a:rect l="l" t="t" r="r" b="b"/>
            <a:pathLst>
              <a:path w="358139" h="358140">
                <a:moveTo>
                  <a:pt x="0" y="179069"/>
                </a:moveTo>
                <a:lnTo>
                  <a:pt x="6394" y="131453"/>
                </a:lnTo>
                <a:lnTo>
                  <a:pt x="24440" y="88674"/>
                </a:lnTo>
                <a:lnTo>
                  <a:pt x="52435" y="52435"/>
                </a:lnTo>
                <a:lnTo>
                  <a:pt x="88674" y="24440"/>
                </a:lnTo>
                <a:lnTo>
                  <a:pt x="131453" y="6394"/>
                </a:lnTo>
                <a:lnTo>
                  <a:pt x="179070" y="0"/>
                </a:lnTo>
                <a:lnTo>
                  <a:pt x="226686" y="6394"/>
                </a:lnTo>
                <a:lnTo>
                  <a:pt x="269465" y="24440"/>
                </a:lnTo>
                <a:lnTo>
                  <a:pt x="305704" y="52435"/>
                </a:lnTo>
                <a:lnTo>
                  <a:pt x="333699" y="88674"/>
                </a:lnTo>
                <a:lnTo>
                  <a:pt x="351745" y="131453"/>
                </a:lnTo>
                <a:lnTo>
                  <a:pt x="358139" y="179069"/>
                </a:lnTo>
                <a:lnTo>
                  <a:pt x="351745" y="226686"/>
                </a:lnTo>
                <a:lnTo>
                  <a:pt x="333699" y="269465"/>
                </a:lnTo>
                <a:lnTo>
                  <a:pt x="305704" y="305704"/>
                </a:lnTo>
                <a:lnTo>
                  <a:pt x="269465" y="333699"/>
                </a:lnTo>
                <a:lnTo>
                  <a:pt x="226686" y="351745"/>
                </a:lnTo>
                <a:lnTo>
                  <a:pt x="179070" y="358139"/>
                </a:lnTo>
                <a:lnTo>
                  <a:pt x="131453" y="351745"/>
                </a:lnTo>
                <a:lnTo>
                  <a:pt x="88674" y="333699"/>
                </a:lnTo>
                <a:lnTo>
                  <a:pt x="52435" y="305704"/>
                </a:lnTo>
                <a:lnTo>
                  <a:pt x="24440" y="269465"/>
                </a:lnTo>
                <a:lnTo>
                  <a:pt x="6394" y="226686"/>
                </a:lnTo>
                <a:lnTo>
                  <a:pt x="0" y="179069"/>
                </a:lnTo>
                <a:close/>
              </a:path>
            </a:pathLst>
          </a:custGeom>
          <a:ln w="127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23160" y="6459220"/>
            <a:ext cx="706119" cy="6299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768090" y="6557009"/>
            <a:ext cx="358140" cy="360680"/>
          </a:xfrm>
          <a:custGeom>
            <a:avLst/>
            <a:gdLst/>
            <a:ahLst/>
            <a:cxnLst/>
            <a:rect l="l" t="t" r="r" b="b"/>
            <a:pathLst>
              <a:path w="358139" h="360679">
                <a:moveTo>
                  <a:pt x="179070" y="0"/>
                </a:moveTo>
                <a:lnTo>
                  <a:pt x="131453" y="6444"/>
                </a:lnTo>
                <a:lnTo>
                  <a:pt x="88674" y="24628"/>
                </a:lnTo>
                <a:lnTo>
                  <a:pt x="52435" y="52832"/>
                </a:lnTo>
                <a:lnTo>
                  <a:pt x="24440" y="89332"/>
                </a:lnTo>
                <a:lnTo>
                  <a:pt x="6394" y="132409"/>
                </a:lnTo>
                <a:lnTo>
                  <a:pt x="0" y="180340"/>
                </a:lnTo>
                <a:lnTo>
                  <a:pt x="6394" y="228270"/>
                </a:lnTo>
                <a:lnTo>
                  <a:pt x="24440" y="271347"/>
                </a:lnTo>
                <a:lnTo>
                  <a:pt x="52435" y="307848"/>
                </a:lnTo>
                <a:lnTo>
                  <a:pt x="88674" y="336051"/>
                </a:lnTo>
                <a:lnTo>
                  <a:pt x="131453" y="354235"/>
                </a:lnTo>
                <a:lnTo>
                  <a:pt x="179070" y="360680"/>
                </a:lnTo>
                <a:lnTo>
                  <a:pt x="226686" y="354235"/>
                </a:lnTo>
                <a:lnTo>
                  <a:pt x="269465" y="336051"/>
                </a:lnTo>
                <a:lnTo>
                  <a:pt x="305704" y="307848"/>
                </a:lnTo>
                <a:lnTo>
                  <a:pt x="333699" y="271347"/>
                </a:lnTo>
                <a:lnTo>
                  <a:pt x="351745" y="228270"/>
                </a:lnTo>
                <a:lnTo>
                  <a:pt x="358139" y="180340"/>
                </a:lnTo>
                <a:lnTo>
                  <a:pt x="351745" y="132409"/>
                </a:lnTo>
                <a:lnTo>
                  <a:pt x="333699" y="89332"/>
                </a:lnTo>
                <a:lnTo>
                  <a:pt x="305704" y="52832"/>
                </a:lnTo>
                <a:lnTo>
                  <a:pt x="269465" y="24628"/>
                </a:lnTo>
                <a:lnTo>
                  <a:pt x="226686" y="6444"/>
                </a:lnTo>
                <a:lnTo>
                  <a:pt x="1790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768090" y="6557009"/>
            <a:ext cx="358140" cy="360680"/>
          </a:xfrm>
          <a:custGeom>
            <a:avLst/>
            <a:gdLst/>
            <a:ahLst/>
            <a:cxnLst/>
            <a:rect l="l" t="t" r="r" b="b"/>
            <a:pathLst>
              <a:path w="358139" h="360679">
                <a:moveTo>
                  <a:pt x="0" y="180340"/>
                </a:moveTo>
                <a:lnTo>
                  <a:pt x="6394" y="132409"/>
                </a:lnTo>
                <a:lnTo>
                  <a:pt x="24440" y="89332"/>
                </a:lnTo>
                <a:lnTo>
                  <a:pt x="52435" y="52832"/>
                </a:lnTo>
                <a:lnTo>
                  <a:pt x="88674" y="24628"/>
                </a:lnTo>
                <a:lnTo>
                  <a:pt x="131453" y="6444"/>
                </a:lnTo>
                <a:lnTo>
                  <a:pt x="179070" y="0"/>
                </a:lnTo>
                <a:lnTo>
                  <a:pt x="226686" y="6444"/>
                </a:lnTo>
                <a:lnTo>
                  <a:pt x="269465" y="24628"/>
                </a:lnTo>
                <a:lnTo>
                  <a:pt x="305704" y="52832"/>
                </a:lnTo>
                <a:lnTo>
                  <a:pt x="333699" y="89332"/>
                </a:lnTo>
                <a:lnTo>
                  <a:pt x="351745" y="132409"/>
                </a:lnTo>
                <a:lnTo>
                  <a:pt x="358139" y="180340"/>
                </a:lnTo>
                <a:lnTo>
                  <a:pt x="351745" y="228270"/>
                </a:lnTo>
                <a:lnTo>
                  <a:pt x="333699" y="271347"/>
                </a:lnTo>
                <a:lnTo>
                  <a:pt x="305704" y="307848"/>
                </a:lnTo>
                <a:lnTo>
                  <a:pt x="269465" y="336051"/>
                </a:lnTo>
                <a:lnTo>
                  <a:pt x="226686" y="354235"/>
                </a:lnTo>
                <a:lnTo>
                  <a:pt x="179070" y="360680"/>
                </a:lnTo>
                <a:lnTo>
                  <a:pt x="131453" y="354235"/>
                </a:lnTo>
                <a:lnTo>
                  <a:pt x="88674" y="336051"/>
                </a:lnTo>
                <a:lnTo>
                  <a:pt x="52435" y="307848"/>
                </a:lnTo>
                <a:lnTo>
                  <a:pt x="24440" y="271347"/>
                </a:lnTo>
                <a:lnTo>
                  <a:pt x="6394" y="228270"/>
                </a:lnTo>
                <a:lnTo>
                  <a:pt x="0" y="180340"/>
                </a:lnTo>
                <a:close/>
              </a:path>
            </a:pathLst>
          </a:custGeom>
          <a:ln w="127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3160077" y="6091110"/>
            <a:ext cx="90106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5165" algn="l"/>
              </a:tabLst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+	+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4119879" y="6459220"/>
            <a:ext cx="706120" cy="6299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362450" y="7357109"/>
            <a:ext cx="358140" cy="360680"/>
          </a:xfrm>
          <a:custGeom>
            <a:avLst/>
            <a:gdLst/>
            <a:ahLst/>
            <a:cxnLst/>
            <a:rect l="l" t="t" r="r" b="b"/>
            <a:pathLst>
              <a:path w="358139" h="360679">
                <a:moveTo>
                  <a:pt x="179070" y="0"/>
                </a:moveTo>
                <a:lnTo>
                  <a:pt x="131453" y="6444"/>
                </a:lnTo>
                <a:lnTo>
                  <a:pt x="88674" y="24628"/>
                </a:lnTo>
                <a:lnTo>
                  <a:pt x="52435" y="52832"/>
                </a:lnTo>
                <a:lnTo>
                  <a:pt x="24440" y="89332"/>
                </a:lnTo>
                <a:lnTo>
                  <a:pt x="6394" y="132409"/>
                </a:lnTo>
                <a:lnTo>
                  <a:pt x="0" y="180340"/>
                </a:lnTo>
                <a:lnTo>
                  <a:pt x="6394" y="228270"/>
                </a:lnTo>
                <a:lnTo>
                  <a:pt x="24440" y="271347"/>
                </a:lnTo>
                <a:lnTo>
                  <a:pt x="52435" y="307848"/>
                </a:lnTo>
                <a:lnTo>
                  <a:pt x="88674" y="336051"/>
                </a:lnTo>
                <a:lnTo>
                  <a:pt x="131453" y="354235"/>
                </a:lnTo>
                <a:lnTo>
                  <a:pt x="179070" y="360680"/>
                </a:lnTo>
                <a:lnTo>
                  <a:pt x="226686" y="354235"/>
                </a:lnTo>
                <a:lnTo>
                  <a:pt x="269465" y="336051"/>
                </a:lnTo>
                <a:lnTo>
                  <a:pt x="305704" y="307848"/>
                </a:lnTo>
                <a:lnTo>
                  <a:pt x="333699" y="271347"/>
                </a:lnTo>
                <a:lnTo>
                  <a:pt x="351745" y="228270"/>
                </a:lnTo>
                <a:lnTo>
                  <a:pt x="358139" y="180340"/>
                </a:lnTo>
                <a:lnTo>
                  <a:pt x="351745" y="132409"/>
                </a:lnTo>
                <a:lnTo>
                  <a:pt x="333699" y="89332"/>
                </a:lnTo>
                <a:lnTo>
                  <a:pt x="305704" y="52832"/>
                </a:lnTo>
                <a:lnTo>
                  <a:pt x="269465" y="24628"/>
                </a:lnTo>
                <a:lnTo>
                  <a:pt x="226686" y="6444"/>
                </a:lnTo>
                <a:lnTo>
                  <a:pt x="17907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362450" y="7357109"/>
            <a:ext cx="358140" cy="360680"/>
          </a:xfrm>
          <a:custGeom>
            <a:avLst/>
            <a:gdLst/>
            <a:ahLst/>
            <a:cxnLst/>
            <a:rect l="l" t="t" r="r" b="b"/>
            <a:pathLst>
              <a:path w="358139" h="360679">
                <a:moveTo>
                  <a:pt x="0" y="180340"/>
                </a:moveTo>
                <a:lnTo>
                  <a:pt x="6394" y="132409"/>
                </a:lnTo>
                <a:lnTo>
                  <a:pt x="24440" y="89332"/>
                </a:lnTo>
                <a:lnTo>
                  <a:pt x="52435" y="52832"/>
                </a:lnTo>
                <a:lnTo>
                  <a:pt x="88674" y="24628"/>
                </a:lnTo>
                <a:lnTo>
                  <a:pt x="131453" y="6444"/>
                </a:lnTo>
                <a:lnTo>
                  <a:pt x="179070" y="0"/>
                </a:lnTo>
                <a:lnTo>
                  <a:pt x="226686" y="6444"/>
                </a:lnTo>
                <a:lnTo>
                  <a:pt x="269465" y="24628"/>
                </a:lnTo>
                <a:lnTo>
                  <a:pt x="305704" y="52832"/>
                </a:lnTo>
                <a:lnTo>
                  <a:pt x="333699" y="89332"/>
                </a:lnTo>
                <a:lnTo>
                  <a:pt x="351745" y="132409"/>
                </a:lnTo>
                <a:lnTo>
                  <a:pt x="358139" y="180340"/>
                </a:lnTo>
                <a:lnTo>
                  <a:pt x="351745" y="228270"/>
                </a:lnTo>
                <a:lnTo>
                  <a:pt x="333699" y="271347"/>
                </a:lnTo>
                <a:lnTo>
                  <a:pt x="305704" y="307848"/>
                </a:lnTo>
                <a:lnTo>
                  <a:pt x="269465" y="336051"/>
                </a:lnTo>
                <a:lnTo>
                  <a:pt x="226686" y="354235"/>
                </a:lnTo>
                <a:lnTo>
                  <a:pt x="179070" y="360680"/>
                </a:lnTo>
                <a:lnTo>
                  <a:pt x="131453" y="354235"/>
                </a:lnTo>
                <a:lnTo>
                  <a:pt x="88674" y="336051"/>
                </a:lnTo>
                <a:lnTo>
                  <a:pt x="52435" y="307848"/>
                </a:lnTo>
                <a:lnTo>
                  <a:pt x="24440" y="271347"/>
                </a:lnTo>
                <a:lnTo>
                  <a:pt x="6394" y="228270"/>
                </a:lnTo>
                <a:lnTo>
                  <a:pt x="0" y="180340"/>
                </a:lnTo>
                <a:close/>
              </a:path>
            </a:pathLst>
          </a:custGeom>
          <a:ln w="127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561589" y="7349490"/>
            <a:ext cx="360680" cy="360680"/>
          </a:xfrm>
          <a:custGeom>
            <a:avLst/>
            <a:gdLst/>
            <a:ahLst/>
            <a:cxnLst/>
            <a:rect l="l" t="t" r="r" b="b"/>
            <a:pathLst>
              <a:path w="360680" h="360679">
                <a:moveTo>
                  <a:pt x="180340" y="0"/>
                </a:moveTo>
                <a:lnTo>
                  <a:pt x="132409" y="6444"/>
                </a:lnTo>
                <a:lnTo>
                  <a:pt x="89332" y="24628"/>
                </a:lnTo>
                <a:lnTo>
                  <a:pt x="52831" y="52831"/>
                </a:lnTo>
                <a:lnTo>
                  <a:pt x="24628" y="89332"/>
                </a:lnTo>
                <a:lnTo>
                  <a:pt x="6444" y="132409"/>
                </a:lnTo>
                <a:lnTo>
                  <a:pt x="0" y="180339"/>
                </a:lnTo>
                <a:lnTo>
                  <a:pt x="6444" y="228270"/>
                </a:lnTo>
                <a:lnTo>
                  <a:pt x="24628" y="271347"/>
                </a:lnTo>
                <a:lnTo>
                  <a:pt x="52831" y="307847"/>
                </a:lnTo>
                <a:lnTo>
                  <a:pt x="89332" y="336051"/>
                </a:lnTo>
                <a:lnTo>
                  <a:pt x="132409" y="354235"/>
                </a:lnTo>
                <a:lnTo>
                  <a:pt x="180340" y="360679"/>
                </a:lnTo>
                <a:lnTo>
                  <a:pt x="228270" y="354235"/>
                </a:lnTo>
                <a:lnTo>
                  <a:pt x="271347" y="336051"/>
                </a:lnTo>
                <a:lnTo>
                  <a:pt x="307847" y="307847"/>
                </a:lnTo>
                <a:lnTo>
                  <a:pt x="336051" y="271347"/>
                </a:lnTo>
                <a:lnTo>
                  <a:pt x="354235" y="228270"/>
                </a:lnTo>
                <a:lnTo>
                  <a:pt x="360680" y="180339"/>
                </a:lnTo>
                <a:lnTo>
                  <a:pt x="354235" y="132409"/>
                </a:lnTo>
                <a:lnTo>
                  <a:pt x="336051" y="89332"/>
                </a:lnTo>
                <a:lnTo>
                  <a:pt x="307847" y="52831"/>
                </a:lnTo>
                <a:lnTo>
                  <a:pt x="271347" y="24628"/>
                </a:lnTo>
                <a:lnTo>
                  <a:pt x="228270" y="6444"/>
                </a:lnTo>
                <a:lnTo>
                  <a:pt x="18034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1589" y="7349490"/>
            <a:ext cx="360680" cy="360680"/>
          </a:xfrm>
          <a:custGeom>
            <a:avLst/>
            <a:gdLst/>
            <a:ahLst/>
            <a:cxnLst/>
            <a:rect l="l" t="t" r="r" b="b"/>
            <a:pathLst>
              <a:path w="360680" h="360679">
                <a:moveTo>
                  <a:pt x="0" y="180339"/>
                </a:moveTo>
                <a:lnTo>
                  <a:pt x="6444" y="132409"/>
                </a:lnTo>
                <a:lnTo>
                  <a:pt x="24628" y="89332"/>
                </a:lnTo>
                <a:lnTo>
                  <a:pt x="52832" y="52831"/>
                </a:lnTo>
                <a:lnTo>
                  <a:pt x="89332" y="24628"/>
                </a:lnTo>
                <a:lnTo>
                  <a:pt x="132409" y="6444"/>
                </a:lnTo>
                <a:lnTo>
                  <a:pt x="180340" y="0"/>
                </a:lnTo>
                <a:lnTo>
                  <a:pt x="228270" y="6444"/>
                </a:lnTo>
                <a:lnTo>
                  <a:pt x="271347" y="24628"/>
                </a:lnTo>
                <a:lnTo>
                  <a:pt x="307847" y="52831"/>
                </a:lnTo>
                <a:lnTo>
                  <a:pt x="336051" y="89332"/>
                </a:lnTo>
                <a:lnTo>
                  <a:pt x="354235" y="132409"/>
                </a:lnTo>
                <a:lnTo>
                  <a:pt x="360680" y="180339"/>
                </a:lnTo>
                <a:lnTo>
                  <a:pt x="354235" y="228270"/>
                </a:lnTo>
                <a:lnTo>
                  <a:pt x="336051" y="271347"/>
                </a:lnTo>
                <a:lnTo>
                  <a:pt x="307848" y="307847"/>
                </a:lnTo>
                <a:lnTo>
                  <a:pt x="271347" y="336051"/>
                </a:lnTo>
                <a:lnTo>
                  <a:pt x="228270" y="354235"/>
                </a:lnTo>
                <a:lnTo>
                  <a:pt x="180340" y="360679"/>
                </a:lnTo>
                <a:lnTo>
                  <a:pt x="132409" y="354235"/>
                </a:lnTo>
                <a:lnTo>
                  <a:pt x="89332" y="336051"/>
                </a:lnTo>
                <a:lnTo>
                  <a:pt x="52831" y="307847"/>
                </a:lnTo>
                <a:lnTo>
                  <a:pt x="24628" y="271347"/>
                </a:lnTo>
                <a:lnTo>
                  <a:pt x="6444" y="228270"/>
                </a:lnTo>
                <a:lnTo>
                  <a:pt x="0" y="180339"/>
                </a:lnTo>
                <a:close/>
              </a:path>
            </a:pathLst>
          </a:custGeom>
          <a:ln w="127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2627629" y="7257033"/>
            <a:ext cx="19888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51025" algn="l"/>
              </a:tabLst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+	-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2928620" y="7282180"/>
            <a:ext cx="706119" cy="6299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677920" y="7261859"/>
            <a:ext cx="706120" cy="6299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309110" y="5882996"/>
            <a:ext cx="1816735" cy="12515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3" name="Group 112"/>
          <p:cNvGrpSpPr/>
          <p:nvPr/>
        </p:nvGrpSpPr>
        <p:grpSpPr>
          <a:xfrm>
            <a:off x="11351451" y="56322"/>
            <a:ext cx="1275080" cy="713740"/>
            <a:chOff x="11440858" y="56322"/>
            <a:chExt cx="1275080" cy="713740"/>
          </a:xfrm>
        </p:grpSpPr>
        <p:sp>
          <p:nvSpPr>
            <p:cNvPr id="66" name="object 66"/>
            <p:cNvSpPr/>
            <p:nvPr/>
          </p:nvSpPr>
          <p:spPr>
            <a:xfrm>
              <a:off x="11440858" y="56322"/>
              <a:ext cx="1275080" cy="713740"/>
            </a:xfrm>
            <a:custGeom>
              <a:avLst/>
              <a:gdLst/>
              <a:ahLst/>
              <a:cxnLst/>
              <a:rect l="l" t="t" r="r" b="b"/>
              <a:pathLst>
                <a:path w="1275079" h="713740">
                  <a:moveTo>
                    <a:pt x="0" y="713740"/>
                  </a:moveTo>
                  <a:lnTo>
                    <a:pt x="1275079" y="713740"/>
                  </a:lnTo>
                  <a:lnTo>
                    <a:pt x="1275079" y="0"/>
                  </a:lnTo>
                  <a:lnTo>
                    <a:pt x="0" y="0"/>
                  </a:lnTo>
                  <a:lnTo>
                    <a:pt x="0" y="713740"/>
                  </a:lnTo>
                  <a:close/>
                </a:path>
              </a:pathLst>
            </a:custGeom>
            <a:ln w="38100">
              <a:solidFill>
                <a:srgbClr val="CA06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2180061" y="415036"/>
              <a:ext cx="474980" cy="0"/>
            </a:xfrm>
            <a:custGeom>
              <a:avLst/>
              <a:gdLst/>
              <a:ahLst/>
              <a:cxnLst/>
              <a:rect l="l" t="t" r="r" b="b"/>
              <a:pathLst>
                <a:path w="474979">
                  <a:moveTo>
                    <a:pt x="0" y="0"/>
                  </a:moveTo>
                  <a:lnTo>
                    <a:pt x="474980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 txBox="1"/>
            <p:nvPr/>
          </p:nvSpPr>
          <p:spPr>
            <a:xfrm>
              <a:off x="11565001" y="69850"/>
              <a:ext cx="1026794" cy="4724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101600" algn="r">
                <a:lnSpc>
                  <a:spcPts val="1760"/>
                </a:lnSpc>
                <a:spcBef>
                  <a:spcPts val="100"/>
                </a:spcBef>
              </a:pPr>
              <a:r>
                <a:rPr sz="1800" dirty="0">
                  <a:latin typeface="Cambria Math"/>
                  <a:cs typeface="Cambria Math"/>
                </a:rPr>
                <a:t>1</a:t>
              </a:r>
            </a:p>
            <a:p>
              <a:pPr marL="25400">
                <a:lnSpc>
                  <a:spcPts val="1760"/>
                </a:lnSpc>
              </a:pPr>
              <a:r>
                <a:rPr sz="1800" dirty="0">
                  <a:latin typeface="Cambria Math"/>
                  <a:cs typeface="Cambria Math"/>
                </a:rPr>
                <a:t>∗ 𝑘 =</a:t>
              </a:r>
              <a:r>
                <a:rPr sz="1800" spc="-220" dirty="0">
                  <a:latin typeface="Cambria Math"/>
                  <a:cs typeface="Cambria Math"/>
                </a:rPr>
                <a:t> </a:t>
              </a:r>
              <a:r>
                <a:rPr sz="2700" spc="15" baseline="-37037" dirty="0">
                  <a:latin typeface="Cambria Math"/>
                  <a:cs typeface="Cambria Math"/>
                </a:rPr>
                <a:t>4𝜋𝜀</a:t>
              </a:r>
              <a:endParaRPr sz="2700" baseline="-37037" dirty="0">
                <a:latin typeface="Cambria Math"/>
                <a:cs typeface="Cambria Math"/>
              </a:endParaRPr>
            </a:p>
          </p:txBody>
        </p:sp>
        <p:sp>
          <p:nvSpPr>
            <p:cNvPr id="69" name="object 69"/>
            <p:cNvSpPr txBox="1"/>
            <p:nvPr/>
          </p:nvSpPr>
          <p:spPr>
            <a:xfrm>
              <a:off x="12548234" y="501650"/>
              <a:ext cx="109855" cy="22669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20"/>
                </a:spcBef>
              </a:pPr>
              <a:r>
                <a:rPr sz="1300" spc="40" dirty="0">
                  <a:latin typeface="Cambria Math"/>
                  <a:cs typeface="Cambria Math"/>
                </a:rPr>
                <a:t>0</a:t>
              </a:r>
              <a:endParaRPr sz="1300">
                <a:latin typeface="Cambria Math"/>
                <a:cs typeface="Cambria Math"/>
              </a:endParaRPr>
            </a:p>
          </p:txBody>
        </p:sp>
      </p:grpSp>
      <p:sp>
        <p:nvSpPr>
          <p:cNvPr id="70" name="object 70"/>
          <p:cNvSpPr/>
          <p:nvPr/>
        </p:nvSpPr>
        <p:spPr>
          <a:xfrm>
            <a:off x="3013710" y="2211070"/>
            <a:ext cx="358140" cy="360680"/>
          </a:xfrm>
          <a:custGeom>
            <a:avLst/>
            <a:gdLst/>
            <a:ahLst/>
            <a:cxnLst/>
            <a:rect l="l" t="t" r="r" b="b"/>
            <a:pathLst>
              <a:path w="358139" h="360680">
                <a:moveTo>
                  <a:pt x="179069" y="0"/>
                </a:moveTo>
                <a:lnTo>
                  <a:pt x="131453" y="6444"/>
                </a:lnTo>
                <a:lnTo>
                  <a:pt x="88674" y="24628"/>
                </a:lnTo>
                <a:lnTo>
                  <a:pt x="52435" y="52832"/>
                </a:lnTo>
                <a:lnTo>
                  <a:pt x="24440" y="89332"/>
                </a:lnTo>
                <a:lnTo>
                  <a:pt x="6394" y="132409"/>
                </a:lnTo>
                <a:lnTo>
                  <a:pt x="0" y="180339"/>
                </a:lnTo>
                <a:lnTo>
                  <a:pt x="6394" y="228270"/>
                </a:lnTo>
                <a:lnTo>
                  <a:pt x="24440" y="271347"/>
                </a:lnTo>
                <a:lnTo>
                  <a:pt x="52435" y="307847"/>
                </a:lnTo>
                <a:lnTo>
                  <a:pt x="88674" y="336051"/>
                </a:lnTo>
                <a:lnTo>
                  <a:pt x="131453" y="354235"/>
                </a:lnTo>
                <a:lnTo>
                  <a:pt x="179069" y="360679"/>
                </a:lnTo>
                <a:lnTo>
                  <a:pt x="226686" y="354235"/>
                </a:lnTo>
                <a:lnTo>
                  <a:pt x="269465" y="336051"/>
                </a:lnTo>
                <a:lnTo>
                  <a:pt x="305704" y="307847"/>
                </a:lnTo>
                <a:lnTo>
                  <a:pt x="333699" y="271347"/>
                </a:lnTo>
                <a:lnTo>
                  <a:pt x="351745" y="228270"/>
                </a:lnTo>
                <a:lnTo>
                  <a:pt x="358139" y="180339"/>
                </a:lnTo>
                <a:lnTo>
                  <a:pt x="351745" y="132409"/>
                </a:lnTo>
                <a:lnTo>
                  <a:pt x="333699" y="89332"/>
                </a:lnTo>
                <a:lnTo>
                  <a:pt x="305704" y="52832"/>
                </a:lnTo>
                <a:lnTo>
                  <a:pt x="269465" y="24628"/>
                </a:lnTo>
                <a:lnTo>
                  <a:pt x="226686" y="6444"/>
                </a:lnTo>
                <a:lnTo>
                  <a:pt x="179069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013710" y="2211070"/>
            <a:ext cx="358140" cy="360680"/>
          </a:xfrm>
          <a:custGeom>
            <a:avLst/>
            <a:gdLst/>
            <a:ahLst/>
            <a:cxnLst/>
            <a:rect l="l" t="t" r="r" b="b"/>
            <a:pathLst>
              <a:path w="358139" h="360680">
                <a:moveTo>
                  <a:pt x="0" y="180339"/>
                </a:moveTo>
                <a:lnTo>
                  <a:pt x="6394" y="132409"/>
                </a:lnTo>
                <a:lnTo>
                  <a:pt x="24440" y="89332"/>
                </a:lnTo>
                <a:lnTo>
                  <a:pt x="52435" y="52831"/>
                </a:lnTo>
                <a:lnTo>
                  <a:pt x="88674" y="24628"/>
                </a:lnTo>
                <a:lnTo>
                  <a:pt x="131453" y="6444"/>
                </a:lnTo>
                <a:lnTo>
                  <a:pt x="179069" y="0"/>
                </a:lnTo>
                <a:lnTo>
                  <a:pt x="226686" y="6444"/>
                </a:lnTo>
                <a:lnTo>
                  <a:pt x="269465" y="24628"/>
                </a:lnTo>
                <a:lnTo>
                  <a:pt x="305704" y="52832"/>
                </a:lnTo>
                <a:lnTo>
                  <a:pt x="333699" y="89332"/>
                </a:lnTo>
                <a:lnTo>
                  <a:pt x="351745" y="132409"/>
                </a:lnTo>
                <a:lnTo>
                  <a:pt x="358139" y="180339"/>
                </a:lnTo>
                <a:lnTo>
                  <a:pt x="351745" y="228270"/>
                </a:lnTo>
                <a:lnTo>
                  <a:pt x="333699" y="271347"/>
                </a:lnTo>
                <a:lnTo>
                  <a:pt x="305704" y="307847"/>
                </a:lnTo>
                <a:lnTo>
                  <a:pt x="269465" y="336051"/>
                </a:lnTo>
                <a:lnTo>
                  <a:pt x="226686" y="354235"/>
                </a:lnTo>
                <a:lnTo>
                  <a:pt x="179069" y="360679"/>
                </a:lnTo>
                <a:lnTo>
                  <a:pt x="131453" y="354235"/>
                </a:lnTo>
                <a:lnTo>
                  <a:pt x="88674" y="336051"/>
                </a:lnTo>
                <a:lnTo>
                  <a:pt x="52435" y="307847"/>
                </a:lnTo>
                <a:lnTo>
                  <a:pt x="24440" y="271347"/>
                </a:lnTo>
                <a:lnTo>
                  <a:pt x="6394" y="228270"/>
                </a:lnTo>
                <a:lnTo>
                  <a:pt x="0" y="180339"/>
                </a:lnTo>
                <a:close/>
              </a:path>
            </a:pathLst>
          </a:custGeom>
          <a:ln w="127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128770" y="2200910"/>
            <a:ext cx="360680" cy="360680"/>
          </a:xfrm>
          <a:custGeom>
            <a:avLst/>
            <a:gdLst/>
            <a:ahLst/>
            <a:cxnLst/>
            <a:rect l="l" t="t" r="r" b="b"/>
            <a:pathLst>
              <a:path w="360679" h="360680">
                <a:moveTo>
                  <a:pt x="180339" y="0"/>
                </a:moveTo>
                <a:lnTo>
                  <a:pt x="132409" y="6444"/>
                </a:lnTo>
                <a:lnTo>
                  <a:pt x="89332" y="24628"/>
                </a:lnTo>
                <a:lnTo>
                  <a:pt x="52831" y="52832"/>
                </a:lnTo>
                <a:lnTo>
                  <a:pt x="24628" y="89332"/>
                </a:lnTo>
                <a:lnTo>
                  <a:pt x="6444" y="132409"/>
                </a:lnTo>
                <a:lnTo>
                  <a:pt x="0" y="180340"/>
                </a:lnTo>
                <a:lnTo>
                  <a:pt x="6444" y="228270"/>
                </a:lnTo>
                <a:lnTo>
                  <a:pt x="24628" y="271347"/>
                </a:lnTo>
                <a:lnTo>
                  <a:pt x="52831" y="307848"/>
                </a:lnTo>
                <a:lnTo>
                  <a:pt x="89332" y="336051"/>
                </a:lnTo>
                <a:lnTo>
                  <a:pt x="132409" y="354235"/>
                </a:lnTo>
                <a:lnTo>
                  <a:pt x="180339" y="360680"/>
                </a:lnTo>
                <a:lnTo>
                  <a:pt x="228270" y="354235"/>
                </a:lnTo>
                <a:lnTo>
                  <a:pt x="271347" y="336051"/>
                </a:lnTo>
                <a:lnTo>
                  <a:pt x="307848" y="307848"/>
                </a:lnTo>
                <a:lnTo>
                  <a:pt x="336051" y="271347"/>
                </a:lnTo>
                <a:lnTo>
                  <a:pt x="354235" y="228270"/>
                </a:lnTo>
                <a:lnTo>
                  <a:pt x="360679" y="180340"/>
                </a:lnTo>
                <a:lnTo>
                  <a:pt x="354235" y="132409"/>
                </a:lnTo>
                <a:lnTo>
                  <a:pt x="336051" y="89332"/>
                </a:lnTo>
                <a:lnTo>
                  <a:pt x="307848" y="52832"/>
                </a:lnTo>
                <a:lnTo>
                  <a:pt x="271347" y="24628"/>
                </a:lnTo>
                <a:lnTo>
                  <a:pt x="228270" y="6444"/>
                </a:lnTo>
                <a:lnTo>
                  <a:pt x="18033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128770" y="2200910"/>
            <a:ext cx="360680" cy="360680"/>
          </a:xfrm>
          <a:custGeom>
            <a:avLst/>
            <a:gdLst/>
            <a:ahLst/>
            <a:cxnLst/>
            <a:rect l="l" t="t" r="r" b="b"/>
            <a:pathLst>
              <a:path w="360679" h="360680">
                <a:moveTo>
                  <a:pt x="0" y="180340"/>
                </a:moveTo>
                <a:lnTo>
                  <a:pt x="6444" y="132409"/>
                </a:lnTo>
                <a:lnTo>
                  <a:pt x="24628" y="89332"/>
                </a:lnTo>
                <a:lnTo>
                  <a:pt x="52831" y="52832"/>
                </a:lnTo>
                <a:lnTo>
                  <a:pt x="89332" y="24628"/>
                </a:lnTo>
                <a:lnTo>
                  <a:pt x="132409" y="6444"/>
                </a:lnTo>
                <a:lnTo>
                  <a:pt x="180339" y="0"/>
                </a:lnTo>
                <a:lnTo>
                  <a:pt x="228270" y="6444"/>
                </a:lnTo>
                <a:lnTo>
                  <a:pt x="271347" y="24628"/>
                </a:lnTo>
                <a:lnTo>
                  <a:pt x="307848" y="52832"/>
                </a:lnTo>
                <a:lnTo>
                  <a:pt x="336051" y="89332"/>
                </a:lnTo>
                <a:lnTo>
                  <a:pt x="354235" y="132409"/>
                </a:lnTo>
                <a:lnTo>
                  <a:pt x="360679" y="180340"/>
                </a:lnTo>
                <a:lnTo>
                  <a:pt x="354235" y="228270"/>
                </a:lnTo>
                <a:lnTo>
                  <a:pt x="336051" y="271347"/>
                </a:lnTo>
                <a:lnTo>
                  <a:pt x="307848" y="307848"/>
                </a:lnTo>
                <a:lnTo>
                  <a:pt x="271347" y="336051"/>
                </a:lnTo>
                <a:lnTo>
                  <a:pt x="228270" y="354235"/>
                </a:lnTo>
                <a:lnTo>
                  <a:pt x="180339" y="360680"/>
                </a:lnTo>
                <a:lnTo>
                  <a:pt x="132409" y="354235"/>
                </a:lnTo>
                <a:lnTo>
                  <a:pt x="89332" y="336051"/>
                </a:lnTo>
                <a:lnTo>
                  <a:pt x="52831" y="307848"/>
                </a:lnTo>
                <a:lnTo>
                  <a:pt x="24628" y="271347"/>
                </a:lnTo>
                <a:lnTo>
                  <a:pt x="6444" y="228270"/>
                </a:lnTo>
                <a:lnTo>
                  <a:pt x="0" y="180340"/>
                </a:lnTo>
                <a:close/>
              </a:path>
            </a:pathLst>
          </a:custGeom>
          <a:ln w="127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3117214" y="2108200"/>
            <a:ext cx="13055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9660" algn="l"/>
              </a:tabLst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-	+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14" name="Group 113"/>
          <p:cNvGrpSpPr/>
          <p:nvPr/>
        </p:nvGrpSpPr>
        <p:grpSpPr>
          <a:xfrm>
            <a:off x="9013149" y="1760795"/>
            <a:ext cx="2024380" cy="1358900"/>
            <a:chOff x="6842415" y="1759584"/>
            <a:chExt cx="2024380" cy="1358900"/>
          </a:xfrm>
        </p:grpSpPr>
        <p:sp>
          <p:nvSpPr>
            <p:cNvPr id="85" name="object 85"/>
            <p:cNvSpPr txBox="1"/>
            <p:nvPr/>
          </p:nvSpPr>
          <p:spPr>
            <a:xfrm>
              <a:off x="7031101" y="2788284"/>
              <a:ext cx="1787525" cy="3302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375285" algn="l"/>
                  <a:tab pos="852805" algn="l"/>
                  <a:tab pos="1274445" algn="l"/>
                  <a:tab pos="1696720" algn="l"/>
                </a:tabLst>
              </a:pPr>
              <a:r>
                <a:rPr sz="2000" dirty="0">
                  <a:solidFill>
                    <a:srgbClr val="006FC0"/>
                  </a:solidFill>
                  <a:latin typeface="Calibri"/>
                  <a:cs typeface="Calibri"/>
                </a:rPr>
                <a:t>-	-	-	-	-</a:t>
              </a:r>
              <a:endParaRPr sz="2000">
                <a:latin typeface="Calibri"/>
                <a:cs typeface="Calibri"/>
              </a:endParaRPr>
            </a:p>
          </p:txBody>
        </p:sp>
        <p:grpSp>
          <p:nvGrpSpPr>
            <p:cNvPr id="99" name="Group 98"/>
            <p:cNvGrpSpPr/>
            <p:nvPr/>
          </p:nvGrpSpPr>
          <p:grpSpPr>
            <a:xfrm>
              <a:off x="6842415" y="1759584"/>
              <a:ext cx="2024380" cy="1163320"/>
              <a:chOff x="6838950" y="1721484"/>
              <a:chExt cx="2024380" cy="1163320"/>
            </a:xfrm>
          </p:grpSpPr>
          <p:sp>
            <p:nvSpPr>
              <p:cNvPr id="84" name="object 84"/>
              <p:cNvSpPr txBox="1"/>
              <p:nvPr/>
            </p:nvSpPr>
            <p:spPr>
              <a:xfrm>
                <a:off x="6838950" y="1721484"/>
                <a:ext cx="1998980" cy="3302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  <a:tabLst>
                    <a:tab pos="1985645" algn="l"/>
                  </a:tabLst>
                </a:pPr>
                <a:r>
                  <a:rPr sz="2000" u="heavy" dirty="0">
                    <a:solidFill>
                      <a:srgbClr val="FF0000"/>
                    </a:solidFill>
                    <a:uFill>
                      <a:solidFill>
                        <a:srgbClr val="5B9BD4"/>
                      </a:solidFill>
                    </a:uFill>
                    <a:latin typeface="Calibri"/>
                    <a:cs typeface="Calibri"/>
                  </a:rPr>
                  <a:t> </a:t>
                </a:r>
                <a:r>
                  <a:rPr sz="2000" u="heavy" spc="35" dirty="0">
                    <a:solidFill>
                      <a:srgbClr val="FF0000"/>
                    </a:solidFill>
                    <a:uFill>
                      <a:solidFill>
                        <a:srgbClr val="5B9BD4"/>
                      </a:solidFill>
                    </a:uFill>
                    <a:latin typeface="Calibri"/>
                    <a:cs typeface="Calibri"/>
                  </a:rPr>
                  <a:t> </a:t>
                </a:r>
                <a:r>
                  <a:rPr sz="2000" u="heavy" dirty="0">
                    <a:solidFill>
                      <a:srgbClr val="FF0000"/>
                    </a:solidFill>
                    <a:uFill>
                      <a:solidFill>
                        <a:srgbClr val="5B9BD4"/>
                      </a:solidFill>
                    </a:uFill>
                    <a:latin typeface="Calibri"/>
                    <a:cs typeface="Calibri"/>
                  </a:rPr>
                  <a:t>+ + + +  + + +  +</a:t>
                </a:r>
                <a:r>
                  <a:rPr sz="2000" u="heavy" spc="-125" dirty="0">
                    <a:solidFill>
                      <a:srgbClr val="FF0000"/>
                    </a:solidFill>
                    <a:uFill>
                      <a:solidFill>
                        <a:srgbClr val="5B9BD4"/>
                      </a:solidFill>
                    </a:uFill>
                    <a:latin typeface="Calibri"/>
                    <a:cs typeface="Calibri"/>
                  </a:rPr>
                  <a:t> </a:t>
                </a:r>
                <a:r>
                  <a:rPr sz="2000" u="heavy" dirty="0">
                    <a:solidFill>
                      <a:srgbClr val="FF0000"/>
                    </a:solidFill>
                    <a:uFill>
                      <a:solidFill>
                        <a:srgbClr val="5B9BD4"/>
                      </a:solidFill>
                    </a:uFill>
                    <a:latin typeface="Calibri"/>
                    <a:cs typeface="Calibri"/>
                  </a:rPr>
                  <a:t>+	</a:t>
                </a:r>
                <a:endParaRPr sz="2000" dirty="0">
                  <a:latin typeface="Calibri"/>
                  <a:cs typeface="Calibri"/>
                </a:endParaRPr>
              </a:p>
            </p:txBody>
          </p:sp>
          <p:grpSp>
            <p:nvGrpSpPr>
              <p:cNvPr id="98" name="Group 97"/>
              <p:cNvGrpSpPr/>
              <p:nvPr/>
            </p:nvGrpSpPr>
            <p:grpSpPr>
              <a:xfrm>
                <a:off x="6889750" y="2038350"/>
                <a:ext cx="1973580" cy="846454"/>
                <a:chOff x="6889750" y="2038350"/>
                <a:chExt cx="1973580" cy="846454"/>
              </a:xfrm>
            </p:grpSpPr>
            <p:sp>
              <p:nvSpPr>
                <p:cNvPr id="75" name="object 75"/>
                <p:cNvSpPr/>
                <p:nvPr/>
              </p:nvSpPr>
              <p:spPr>
                <a:xfrm>
                  <a:off x="6889750" y="2879089"/>
                  <a:ext cx="1973580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3579">
                      <a:moveTo>
                        <a:pt x="0" y="0"/>
                      </a:moveTo>
                      <a:lnTo>
                        <a:pt x="1973199" y="0"/>
                      </a:lnTo>
                    </a:path>
                  </a:pathLst>
                </a:custGeom>
                <a:ln w="38100">
                  <a:solidFill>
                    <a:srgbClr val="5B9BD4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76" name="object 76"/>
                <p:cNvSpPr/>
                <p:nvPr/>
              </p:nvSpPr>
              <p:spPr>
                <a:xfrm>
                  <a:off x="7110730" y="2053589"/>
                  <a:ext cx="76200" cy="8312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831214">
                      <a:moveTo>
                        <a:pt x="31750" y="754633"/>
                      </a:moveTo>
                      <a:lnTo>
                        <a:pt x="0" y="754633"/>
                      </a:lnTo>
                      <a:lnTo>
                        <a:pt x="38100" y="830833"/>
                      </a:lnTo>
                      <a:lnTo>
                        <a:pt x="69850" y="767333"/>
                      </a:lnTo>
                      <a:lnTo>
                        <a:pt x="31750" y="767333"/>
                      </a:lnTo>
                      <a:lnTo>
                        <a:pt x="31750" y="754633"/>
                      </a:lnTo>
                      <a:close/>
                    </a:path>
                    <a:path w="76200" h="831214">
                      <a:moveTo>
                        <a:pt x="44450" y="0"/>
                      </a:moveTo>
                      <a:lnTo>
                        <a:pt x="31750" y="0"/>
                      </a:lnTo>
                      <a:lnTo>
                        <a:pt x="31750" y="767333"/>
                      </a:lnTo>
                      <a:lnTo>
                        <a:pt x="44450" y="767333"/>
                      </a:lnTo>
                      <a:lnTo>
                        <a:pt x="44450" y="0"/>
                      </a:lnTo>
                      <a:close/>
                    </a:path>
                    <a:path w="76200" h="831214">
                      <a:moveTo>
                        <a:pt x="76200" y="754633"/>
                      </a:moveTo>
                      <a:lnTo>
                        <a:pt x="44450" y="754633"/>
                      </a:lnTo>
                      <a:lnTo>
                        <a:pt x="44450" y="767333"/>
                      </a:lnTo>
                      <a:lnTo>
                        <a:pt x="69850" y="767333"/>
                      </a:lnTo>
                      <a:lnTo>
                        <a:pt x="76200" y="754633"/>
                      </a:lnTo>
                      <a:close/>
                    </a:path>
                  </a:pathLst>
                </a:custGeom>
                <a:solidFill>
                  <a:srgbClr val="7E7E7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77" name="object 77"/>
                <p:cNvSpPr/>
                <p:nvPr/>
              </p:nvSpPr>
              <p:spPr>
                <a:xfrm>
                  <a:off x="7336790" y="2053589"/>
                  <a:ext cx="76200" cy="8312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831214">
                      <a:moveTo>
                        <a:pt x="31750" y="754633"/>
                      </a:moveTo>
                      <a:lnTo>
                        <a:pt x="0" y="754633"/>
                      </a:lnTo>
                      <a:lnTo>
                        <a:pt x="38100" y="830833"/>
                      </a:lnTo>
                      <a:lnTo>
                        <a:pt x="69850" y="767333"/>
                      </a:lnTo>
                      <a:lnTo>
                        <a:pt x="31750" y="767333"/>
                      </a:lnTo>
                      <a:lnTo>
                        <a:pt x="31750" y="754633"/>
                      </a:lnTo>
                      <a:close/>
                    </a:path>
                    <a:path w="76200" h="831214">
                      <a:moveTo>
                        <a:pt x="44450" y="0"/>
                      </a:moveTo>
                      <a:lnTo>
                        <a:pt x="31750" y="0"/>
                      </a:lnTo>
                      <a:lnTo>
                        <a:pt x="31750" y="767333"/>
                      </a:lnTo>
                      <a:lnTo>
                        <a:pt x="44450" y="767333"/>
                      </a:lnTo>
                      <a:lnTo>
                        <a:pt x="44450" y="0"/>
                      </a:lnTo>
                      <a:close/>
                    </a:path>
                    <a:path w="76200" h="831214">
                      <a:moveTo>
                        <a:pt x="76200" y="754633"/>
                      </a:moveTo>
                      <a:lnTo>
                        <a:pt x="44450" y="754633"/>
                      </a:lnTo>
                      <a:lnTo>
                        <a:pt x="44450" y="767333"/>
                      </a:lnTo>
                      <a:lnTo>
                        <a:pt x="69850" y="767333"/>
                      </a:lnTo>
                      <a:lnTo>
                        <a:pt x="76200" y="754633"/>
                      </a:lnTo>
                      <a:close/>
                    </a:path>
                  </a:pathLst>
                </a:custGeom>
                <a:solidFill>
                  <a:srgbClr val="7E7E7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78" name="object 78"/>
                <p:cNvSpPr/>
                <p:nvPr/>
              </p:nvSpPr>
              <p:spPr>
                <a:xfrm>
                  <a:off x="7562850" y="2053589"/>
                  <a:ext cx="76200" cy="8312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831214">
                      <a:moveTo>
                        <a:pt x="31750" y="754633"/>
                      </a:moveTo>
                      <a:lnTo>
                        <a:pt x="0" y="754633"/>
                      </a:lnTo>
                      <a:lnTo>
                        <a:pt x="38100" y="830833"/>
                      </a:lnTo>
                      <a:lnTo>
                        <a:pt x="69850" y="767333"/>
                      </a:lnTo>
                      <a:lnTo>
                        <a:pt x="31750" y="767333"/>
                      </a:lnTo>
                      <a:lnTo>
                        <a:pt x="31750" y="754633"/>
                      </a:lnTo>
                      <a:close/>
                    </a:path>
                    <a:path w="76200" h="831214">
                      <a:moveTo>
                        <a:pt x="44450" y="0"/>
                      </a:moveTo>
                      <a:lnTo>
                        <a:pt x="31750" y="0"/>
                      </a:lnTo>
                      <a:lnTo>
                        <a:pt x="31750" y="767333"/>
                      </a:lnTo>
                      <a:lnTo>
                        <a:pt x="44450" y="767333"/>
                      </a:lnTo>
                      <a:lnTo>
                        <a:pt x="44450" y="0"/>
                      </a:lnTo>
                      <a:close/>
                    </a:path>
                    <a:path w="76200" h="831214">
                      <a:moveTo>
                        <a:pt x="76200" y="754633"/>
                      </a:moveTo>
                      <a:lnTo>
                        <a:pt x="44450" y="754633"/>
                      </a:lnTo>
                      <a:lnTo>
                        <a:pt x="44450" y="767333"/>
                      </a:lnTo>
                      <a:lnTo>
                        <a:pt x="69850" y="767333"/>
                      </a:lnTo>
                      <a:lnTo>
                        <a:pt x="76200" y="754633"/>
                      </a:lnTo>
                      <a:close/>
                    </a:path>
                  </a:pathLst>
                </a:custGeom>
                <a:solidFill>
                  <a:srgbClr val="7E7E7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79" name="object 79"/>
                <p:cNvSpPr/>
                <p:nvPr/>
              </p:nvSpPr>
              <p:spPr>
                <a:xfrm>
                  <a:off x="7788909" y="2053589"/>
                  <a:ext cx="76200" cy="8312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831214">
                      <a:moveTo>
                        <a:pt x="31750" y="754633"/>
                      </a:moveTo>
                      <a:lnTo>
                        <a:pt x="0" y="754633"/>
                      </a:lnTo>
                      <a:lnTo>
                        <a:pt x="38100" y="830833"/>
                      </a:lnTo>
                      <a:lnTo>
                        <a:pt x="69850" y="767333"/>
                      </a:lnTo>
                      <a:lnTo>
                        <a:pt x="31750" y="767333"/>
                      </a:lnTo>
                      <a:lnTo>
                        <a:pt x="31750" y="754633"/>
                      </a:lnTo>
                      <a:close/>
                    </a:path>
                    <a:path w="76200" h="831214">
                      <a:moveTo>
                        <a:pt x="44450" y="0"/>
                      </a:moveTo>
                      <a:lnTo>
                        <a:pt x="31750" y="0"/>
                      </a:lnTo>
                      <a:lnTo>
                        <a:pt x="31750" y="767333"/>
                      </a:lnTo>
                      <a:lnTo>
                        <a:pt x="44450" y="767333"/>
                      </a:lnTo>
                      <a:lnTo>
                        <a:pt x="44450" y="0"/>
                      </a:lnTo>
                      <a:close/>
                    </a:path>
                    <a:path w="76200" h="831214">
                      <a:moveTo>
                        <a:pt x="76200" y="754633"/>
                      </a:moveTo>
                      <a:lnTo>
                        <a:pt x="44450" y="754633"/>
                      </a:lnTo>
                      <a:lnTo>
                        <a:pt x="44450" y="767333"/>
                      </a:lnTo>
                      <a:lnTo>
                        <a:pt x="69850" y="767333"/>
                      </a:lnTo>
                      <a:lnTo>
                        <a:pt x="76200" y="754633"/>
                      </a:lnTo>
                      <a:close/>
                    </a:path>
                  </a:pathLst>
                </a:custGeom>
                <a:solidFill>
                  <a:srgbClr val="7E7E7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80" name="object 80"/>
                <p:cNvSpPr/>
                <p:nvPr/>
              </p:nvSpPr>
              <p:spPr>
                <a:xfrm>
                  <a:off x="8025130" y="2053589"/>
                  <a:ext cx="76200" cy="8312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831214">
                      <a:moveTo>
                        <a:pt x="31750" y="754633"/>
                      </a:moveTo>
                      <a:lnTo>
                        <a:pt x="0" y="754633"/>
                      </a:lnTo>
                      <a:lnTo>
                        <a:pt x="38100" y="830833"/>
                      </a:lnTo>
                      <a:lnTo>
                        <a:pt x="69850" y="767333"/>
                      </a:lnTo>
                      <a:lnTo>
                        <a:pt x="31750" y="767333"/>
                      </a:lnTo>
                      <a:lnTo>
                        <a:pt x="31750" y="754633"/>
                      </a:lnTo>
                      <a:close/>
                    </a:path>
                    <a:path w="76200" h="831214">
                      <a:moveTo>
                        <a:pt x="44450" y="0"/>
                      </a:moveTo>
                      <a:lnTo>
                        <a:pt x="31750" y="0"/>
                      </a:lnTo>
                      <a:lnTo>
                        <a:pt x="31750" y="767333"/>
                      </a:lnTo>
                      <a:lnTo>
                        <a:pt x="44450" y="767333"/>
                      </a:lnTo>
                      <a:lnTo>
                        <a:pt x="44450" y="0"/>
                      </a:lnTo>
                      <a:close/>
                    </a:path>
                    <a:path w="76200" h="831214">
                      <a:moveTo>
                        <a:pt x="76200" y="754633"/>
                      </a:moveTo>
                      <a:lnTo>
                        <a:pt x="44450" y="754633"/>
                      </a:lnTo>
                      <a:lnTo>
                        <a:pt x="44450" y="767333"/>
                      </a:lnTo>
                      <a:lnTo>
                        <a:pt x="69850" y="767333"/>
                      </a:lnTo>
                      <a:lnTo>
                        <a:pt x="76200" y="754633"/>
                      </a:lnTo>
                      <a:close/>
                    </a:path>
                  </a:pathLst>
                </a:custGeom>
                <a:solidFill>
                  <a:srgbClr val="7E7E7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81" name="object 81"/>
                <p:cNvSpPr/>
                <p:nvPr/>
              </p:nvSpPr>
              <p:spPr>
                <a:xfrm>
                  <a:off x="8251190" y="2053589"/>
                  <a:ext cx="76200" cy="8312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831214">
                      <a:moveTo>
                        <a:pt x="31750" y="754633"/>
                      </a:moveTo>
                      <a:lnTo>
                        <a:pt x="0" y="754633"/>
                      </a:lnTo>
                      <a:lnTo>
                        <a:pt x="38100" y="830833"/>
                      </a:lnTo>
                      <a:lnTo>
                        <a:pt x="69850" y="767333"/>
                      </a:lnTo>
                      <a:lnTo>
                        <a:pt x="31750" y="767333"/>
                      </a:lnTo>
                      <a:lnTo>
                        <a:pt x="31750" y="754633"/>
                      </a:lnTo>
                      <a:close/>
                    </a:path>
                    <a:path w="76200" h="831214">
                      <a:moveTo>
                        <a:pt x="44450" y="0"/>
                      </a:moveTo>
                      <a:lnTo>
                        <a:pt x="31750" y="0"/>
                      </a:lnTo>
                      <a:lnTo>
                        <a:pt x="31750" y="767333"/>
                      </a:lnTo>
                      <a:lnTo>
                        <a:pt x="44450" y="767333"/>
                      </a:lnTo>
                      <a:lnTo>
                        <a:pt x="44450" y="0"/>
                      </a:lnTo>
                      <a:close/>
                    </a:path>
                    <a:path w="76200" h="831214">
                      <a:moveTo>
                        <a:pt x="76200" y="754633"/>
                      </a:moveTo>
                      <a:lnTo>
                        <a:pt x="44450" y="754633"/>
                      </a:lnTo>
                      <a:lnTo>
                        <a:pt x="44450" y="767333"/>
                      </a:lnTo>
                      <a:lnTo>
                        <a:pt x="69850" y="767333"/>
                      </a:lnTo>
                      <a:lnTo>
                        <a:pt x="76200" y="754633"/>
                      </a:lnTo>
                      <a:close/>
                    </a:path>
                  </a:pathLst>
                </a:custGeom>
                <a:solidFill>
                  <a:srgbClr val="7E7E7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82" name="object 82"/>
                <p:cNvSpPr/>
                <p:nvPr/>
              </p:nvSpPr>
              <p:spPr>
                <a:xfrm>
                  <a:off x="8474709" y="2053589"/>
                  <a:ext cx="76200" cy="8312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831214">
                      <a:moveTo>
                        <a:pt x="31750" y="754633"/>
                      </a:moveTo>
                      <a:lnTo>
                        <a:pt x="0" y="754633"/>
                      </a:lnTo>
                      <a:lnTo>
                        <a:pt x="38100" y="830833"/>
                      </a:lnTo>
                      <a:lnTo>
                        <a:pt x="69850" y="767333"/>
                      </a:lnTo>
                      <a:lnTo>
                        <a:pt x="31750" y="767333"/>
                      </a:lnTo>
                      <a:lnTo>
                        <a:pt x="31750" y="754633"/>
                      </a:lnTo>
                      <a:close/>
                    </a:path>
                    <a:path w="76200" h="831214">
                      <a:moveTo>
                        <a:pt x="44450" y="0"/>
                      </a:moveTo>
                      <a:lnTo>
                        <a:pt x="31750" y="0"/>
                      </a:lnTo>
                      <a:lnTo>
                        <a:pt x="31750" y="767333"/>
                      </a:lnTo>
                      <a:lnTo>
                        <a:pt x="44450" y="767333"/>
                      </a:lnTo>
                      <a:lnTo>
                        <a:pt x="44450" y="0"/>
                      </a:lnTo>
                      <a:close/>
                    </a:path>
                    <a:path w="76200" h="831214">
                      <a:moveTo>
                        <a:pt x="76200" y="754633"/>
                      </a:moveTo>
                      <a:lnTo>
                        <a:pt x="44450" y="754633"/>
                      </a:lnTo>
                      <a:lnTo>
                        <a:pt x="44450" y="767333"/>
                      </a:lnTo>
                      <a:lnTo>
                        <a:pt x="69850" y="767333"/>
                      </a:lnTo>
                      <a:lnTo>
                        <a:pt x="76200" y="754633"/>
                      </a:lnTo>
                      <a:close/>
                    </a:path>
                  </a:pathLst>
                </a:custGeom>
                <a:solidFill>
                  <a:srgbClr val="7E7E7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83" name="object 83"/>
                <p:cNvSpPr/>
                <p:nvPr/>
              </p:nvSpPr>
              <p:spPr>
                <a:xfrm>
                  <a:off x="8703309" y="2053589"/>
                  <a:ext cx="76200" cy="8312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831214">
                      <a:moveTo>
                        <a:pt x="31750" y="754633"/>
                      </a:moveTo>
                      <a:lnTo>
                        <a:pt x="0" y="754633"/>
                      </a:lnTo>
                      <a:lnTo>
                        <a:pt x="38100" y="830833"/>
                      </a:lnTo>
                      <a:lnTo>
                        <a:pt x="69850" y="767333"/>
                      </a:lnTo>
                      <a:lnTo>
                        <a:pt x="31750" y="767333"/>
                      </a:lnTo>
                      <a:lnTo>
                        <a:pt x="31750" y="754633"/>
                      </a:lnTo>
                      <a:close/>
                    </a:path>
                    <a:path w="76200" h="831214">
                      <a:moveTo>
                        <a:pt x="44450" y="0"/>
                      </a:moveTo>
                      <a:lnTo>
                        <a:pt x="31750" y="0"/>
                      </a:lnTo>
                      <a:lnTo>
                        <a:pt x="31750" y="767333"/>
                      </a:lnTo>
                      <a:lnTo>
                        <a:pt x="44450" y="767333"/>
                      </a:lnTo>
                      <a:lnTo>
                        <a:pt x="44450" y="0"/>
                      </a:lnTo>
                      <a:close/>
                    </a:path>
                    <a:path w="76200" h="831214">
                      <a:moveTo>
                        <a:pt x="76200" y="754633"/>
                      </a:moveTo>
                      <a:lnTo>
                        <a:pt x="44450" y="754633"/>
                      </a:lnTo>
                      <a:lnTo>
                        <a:pt x="44450" y="767333"/>
                      </a:lnTo>
                      <a:lnTo>
                        <a:pt x="69850" y="767333"/>
                      </a:lnTo>
                      <a:lnTo>
                        <a:pt x="76200" y="754633"/>
                      </a:lnTo>
                      <a:close/>
                    </a:path>
                  </a:pathLst>
                </a:custGeom>
                <a:solidFill>
                  <a:srgbClr val="7E7E7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86" name="object 86"/>
                <p:cNvSpPr/>
                <p:nvPr/>
              </p:nvSpPr>
              <p:spPr>
                <a:xfrm>
                  <a:off x="6917690" y="2038350"/>
                  <a:ext cx="76200" cy="8312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831214">
                      <a:moveTo>
                        <a:pt x="31750" y="754633"/>
                      </a:moveTo>
                      <a:lnTo>
                        <a:pt x="0" y="754633"/>
                      </a:lnTo>
                      <a:lnTo>
                        <a:pt x="38100" y="830833"/>
                      </a:lnTo>
                      <a:lnTo>
                        <a:pt x="69850" y="767333"/>
                      </a:lnTo>
                      <a:lnTo>
                        <a:pt x="31750" y="767333"/>
                      </a:lnTo>
                      <a:lnTo>
                        <a:pt x="31750" y="754633"/>
                      </a:lnTo>
                      <a:close/>
                    </a:path>
                    <a:path w="76200" h="831214">
                      <a:moveTo>
                        <a:pt x="44450" y="0"/>
                      </a:moveTo>
                      <a:lnTo>
                        <a:pt x="31750" y="0"/>
                      </a:lnTo>
                      <a:lnTo>
                        <a:pt x="31750" y="767333"/>
                      </a:lnTo>
                      <a:lnTo>
                        <a:pt x="44450" y="767333"/>
                      </a:lnTo>
                      <a:lnTo>
                        <a:pt x="44450" y="0"/>
                      </a:lnTo>
                      <a:close/>
                    </a:path>
                    <a:path w="76200" h="831214">
                      <a:moveTo>
                        <a:pt x="76200" y="754633"/>
                      </a:moveTo>
                      <a:lnTo>
                        <a:pt x="44450" y="754633"/>
                      </a:lnTo>
                      <a:lnTo>
                        <a:pt x="44450" y="767333"/>
                      </a:lnTo>
                      <a:lnTo>
                        <a:pt x="69850" y="767333"/>
                      </a:lnTo>
                      <a:lnTo>
                        <a:pt x="76200" y="754633"/>
                      </a:lnTo>
                      <a:close/>
                    </a:path>
                  </a:pathLst>
                </a:custGeom>
                <a:solidFill>
                  <a:srgbClr val="7E7E7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</p:grpSp>
      </p:grpSp>
      <p:sp>
        <p:nvSpPr>
          <p:cNvPr id="87" name="object 87"/>
          <p:cNvSpPr txBox="1"/>
          <p:nvPr/>
        </p:nvSpPr>
        <p:spPr>
          <a:xfrm>
            <a:off x="78739" y="9018269"/>
            <a:ext cx="218249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object 17"/>
              <p:cNvSpPr txBox="1"/>
              <p:nvPr/>
            </p:nvSpPr>
            <p:spPr>
              <a:xfrm>
                <a:off x="253022" y="172572"/>
                <a:ext cx="2845689" cy="969384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800" dirty="0">
                          <a:latin typeface="Cambria Math"/>
                          <a:cs typeface="Cambria Math"/>
                        </a:rPr>
                        <m:t>±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𝑘𝑄</m:t>
                          </m:r>
                          <m:r>
                            <a:rPr lang="en-US" sz="28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𝑄</m:t>
                          </m:r>
                          <m:r>
                            <a:rPr lang="en-US" sz="28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  <m:r>
                            <a:rPr lang="en-US" sz="2800" b="0" i="1" baseline="30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88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022" y="172572"/>
                <a:ext cx="2845689" cy="96938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bject 28"/>
          <p:cNvSpPr txBox="1"/>
          <p:nvPr/>
        </p:nvSpPr>
        <p:spPr>
          <a:xfrm>
            <a:off x="3194209" y="100502"/>
            <a:ext cx="5343783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Coulombs Law: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Force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between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two charges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directly proportional 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product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their 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charges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and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inversely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proportional 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distance between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them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squared.  </a:t>
            </a:r>
            <a:r>
              <a:rPr sz="2000" b="1" i="1" spc="-25" dirty="0">
                <a:latin typeface="Calibri Light" panose="020F0302020204030204" pitchFamily="34" charset="0"/>
                <a:cs typeface="Calibri Light" panose="020F0302020204030204" pitchFamily="34" charset="0"/>
              </a:rPr>
              <a:t>Vector </a:t>
            </a:r>
            <a:r>
              <a:rPr sz="2000" b="1" i="1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quantity, 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1" name="object 56"/>
          <p:cNvSpPr txBox="1"/>
          <p:nvPr/>
        </p:nvSpPr>
        <p:spPr>
          <a:xfrm>
            <a:off x="3166523" y="6440613"/>
            <a:ext cx="90106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5165" algn="l"/>
              </a:tabLst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+	+</a:t>
            </a:r>
            <a:endParaRPr sz="3200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object 17"/>
              <p:cNvSpPr txBox="1"/>
              <p:nvPr/>
            </p:nvSpPr>
            <p:spPr>
              <a:xfrm>
                <a:off x="365093" y="1881208"/>
                <a:ext cx="2118805" cy="969384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𝑘𝑄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  <m:r>
                            <a:rPr lang="en-US" sz="2800" b="0" i="1" baseline="30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100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093" y="1881208"/>
                <a:ext cx="2118805" cy="96938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" name="object 30"/>
          <p:cNvSpPr txBox="1"/>
          <p:nvPr/>
        </p:nvSpPr>
        <p:spPr>
          <a:xfrm>
            <a:off x="189864" y="5128895"/>
            <a:ext cx="430276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Electric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Potential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the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work </a:t>
            </a:r>
            <a:r>
              <a:rPr sz="2000" spc="5" dirty="0">
                <a:latin typeface="Calibri Light" panose="020F0302020204030204" pitchFamily="34" charset="0"/>
                <a:cs typeface="Calibri Light" panose="020F0302020204030204" pitchFamily="34" charset="0"/>
              </a:rPr>
              <a:t>done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  unit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charge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 bringing a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positive charge  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infinity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from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point in an electric</a:t>
            </a:r>
            <a:r>
              <a:rPr sz="2000" spc="-8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field  </a:t>
            </a:r>
            <a:r>
              <a:rPr sz="2000" spc="30" dirty="0">
                <a:latin typeface="Calibri Light" panose="020F0302020204030204" pitchFamily="34" charset="0"/>
                <a:cs typeface="Calibri Light" panose="020F0302020204030204" pitchFamily="34" charset="0"/>
              </a:rPr>
              <a:t>(𝐽𝐶</a:t>
            </a:r>
            <a:r>
              <a:rPr sz="2175" spc="44" baseline="28735" dirty="0">
                <a:latin typeface="Calibri Light" panose="020F0302020204030204" pitchFamily="34" charset="0"/>
                <a:cs typeface="Calibri Light" panose="020F0302020204030204" pitchFamily="34" charset="0"/>
              </a:rPr>
              <a:t>−1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𝑜𝑟 </a:t>
            </a:r>
            <a:r>
              <a:rPr sz="2000" spc="30" dirty="0">
                <a:latin typeface="Calibri Light" panose="020F0302020204030204" pitchFamily="34" charset="0"/>
                <a:cs typeface="Calibri Light" panose="020F0302020204030204" pitchFamily="34" charset="0"/>
              </a:rPr>
              <a:t>𝑉) </a:t>
            </a:r>
            <a:r>
              <a:rPr sz="2000" b="1" i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Scalar</a:t>
            </a:r>
            <a:r>
              <a:rPr sz="2000" b="1" i="1" spc="-204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quantity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object 17"/>
              <p:cNvSpPr txBox="1"/>
              <p:nvPr/>
            </p:nvSpPr>
            <p:spPr>
              <a:xfrm>
                <a:off x="583349" y="4048108"/>
                <a:ext cx="2118805" cy="969384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2800" spc="-5" dirty="0">
                          <a:latin typeface="Cambria Math"/>
                          <a:cs typeface="Cambria Math"/>
                        </a:rPr>
                        <m:t>Δ</m:t>
                      </m:r>
                      <m:r>
                        <m:rPr>
                          <m:nor/>
                        </m:rPr>
                        <a:rPr lang="el-GR" sz="2800" spc="-5" dirty="0">
                          <a:latin typeface="Cambria Math"/>
                          <a:cs typeface="Cambria Math"/>
                        </a:rPr>
                        <m:t>𝑊</m:t>
                      </m:r>
                      <m:r>
                        <m:rPr>
                          <m:nor/>
                        </m:rPr>
                        <a:rPr lang="el-GR" sz="2800" spc="-5" dirty="0">
                          <a:latin typeface="Cambria Math"/>
                          <a:cs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el-GR" sz="2800" spc="-5" dirty="0">
                          <a:latin typeface="Cambria Math"/>
                          <a:cs typeface="Cambria Math"/>
                        </a:rPr>
                        <m:t>= </m:t>
                      </m:r>
                      <m:r>
                        <m:rPr>
                          <m:nor/>
                        </m:rPr>
                        <a:rPr lang="en-US" sz="2800" b="0" i="0" spc="-5" dirty="0" smtClean="0">
                          <a:latin typeface="Cambria Math"/>
                          <a:cs typeface="Cambria Math"/>
                        </a:rPr>
                        <m:t>Q</m:t>
                      </m:r>
                      <m:r>
                        <m:rPr>
                          <m:nor/>
                        </m:rPr>
                        <a:rPr lang="el-GR" sz="2800" spc="-5" dirty="0">
                          <a:latin typeface="Cambria Math"/>
                          <a:cs typeface="Cambria Math"/>
                        </a:rPr>
                        <m:t>Δ</m:t>
                      </m:r>
                      <m:r>
                        <m:rPr>
                          <m:nor/>
                        </m:rPr>
                        <a:rPr lang="el-GR" sz="2800" spc="-5" dirty="0">
                          <a:latin typeface="Cambria Math"/>
                          <a:cs typeface="Cambria Math"/>
                        </a:rPr>
                        <m:t>𝑉</m:t>
                      </m:r>
                    </m:oMath>
                  </m:oMathPara>
                </a14:m>
                <a:endParaRPr lang="el-GR" sz="28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103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349" y="4048108"/>
                <a:ext cx="2118805" cy="96938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object 33"/>
          <p:cNvSpPr txBox="1"/>
          <p:nvPr/>
        </p:nvSpPr>
        <p:spPr>
          <a:xfrm>
            <a:off x="353377" y="7929880"/>
            <a:ext cx="568388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Depending on the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charge,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electric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potential </a:t>
            </a:r>
            <a:r>
              <a:rPr sz="2000" b="1" spc="-1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may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 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positive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or 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negative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as it is the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work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done in </a:t>
            </a:r>
            <a:r>
              <a:rPr sz="20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bringing</a:t>
            </a:r>
            <a:r>
              <a:rPr sz="2000" b="1" i="1" spc="-12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  positive </a:t>
            </a:r>
            <a:r>
              <a:rPr sz="2000" b="1" i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point charge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point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 a</a:t>
            </a:r>
            <a:r>
              <a:rPr sz="2000" spc="-14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field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object 17"/>
              <p:cNvSpPr txBox="1"/>
              <p:nvPr/>
            </p:nvSpPr>
            <p:spPr>
              <a:xfrm>
                <a:off x="199563" y="6667313"/>
                <a:ext cx="2118805" cy="969384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sz="2800" i="1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±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Cambria Math"/>
                            </a:rPr>
                            <m:t>𝑘𝑄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106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63" y="6667313"/>
                <a:ext cx="2118805" cy="96938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7" name="Picture 10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03309" y="92864"/>
            <a:ext cx="1942994" cy="12603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object 17"/>
              <p:cNvSpPr txBox="1"/>
              <p:nvPr/>
            </p:nvSpPr>
            <p:spPr>
              <a:xfrm>
                <a:off x="5164201" y="2077661"/>
                <a:ext cx="1852008" cy="1063183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𝐹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𝑄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108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4201" y="2077661"/>
                <a:ext cx="1852008" cy="106318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9" name="Rectangle 108"/>
          <p:cNvSpPr/>
          <p:nvPr/>
        </p:nvSpPr>
        <p:spPr>
          <a:xfrm>
            <a:off x="8469428" y="6064462"/>
            <a:ext cx="39602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Electric fields when there 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is more than one charge</a:t>
            </a:r>
            <a:endParaRPr lang="en-GB" sz="2000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10" name="Picture 10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24165" y="5857912"/>
            <a:ext cx="1498715" cy="34378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object 17"/>
              <p:cNvSpPr txBox="1"/>
              <p:nvPr/>
            </p:nvSpPr>
            <p:spPr>
              <a:xfrm>
                <a:off x="8210761" y="7059392"/>
                <a:ext cx="4354873" cy="969384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sz="28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sz="28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  <a:cs typeface="Cambria Math"/>
                        </a:rPr>
                        <m:t>𝑘</m:t>
                      </m:r>
                      <m:d>
                        <m:d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Cambria Math"/>
                                </a:rPr>
                                <m:t>𝑄</m:t>
                              </m:r>
                              <m:r>
                                <a:rPr lang="en-US" sz="2800" b="0" i="1" baseline="-25000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Cambria Math"/>
                                </a:rPr>
                                <m:t>𝑟</m:t>
                              </m:r>
                              <m:r>
                                <a:rPr lang="en-US" sz="2800" b="0" i="1" baseline="-25000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1</m:t>
                              </m:r>
                              <m:r>
                                <a:rPr lang="en-US" sz="2800" i="1" baseline="30000">
                                  <a:latin typeface="Cambria Math" panose="02040503050406030204" pitchFamily="18" charset="0"/>
                                  <a:cs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Cambria Math"/>
                                </a:rPr>
                                <m:t>𝑄</m:t>
                              </m:r>
                              <m:r>
                                <a:rPr lang="en-US" sz="2800" b="0" i="1" baseline="-25000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Cambria Math"/>
                                </a:rPr>
                                <m:t>𝑟</m:t>
                              </m:r>
                              <m:r>
                                <a:rPr lang="en-US" sz="2800" b="0" i="1" baseline="-25000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2</m:t>
                              </m:r>
                              <m:r>
                                <a:rPr lang="en-US" sz="2800" i="1" baseline="30000">
                                  <a:latin typeface="Cambria Math" panose="02040503050406030204" pitchFamily="18" charset="0"/>
                                  <a:cs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111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0761" y="7059392"/>
                <a:ext cx="4354873" cy="969384"/>
              </a:xfrm>
              <a:prstGeom prst="rect">
                <a:avLst/>
              </a:prstGeom>
              <a:blipFill>
                <a:blip r:embed="rId16"/>
                <a:stretch>
                  <a:fillRect b="-606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object 17"/>
              <p:cNvSpPr txBox="1"/>
              <p:nvPr/>
            </p:nvSpPr>
            <p:spPr>
              <a:xfrm>
                <a:off x="8139513" y="8232691"/>
                <a:ext cx="4595812" cy="96938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sz="28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sz="28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  <a:cs typeface="Cambria Math"/>
                        </a:rPr>
                        <m:t>𝑘</m:t>
                      </m:r>
                      <m:d>
                        <m:d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Cambria Math"/>
                                </a:rPr>
                                <m:t>𝑄</m:t>
                              </m:r>
                              <m:r>
                                <a:rPr lang="en-US" sz="2800" b="0" i="1" baseline="-25000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𝑥</m:t>
                              </m:r>
                              <m:r>
                                <a:rPr lang="en-US" sz="2800" i="1" baseline="30000">
                                  <a:latin typeface="Cambria Math" panose="02040503050406030204" pitchFamily="18" charset="0"/>
                                  <a:cs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Cambria Math"/>
                                </a:rPr>
                                <m:t>𝑄</m:t>
                              </m:r>
                              <m:r>
                                <a:rPr lang="en-US" sz="2800" b="0" i="1" baseline="-25000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(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𝐷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𝑥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)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112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9513" y="8232691"/>
                <a:ext cx="4595812" cy="96938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object 3"/>
          <p:cNvSpPr/>
          <p:nvPr/>
        </p:nvSpPr>
        <p:spPr>
          <a:xfrm>
            <a:off x="4453830" y="4679060"/>
            <a:ext cx="3915410" cy="334645"/>
          </a:xfrm>
          <a:custGeom>
            <a:avLst/>
            <a:gdLst/>
            <a:ahLst/>
            <a:cxnLst/>
            <a:rect l="l" t="t" r="r" b="b"/>
            <a:pathLst>
              <a:path w="3915409" h="334645">
                <a:moveTo>
                  <a:pt x="3496877" y="0"/>
                </a:moveTo>
                <a:lnTo>
                  <a:pt x="3447331" y="2301"/>
                </a:lnTo>
                <a:lnTo>
                  <a:pt x="3390451" y="9271"/>
                </a:lnTo>
                <a:lnTo>
                  <a:pt x="3390373" y="35702"/>
                </a:lnTo>
                <a:lnTo>
                  <a:pt x="3390190" y="63081"/>
                </a:lnTo>
                <a:lnTo>
                  <a:pt x="3389675" y="116649"/>
                </a:lnTo>
                <a:lnTo>
                  <a:pt x="3389554" y="201707"/>
                </a:lnTo>
                <a:lnTo>
                  <a:pt x="3389759" y="227012"/>
                </a:lnTo>
                <a:lnTo>
                  <a:pt x="3390141" y="264404"/>
                </a:lnTo>
                <a:lnTo>
                  <a:pt x="3390329" y="287444"/>
                </a:lnTo>
                <a:lnTo>
                  <a:pt x="3394515" y="325754"/>
                </a:lnTo>
                <a:lnTo>
                  <a:pt x="3395912" y="325754"/>
                </a:lnTo>
                <a:lnTo>
                  <a:pt x="3397182" y="325881"/>
                </a:lnTo>
                <a:lnTo>
                  <a:pt x="3417502" y="327533"/>
                </a:lnTo>
                <a:lnTo>
                  <a:pt x="3422328" y="328040"/>
                </a:lnTo>
                <a:lnTo>
                  <a:pt x="3425630" y="328294"/>
                </a:lnTo>
                <a:lnTo>
                  <a:pt x="3429821" y="328675"/>
                </a:lnTo>
                <a:lnTo>
                  <a:pt x="3436552" y="329184"/>
                </a:lnTo>
                <a:lnTo>
                  <a:pt x="3443283" y="329818"/>
                </a:lnTo>
                <a:lnTo>
                  <a:pt x="3447855" y="330200"/>
                </a:lnTo>
                <a:lnTo>
                  <a:pt x="3452681" y="330453"/>
                </a:lnTo>
                <a:lnTo>
                  <a:pt x="3467540" y="331469"/>
                </a:lnTo>
                <a:lnTo>
                  <a:pt x="3490400" y="332231"/>
                </a:lnTo>
                <a:lnTo>
                  <a:pt x="3498020" y="332231"/>
                </a:lnTo>
                <a:lnTo>
                  <a:pt x="3540613" y="329549"/>
                </a:lnTo>
                <a:lnTo>
                  <a:pt x="3584507" y="316864"/>
                </a:lnTo>
                <a:lnTo>
                  <a:pt x="3614987" y="292226"/>
                </a:lnTo>
                <a:lnTo>
                  <a:pt x="3634291" y="257698"/>
                </a:lnTo>
                <a:lnTo>
                  <a:pt x="3639618" y="239522"/>
                </a:lnTo>
                <a:lnTo>
                  <a:pt x="3498401" y="239522"/>
                </a:lnTo>
                <a:lnTo>
                  <a:pt x="3497965" y="218201"/>
                </a:lnTo>
                <a:lnTo>
                  <a:pt x="3497719" y="201707"/>
                </a:lnTo>
                <a:lnTo>
                  <a:pt x="3497605" y="189007"/>
                </a:lnTo>
                <a:lnTo>
                  <a:pt x="3497673" y="142025"/>
                </a:lnTo>
                <a:lnTo>
                  <a:pt x="3497802" y="131762"/>
                </a:lnTo>
                <a:lnTo>
                  <a:pt x="3498008" y="119125"/>
                </a:lnTo>
                <a:lnTo>
                  <a:pt x="3498528" y="95123"/>
                </a:lnTo>
                <a:lnTo>
                  <a:pt x="3638575" y="95123"/>
                </a:lnTo>
                <a:lnTo>
                  <a:pt x="3636296" y="86945"/>
                </a:lnTo>
                <a:lnTo>
                  <a:pt x="3614160" y="43884"/>
                </a:lnTo>
                <a:lnTo>
                  <a:pt x="3579794" y="16418"/>
                </a:lnTo>
                <a:lnTo>
                  <a:pt x="3536436" y="2786"/>
                </a:lnTo>
                <a:lnTo>
                  <a:pt x="3510857" y="309"/>
                </a:lnTo>
                <a:lnTo>
                  <a:pt x="3496877" y="0"/>
                </a:lnTo>
                <a:close/>
              </a:path>
              <a:path w="3915409" h="334645">
                <a:moveTo>
                  <a:pt x="3638575" y="95123"/>
                </a:moveTo>
                <a:lnTo>
                  <a:pt x="3511101" y="95123"/>
                </a:lnTo>
                <a:lnTo>
                  <a:pt x="3513895" y="95630"/>
                </a:lnTo>
                <a:lnTo>
                  <a:pt x="3516054" y="96392"/>
                </a:lnTo>
                <a:lnTo>
                  <a:pt x="3518340" y="97281"/>
                </a:lnTo>
                <a:lnTo>
                  <a:pt x="3520626" y="99060"/>
                </a:lnTo>
                <a:lnTo>
                  <a:pt x="3522912" y="101980"/>
                </a:lnTo>
                <a:lnTo>
                  <a:pt x="3525198" y="104775"/>
                </a:lnTo>
                <a:lnTo>
                  <a:pt x="3532596" y="149764"/>
                </a:lnTo>
                <a:lnTo>
                  <a:pt x="3532854" y="158218"/>
                </a:lnTo>
                <a:lnTo>
                  <a:pt x="3532823" y="178411"/>
                </a:lnTo>
                <a:lnTo>
                  <a:pt x="3528500" y="220217"/>
                </a:lnTo>
                <a:lnTo>
                  <a:pt x="3520734" y="235346"/>
                </a:lnTo>
                <a:lnTo>
                  <a:pt x="3518721" y="236981"/>
                </a:lnTo>
                <a:lnTo>
                  <a:pt x="3516689" y="237998"/>
                </a:lnTo>
                <a:lnTo>
                  <a:pt x="3514657" y="238633"/>
                </a:lnTo>
                <a:lnTo>
                  <a:pt x="3512752" y="239267"/>
                </a:lnTo>
                <a:lnTo>
                  <a:pt x="3510466" y="239522"/>
                </a:lnTo>
                <a:lnTo>
                  <a:pt x="3639618" y="239522"/>
                </a:lnTo>
                <a:lnTo>
                  <a:pt x="3645759" y="199175"/>
                </a:lnTo>
                <a:lnTo>
                  <a:pt x="3646991" y="167386"/>
                </a:lnTo>
                <a:lnTo>
                  <a:pt x="3646563" y="149002"/>
                </a:lnTo>
                <a:lnTo>
                  <a:pt x="3645277" y="131762"/>
                </a:lnTo>
                <a:lnTo>
                  <a:pt x="3643134" y="115665"/>
                </a:lnTo>
                <a:lnTo>
                  <a:pt x="3640133" y="100711"/>
                </a:lnTo>
                <a:lnTo>
                  <a:pt x="3638575" y="95123"/>
                </a:lnTo>
                <a:close/>
              </a:path>
              <a:path w="3915409" h="334645">
                <a:moveTo>
                  <a:pt x="1413695" y="196976"/>
                </a:moveTo>
                <a:lnTo>
                  <a:pt x="1314890" y="196976"/>
                </a:lnTo>
                <a:lnTo>
                  <a:pt x="1323038" y="223714"/>
                </a:lnTo>
                <a:lnTo>
                  <a:pt x="1343715" y="288952"/>
                </a:lnTo>
                <a:lnTo>
                  <a:pt x="1356800" y="328929"/>
                </a:lnTo>
                <a:lnTo>
                  <a:pt x="1359594" y="331215"/>
                </a:lnTo>
                <a:lnTo>
                  <a:pt x="1361118" y="332231"/>
                </a:lnTo>
                <a:lnTo>
                  <a:pt x="1408362" y="334137"/>
                </a:lnTo>
                <a:lnTo>
                  <a:pt x="1423936" y="333966"/>
                </a:lnTo>
                <a:lnTo>
                  <a:pt x="1438652" y="333438"/>
                </a:lnTo>
                <a:lnTo>
                  <a:pt x="1452511" y="332529"/>
                </a:lnTo>
                <a:lnTo>
                  <a:pt x="1465512" y="331215"/>
                </a:lnTo>
                <a:lnTo>
                  <a:pt x="1456727" y="297471"/>
                </a:lnTo>
                <a:lnTo>
                  <a:pt x="1446573" y="265763"/>
                </a:lnTo>
                <a:lnTo>
                  <a:pt x="1435062" y="236079"/>
                </a:lnTo>
                <a:lnTo>
                  <a:pt x="1422205" y="208406"/>
                </a:lnTo>
                <a:lnTo>
                  <a:pt x="1415964" y="199336"/>
                </a:lnTo>
                <a:lnTo>
                  <a:pt x="1413695" y="196976"/>
                </a:lnTo>
                <a:close/>
              </a:path>
              <a:path w="3915409" h="334645">
                <a:moveTo>
                  <a:pt x="1312858" y="0"/>
                </a:moveTo>
                <a:lnTo>
                  <a:pt x="1273943" y="1339"/>
                </a:lnTo>
                <a:lnTo>
                  <a:pt x="1229181" y="5413"/>
                </a:lnTo>
                <a:lnTo>
                  <a:pt x="1200914" y="30606"/>
                </a:lnTo>
                <a:lnTo>
                  <a:pt x="1200810" y="48259"/>
                </a:lnTo>
                <a:lnTo>
                  <a:pt x="1200223" y="107644"/>
                </a:lnTo>
                <a:lnTo>
                  <a:pt x="1200135" y="118999"/>
                </a:lnTo>
                <a:lnTo>
                  <a:pt x="1200052" y="191944"/>
                </a:lnTo>
                <a:lnTo>
                  <a:pt x="1200276" y="223714"/>
                </a:lnTo>
                <a:lnTo>
                  <a:pt x="1200660" y="265763"/>
                </a:lnTo>
                <a:lnTo>
                  <a:pt x="1200860" y="292766"/>
                </a:lnTo>
                <a:lnTo>
                  <a:pt x="1200971" y="327278"/>
                </a:lnTo>
                <a:lnTo>
                  <a:pt x="1201479" y="328549"/>
                </a:lnTo>
                <a:lnTo>
                  <a:pt x="1202622" y="329564"/>
                </a:lnTo>
                <a:lnTo>
                  <a:pt x="1203638" y="330708"/>
                </a:lnTo>
                <a:lnTo>
                  <a:pt x="1204908" y="331215"/>
                </a:lnTo>
                <a:lnTo>
                  <a:pt x="1206432" y="331215"/>
                </a:lnTo>
                <a:lnTo>
                  <a:pt x="1236801" y="331898"/>
                </a:lnTo>
                <a:lnTo>
                  <a:pt x="1262312" y="332104"/>
                </a:lnTo>
                <a:lnTo>
                  <a:pt x="1287014" y="331898"/>
                </a:lnTo>
                <a:lnTo>
                  <a:pt x="1298781" y="331622"/>
                </a:lnTo>
                <a:lnTo>
                  <a:pt x="1310191" y="331215"/>
                </a:lnTo>
                <a:lnTo>
                  <a:pt x="1310048" y="317595"/>
                </a:lnTo>
                <a:lnTo>
                  <a:pt x="1309477" y="281781"/>
                </a:lnTo>
                <a:lnTo>
                  <a:pt x="1309048" y="259587"/>
                </a:lnTo>
                <a:lnTo>
                  <a:pt x="1307651" y="196976"/>
                </a:lnTo>
                <a:lnTo>
                  <a:pt x="1413695" y="196976"/>
                </a:lnTo>
                <a:lnTo>
                  <a:pt x="1408854" y="191944"/>
                </a:lnTo>
                <a:lnTo>
                  <a:pt x="1400863" y="186243"/>
                </a:lnTo>
                <a:lnTo>
                  <a:pt x="1391979" y="182244"/>
                </a:lnTo>
                <a:lnTo>
                  <a:pt x="1404860" y="175192"/>
                </a:lnTo>
                <a:lnTo>
                  <a:pt x="1434524" y="146938"/>
                </a:lnTo>
                <a:lnTo>
                  <a:pt x="1443324" y="129793"/>
                </a:lnTo>
                <a:lnTo>
                  <a:pt x="1307397" y="129793"/>
                </a:lnTo>
                <a:lnTo>
                  <a:pt x="1307492" y="107644"/>
                </a:lnTo>
                <a:lnTo>
                  <a:pt x="1307651" y="80263"/>
                </a:lnTo>
                <a:lnTo>
                  <a:pt x="1311715" y="80010"/>
                </a:lnTo>
                <a:lnTo>
                  <a:pt x="1316033" y="79883"/>
                </a:lnTo>
                <a:lnTo>
                  <a:pt x="1449192" y="79883"/>
                </a:lnTo>
                <a:lnTo>
                  <a:pt x="1448971" y="77120"/>
                </a:lnTo>
                <a:lnTo>
                  <a:pt x="1437064" y="37211"/>
                </a:lnTo>
                <a:lnTo>
                  <a:pt x="1421316" y="20319"/>
                </a:lnTo>
                <a:lnTo>
                  <a:pt x="1414585" y="15621"/>
                </a:lnTo>
                <a:lnTo>
                  <a:pt x="1375469" y="3301"/>
                </a:lnTo>
                <a:lnTo>
                  <a:pt x="1331178" y="111"/>
                </a:lnTo>
                <a:lnTo>
                  <a:pt x="1312858" y="0"/>
                </a:lnTo>
                <a:close/>
              </a:path>
              <a:path w="3915409" h="334645">
                <a:moveTo>
                  <a:pt x="1449192" y="79883"/>
                </a:moveTo>
                <a:lnTo>
                  <a:pt x="1330130" y="79883"/>
                </a:lnTo>
                <a:lnTo>
                  <a:pt x="1336480" y="82041"/>
                </a:lnTo>
                <a:lnTo>
                  <a:pt x="1343846" y="90677"/>
                </a:lnTo>
                <a:lnTo>
                  <a:pt x="1345624" y="97281"/>
                </a:lnTo>
                <a:lnTo>
                  <a:pt x="1345624" y="113284"/>
                </a:lnTo>
                <a:lnTo>
                  <a:pt x="1342957" y="118999"/>
                </a:lnTo>
                <a:lnTo>
                  <a:pt x="1332289" y="127635"/>
                </a:lnTo>
                <a:lnTo>
                  <a:pt x="1325304" y="129793"/>
                </a:lnTo>
                <a:lnTo>
                  <a:pt x="1443324" y="129793"/>
                </a:lnTo>
                <a:lnTo>
                  <a:pt x="1446065" y="122602"/>
                </a:lnTo>
                <a:lnTo>
                  <a:pt x="1448937" y="109130"/>
                </a:lnTo>
                <a:lnTo>
                  <a:pt x="1449891" y="94741"/>
                </a:lnTo>
                <a:lnTo>
                  <a:pt x="1449657" y="85669"/>
                </a:lnTo>
                <a:lnTo>
                  <a:pt x="1449192" y="79883"/>
                </a:lnTo>
                <a:close/>
              </a:path>
              <a:path w="3915409" h="334645">
                <a:moveTo>
                  <a:pt x="1981894" y="2539"/>
                </a:moveTo>
                <a:lnTo>
                  <a:pt x="1939270" y="2841"/>
                </a:lnTo>
                <a:lnTo>
                  <a:pt x="1921797" y="3236"/>
                </a:lnTo>
                <a:lnTo>
                  <a:pt x="1906837" y="3810"/>
                </a:lnTo>
                <a:lnTo>
                  <a:pt x="1903984" y="17950"/>
                </a:lnTo>
                <a:lnTo>
                  <a:pt x="1899821" y="38258"/>
                </a:lnTo>
                <a:lnTo>
                  <a:pt x="1887660" y="97281"/>
                </a:lnTo>
                <a:lnTo>
                  <a:pt x="1880588" y="131472"/>
                </a:lnTo>
                <a:lnTo>
                  <a:pt x="1874230" y="162782"/>
                </a:lnTo>
                <a:lnTo>
                  <a:pt x="1863657" y="216662"/>
                </a:lnTo>
                <a:lnTo>
                  <a:pt x="1854878" y="263905"/>
                </a:lnTo>
                <a:lnTo>
                  <a:pt x="1847147" y="309625"/>
                </a:lnTo>
                <a:lnTo>
                  <a:pt x="1845369" y="319531"/>
                </a:lnTo>
                <a:lnTo>
                  <a:pt x="1844480" y="325247"/>
                </a:lnTo>
                <a:lnTo>
                  <a:pt x="1844480" y="327913"/>
                </a:lnTo>
                <a:lnTo>
                  <a:pt x="1844988" y="329056"/>
                </a:lnTo>
                <a:lnTo>
                  <a:pt x="1845750" y="329946"/>
                </a:lnTo>
                <a:lnTo>
                  <a:pt x="1846512" y="330708"/>
                </a:lnTo>
                <a:lnTo>
                  <a:pt x="1847655" y="331215"/>
                </a:lnTo>
                <a:lnTo>
                  <a:pt x="1849052" y="331215"/>
                </a:lnTo>
                <a:lnTo>
                  <a:pt x="1864961" y="331716"/>
                </a:lnTo>
                <a:lnTo>
                  <a:pt x="1892826" y="332287"/>
                </a:lnTo>
                <a:lnTo>
                  <a:pt x="1904805" y="332359"/>
                </a:lnTo>
                <a:lnTo>
                  <a:pt x="1914763" y="332287"/>
                </a:lnTo>
                <a:lnTo>
                  <a:pt x="1952966" y="315882"/>
                </a:lnTo>
                <a:lnTo>
                  <a:pt x="1960431" y="271144"/>
                </a:lnTo>
                <a:lnTo>
                  <a:pt x="2118469" y="271144"/>
                </a:lnTo>
                <a:lnTo>
                  <a:pt x="2115933" y="256903"/>
                </a:lnTo>
                <a:lnTo>
                  <a:pt x="2111053" y="230759"/>
                </a:lnTo>
                <a:lnTo>
                  <a:pt x="2105723" y="203205"/>
                </a:lnTo>
                <a:lnTo>
                  <a:pt x="2105140" y="200278"/>
                </a:lnTo>
                <a:lnTo>
                  <a:pt x="1969575" y="200278"/>
                </a:lnTo>
                <a:lnTo>
                  <a:pt x="1970768" y="190182"/>
                </a:lnTo>
                <a:lnTo>
                  <a:pt x="1972258" y="177037"/>
                </a:lnTo>
                <a:lnTo>
                  <a:pt x="1978346" y="122052"/>
                </a:lnTo>
                <a:lnTo>
                  <a:pt x="1980275" y="104917"/>
                </a:lnTo>
                <a:lnTo>
                  <a:pt x="1981966" y="90187"/>
                </a:lnTo>
                <a:lnTo>
                  <a:pt x="1983418" y="77850"/>
                </a:lnTo>
                <a:lnTo>
                  <a:pt x="2080098" y="77850"/>
                </a:lnTo>
                <a:lnTo>
                  <a:pt x="2074176" y="49275"/>
                </a:lnTo>
                <a:lnTo>
                  <a:pt x="2069594" y="26844"/>
                </a:lnTo>
                <a:lnTo>
                  <a:pt x="2066095" y="9271"/>
                </a:lnTo>
                <a:lnTo>
                  <a:pt x="2065841" y="7619"/>
                </a:lnTo>
                <a:lnTo>
                  <a:pt x="2065079" y="6350"/>
                </a:lnTo>
                <a:lnTo>
                  <a:pt x="2062539" y="4317"/>
                </a:lnTo>
                <a:lnTo>
                  <a:pt x="2061142" y="3810"/>
                </a:lnTo>
                <a:lnTo>
                  <a:pt x="2059618" y="3810"/>
                </a:lnTo>
                <a:lnTo>
                  <a:pt x="2042330" y="3236"/>
                </a:lnTo>
                <a:lnTo>
                  <a:pt x="2003468" y="2613"/>
                </a:lnTo>
                <a:lnTo>
                  <a:pt x="1981894" y="2539"/>
                </a:lnTo>
                <a:close/>
              </a:path>
              <a:path w="3915409" h="334645">
                <a:moveTo>
                  <a:pt x="2118469" y="271144"/>
                </a:moveTo>
                <a:lnTo>
                  <a:pt x="2011104" y="271144"/>
                </a:lnTo>
                <a:lnTo>
                  <a:pt x="2013152" y="283267"/>
                </a:lnTo>
                <a:lnTo>
                  <a:pt x="2021010" y="325754"/>
                </a:lnTo>
                <a:lnTo>
                  <a:pt x="2023296" y="329438"/>
                </a:lnTo>
                <a:lnTo>
                  <a:pt x="2024566" y="330580"/>
                </a:lnTo>
                <a:lnTo>
                  <a:pt x="2064545" y="332287"/>
                </a:lnTo>
                <a:lnTo>
                  <a:pt x="2080954" y="332359"/>
                </a:lnTo>
                <a:lnTo>
                  <a:pt x="2092055" y="332287"/>
                </a:lnTo>
                <a:lnTo>
                  <a:pt x="2103656" y="332073"/>
                </a:lnTo>
                <a:lnTo>
                  <a:pt x="2115780" y="331716"/>
                </a:lnTo>
                <a:lnTo>
                  <a:pt x="2128452" y="331215"/>
                </a:lnTo>
                <a:lnTo>
                  <a:pt x="2124644" y="307143"/>
                </a:lnTo>
                <a:lnTo>
                  <a:pt x="2120467" y="282368"/>
                </a:lnTo>
                <a:lnTo>
                  <a:pt x="2118469" y="271144"/>
                </a:lnTo>
                <a:close/>
              </a:path>
              <a:path w="3915409" h="334645">
                <a:moveTo>
                  <a:pt x="2080098" y="77850"/>
                </a:moveTo>
                <a:lnTo>
                  <a:pt x="1983418" y="77850"/>
                </a:lnTo>
                <a:lnTo>
                  <a:pt x="1984847" y="87945"/>
                </a:lnTo>
                <a:lnTo>
                  <a:pt x="1986657" y="101076"/>
                </a:lnTo>
                <a:lnTo>
                  <a:pt x="1991419" y="136398"/>
                </a:lnTo>
                <a:lnTo>
                  <a:pt x="1994112" y="155952"/>
                </a:lnTo>
                <a:lnTo>
                  <a:pt x="1998545" y="187868"/>
                </a:lnTo>
                <a:lnTo>
                  <a:pt x="2000309" y="200278"/>
                </a:lnTo>
                <a:lnTo>
                  <a:pt x="2105140" y="200278"/>
                </a:lnTo>
                <a:lnTo>
                  <a:pt x="2099846" y="173688"/>
                </a:lnTo>
                <a:lnTo>
                  <a:pt x="2093444" y="142194"/>
                </a:lnTo>
                <a:lnTo>
                  <a:pt x="2086542" y="108712"/>
                </a:lnTo>
                <a:lnTo>
                  <a:pt x="2080098" y="77850"/>
                </a:lnTo>
                <a:close/>
              </a:path>
              <a:path w="3915409" h="334645">
                <a:moveTo>
                  <a:pt x="3214683" y="2539"/>
                </a:moveTo>
                <a:lnTo>
                  <a:pt x="3166931" y="3810"/>
                </a:lnTo>
                <a:lnTo>
                  <a:pt x="3166005" y="46765"/>
                </a:lnTo>
                <a:lnTo>
                  <a:pt x="3165328" y="88376"/>
                </a:lnTo>
                <a:lnTo>
                  <a:pt x="3164913" y="128629"/>
                </a:lnTo>
                <a:lnTo>
                  <a:pt x="3164855" y="185513"/>
                </a:lnTo>
                <a:lnTo>
                  <a:pt x="3164970" y="203311"/>
                </a:lnTo>
                <a:lnTo>
                  <a:pt x="3165328" y="234870"/>
                </a:lnTo>
                <a:lnTo>
                  <a:pt x="3166005" y="277366"/>
                </a:lnTo>
                <a:lnTo>
                  <a:pt x="3166873" y="322730"/>
                </a:lnTo>
                <a:lnTo>
                  <a:pt x="3166931" y="327151"/>
                </a:lnTo>
                <a:lnTo>
                  <a:pt x="3167566" y="328422"/>
                </a:lnTo>
                <a:lnTo>
                  <a:pt x="3168582" y="329564"/>
                </a:lnTo>
                <a:lnTo>
                  <a:pt x="3169725" y="330708"/>
                </a:lnTo>
                <a:lnTo>
                  <a:pt x="3170995" y="331215"/>
                </a:lnTo>
                <a:lnTo>
                  <a:pt x="3172392" y="331215"/>
                </a:lnTo>
                <a:lnTo>
                  <a:pt x="3181487" y="331505"/>
                </a:lnTo>
                <a:lnTo>
                  <a:pt x="3288343" y="333501"/>
                </a:lnTo>
                <a:lnTo>
                  <a:pt x="3335794" y="333200"/>
                </a:lnTo>
                <a:lnTo>
                  <a:pt x="3354119" y="332805"/>
                </a:lnTo>
                <a:lnTo>
                  <a:pt x="3368861" y="332231"/>
                </a:lnTo>
                <a:lnTo>
                  <a:pt x="3369101" y="322730"/>
                </a:lnTo>
                <a:lnTo>
                  <a:pt x="3369258" y="312896"/>
                </a:lnTo>
                <a:lnTo>
                  <a:pt x="3369258" y="273462"/>
                </a:lnTo>
                <a:lnTo>
                  <a:pt x="3369101" y="260437"/>
                </a:lnTo>
                <a:lnTo>
                  <a:pt x="3368861" y="244983"/>
                </a:lnTo>
                <a:lnTo>
                  <a:pt x="3368861" y="243459"/>
                </a:lnTo>
                <a:lnTo>
                  <a:pt x="3368353" y="242188"/>
                </a:lnTo>
                <a:lnTo>
                  <a:pt x="3367210" y="241173"/>
                </a:lnTo>
                <a:lnTo>
                  <a:pt x="3366194" y="240029"/>
                </a:lnTo>
                <a:lnTo>
                  <a:pt x="3364924" y="239522"/>
                </a:lnTo>
                <a:lnTo>
                  <a:pt x="3363400" y="239522"/>
                </a:lnTo>
                <a:lnTo>
                  <a:pt x="3345688" y="238948"/>
                </a:lnTo>
                <a:lnTo>
                  <a:pt x="3304071" y="238325"/>
                </a:lnTo>
                <a:lnTo>
                  <a:pt x="3277929" y="238251"/>
                </a:lnTo>
                <a:lnTo>
                  <a:pt x="3278096" y="220894"/>
                </a:lnTo>
                <a:lnTo>
                  <a:pt x="3278215" y="203311"/>
                </a:lnTo>
                <a:lnTo>
                  <a:pt x="3278310" y="167512"/>
                </a:lnTo>
                <a:lnTo>
                  <a:pt x="3278169" y="136751"/>
                </a:lnTo>
                <a:lnTo>
                  <a:pt x="3277755" y="100107"/>
                </a:lnTo>
                <a:lnTo>
                  <a:pt x="3277078" y="57606"/>
                </a:lnTo>
                <a:lnTo>
                  <a:pt x="3276151" y="9271"/>
                </a:lnTo>
                <a:lnTo>
                  <a:pt x="3276151" y="7747"/>
                </a:lnTo>
                <a:lnTo>
                  <a:pt x="3275516" y="6476"/>
                </a:lnTo>
                <a:lnTo>
                  <a:pt x="3273357" y="4317"/>
                </a:lnTo>
                <a:lnTo>
                  <a:pt x="3272087" y="3810"/>
                </a:lnTo>
                <a:lnTo>
                  <a:pt x="3270690" y="3810"/>
                </a:lnTo>
                <a:lnTo>
                  <a:pt x="3239925" y="2841"/>
                </a:lnTo>
                <a:lnTo>
                  <a:pt x="3226613" y="2613"/>
                </a:lnTo>
                <a:lnTo>
                  <a:pt x="3214683" y="2539"/>
                </a:lnTo>
                <a:close/>
              </a:path>
              <a:path w="3915409" h="334645">
                <a:moveTo>
                  <a:pt x="3031295" y="2539"/>
                </a:moveTo>
                <a:lnTo>
                  <a:pt x="2934819" y="3236"/>
                </a:lnTo>
                <a:lnTo>
                  <a:pt x="2917061" y="48222"/>
                </a:lnTo>
                <a:lnTo>
                  <a:pt x="2916430" y="87016"/>
                </a:lnTo>
                <a:lnTo>
                  <a:pt x="2916019" y="126111"/>
                </a:lnTo>
                <a:lnTo>
                  <a:pt x="2915919" y="182179"/>
                </a:lnTo>
                <a:lnTo>
                  <a:pt x="2916018" y="200415"/>
                </a:lnTo>
                <a:lnTo>
                  <a:pt x="2916408" y="234870"/>
                </a:lnTo>
                <a:lnTo>
                  <a:pt x="2917085" y="277366"/>
                </a:lnTo>
                <a:lnTo>
                  <a:pt x="2917953" y="322730"/>
                </a:lnTo>
                <a:lnTo>
                  <a:pt x="2918011" y="327151"/>
                </a:lnTo>
                <a:lnTo>
                  <a:pt x="2918646" y="328422"/>
                </a:lnTo>
                <a:lnTo>
                  <a:pt x="2919662" y="329564"/>
                </a:lnTo>
                <a:lnTo>
                  <a:pt x="2920805" y="330708"/>
                </a:lnTo>
                <a:lnTo>
                  <a:pt x="2922075" y="331215"/>
                </a:lnTo>
                <a:lnTo>
                  <a:pt x="2923472" y="331215"/>
                </a:lnTo>
                <a:lnTo>
                  <a:pt x="2932567" y="331505"/>
                </a:lnTo>
                <a:lnTo>
                  <a:pt x="3039423" y="333501"/>
                </a:lnTo>
                <a:lnTo>
                  <a:pt x="3096700" y="333200"/>
                </a:lnTo>
                <a:lnTo>
                  <a:pt x="3117469" y="332805"/>
                </a:lnTo>
                <a:lnTo>
                  <a:pt x="3133022" y="332231"/>
                </a:lnTo>
                <a:lnTo>
                  <a:pt x="3133282" y="322730"/>
                </a:lnTo>
                <a:lnTo>
                  <a:pt x="3133483" y="312896"/>
                </a:lnTo>
                <a:lnTo>
                  <a:pt x="3133612" y="302728"/>
                </a:lnTo>
                <a:lnTo>
                  <a:pt x="3133530" y="277366"/>
                </a:lnTo>
                <a:lnTo>
                  <a:pt x="3133483" y="273462"/>
                </a:lnTo>
                <a:lnTo>
                  <a:pt x="3133022" y="244983"/>
                </a:lnTo>
                <a:lnTo>
                  <a:pt x="3133022" y="243459"/>
                </a:lnTo>
                <a:lnTo>
                  <a:pt x="3132514" y="242188"/>
                </a:lnTo>
                <a:lnTo>
                  <a:pt x="3131371" y="241173"/>
                </a:lnTo>
                <a:lnTo>
                  <a:pt x="3130355" y="240029"/>
                </a:lnTo>
                <a:lnTo>
                  <a:pt x="3129085" y="239522"/>
                </a:lnTo>
                <a:lnTo>
                  <a:pt x="3127561" y="239522"/>
                </a:lnTo>
                <a:lnTo>
                  <a:pt x="3110390" y="239021"/>
                </a:lnTo>
                <a:lnTo>
                  <a:pt x="3024437" y="238378"/>
                </a:lnTo>
                <a:lnTo>
                  <a:pt x="3024247" y="221932"/>
                </a:lnTo>
                <a:lnTo>
                  <a:pt x="3024056" y="210058"/>
                </a:lnTo>
                <a:lnTo>
                  <a:pt x="3094922" y="210058"/>
                </a:lnTo>
                <a:lnTo>
                  <a:pt x="3095089" y="200415"/>
                </a:lnTo>
                <a:lnTo>
                  <a:pt x="3095208" y="191119"/>
                </a:lnTo>
                <a:lnTo>
                  <a:pt x="3095089" y="143515"/>
                </a:lnTo>
                <a:lnTo>
                  <a:pt x="3094922" y="132587"/>
                </a:lnTo>
                <a:lnTo>
                  <a:pt x="3094922" y="131063"/>
                </a:lnTo>
                <a:lnTo>
                  <a:pt x="3094287" y="129793"/>
                </a:lnTo>
                <a:lnTo>
                  <a:pt x="3092128" y="127635"/>
                </a:lnTo>
                <a:lnTo>
                  <a:pt x="3090858" y="127126"/>
                </a:lnTo>
                <a:lnTo>
                  <a:pt x="3089461" y="127126"/>
                </a:lnTo>
                <a:lnTo>
                  <a:pt x="3079152" y="126789"/>
                </a:lnTo>
                <a:lnTo>
                  <a:pt x="3024056" y="126111"/>
                </a:lnTo>
                <a:lnTo>
                  <a:pt x="3024247" y="114061"/>
                </a:lnTo>
                <a:lnTo>
                  <a:pt x="3024437" y="97536"/>
                </a:lnTo>
                <a:lnTo>
                  <a:pt x="3080834" y="97536"/>
                </a:lnTo>
                <a:lnTo>
                  <a:pt x="3117935" y="97020"/>
                </a:lnTo>
                <a:lnTo>
                  <a:pt x="3132006" y="96519"/>
                </a:lnTo>
                <a:lnTo>
                  <a:pt x="3132246" y="87016"/>
                </a:lnTo>
                <a:lnTo>
                  <a:pt x="3132403" y="77168"/>
                </a:lnTo>
                <a:lnTo>
                  <a:pt x="3132403" y="37639"/>
                </a:lnTo>
                <a:lnTo>
                  <a:pt x="3132246" y="24651"/>
                </a:lnTo>
                <a:lnTo>
                  <a:pt x="3132006" y="9271"/>
                </a:lnTo>
                <a:lnTo>
                  <a:pt x="3132006" y="7747"/>
                </a:lnTo>
                <a:lnTo>
                  <a:pt x="3131371" y="6476"/>
                </a:lnTo>
                <a:lnTo>
                  <a:pt x="3129212" y="4317"/>
                </a:lnTo>
                <a:lnTo>
                  <a:pt x="3127942" y="3810"/>
                </a:lnTo>
                <a:lnTo>
                  <a:pt x="3126545" y="3810"/>
                </a:lnTo>
                <a:lnTo>
                  <a:pt x="3108019" y="3236"/>
                </a:lnTo>
                <a:lnTo>
                  <a:pt x="3060394" y="2613"/>
                </a:lnTo>
                <a:lnTo>
                  <a:pt x="3031295" y="2539"/>
                </a:lnTo>
                <a:close/>
              </a:path>
              <a:path w="3915409" h="334645">
                <a:moveTo>
                  <a:pt x="3080834" y="97536"/>
                </a:moveTo>
                <a:lnTo>
                  <a:pt x="3030660" y="97536"/>
                </a:lnTo>
                <a:lnTo>
                  <a:pt x="3037518" y="97662"/>
                </a:lnTo>
                <a:lnTo>
                  <a:pt x="3045265" y="97662"/>
                </a:lnTo>
                <a:lnTo>
                  <a:pt x="3080834" y="97536"/>
                </a:lnTo>
                <a:close/>
              </a:path>
              <a:path w="3915409" h="334645">
                <a:moveTo>
                  <a:pt x="2813363" y="2539"/>
                </a:moveTo>
                <a:lnTo>
                  <a:pt x="2765611" y="3810"/>
                </a:lnTo>
                <a:lnTo>
                  <a:pt x="2764685" y="46765"/>
                </a:lnTo>
                <a:lnTo>
                  <a:pt x="2764008" y="88376"/>
                </a:lnTo>
                <a:lnTo>
                  <a:pt x="2763593" y="128629"/>
                </a:lnTo>
                <a:lnTo>
                  <a:pt x="2763452" y="167512"/>
                </a:lnTo>
                <a:lnTo>
                  <a:pt x="2763593" y="198256"/>
                </a:lnTo>
                <a:lnTo>
                  <a:pt x="2764008" y="234870"/>
                </a:lnTo>
                <a:lnTo>
                  <a:pt x="2764685" y="277366"/>
                </a:lnTo>
                <a:lnTo>
                  <a:pt x="2765611" y="325754"/>
                </a:lnTo>
                <a:lnTo>
                  <a:pt x="2765611" y="327151"/>
                </a:lnTo>
                <a:lnTo>
                  <a:pt x="2766246" y="328422"/>
                </a:lnTo>
                <a:lnTo>
                  <a:pt x="2767262" y="329564"/>
                </a:lnTo>
                <a:lnTo>
                  <a:pt x="2768405" y="330708"/>
                </a:lnTo>
                <a:lnTo>
                  <a:pt x="2769675" y="331215"/>
                </a:lnTo>
                <a:lnTo>
                  <a:pt x="2771072" y="331215"/>
                </a:lnTo>
                <a:lnTo>
                  <a:pt x="2787146" y="331716"/>
                </a:lnTo>
                <a:lnTo>
                  <a:pt x="2815149" y="332287"/>
                </a:lnTo>
                <a:lnTo>
                  <a:pt x="2827079" y="332359"/>
                </a:lnTo>
                <a:lnTo>
                  <a:pt x="2838220" y="332287"/>
                </a:lnTo>
                <a:lnTo>
                  <a:pt x="2875758" y="288206"/>
                </a:lnTo>
                <a:lnTo>
                  <a:pt x="2876435" y="246602"/>
                </a:lnTo>
                <a:lnTo>
                  <a:pt x="2876849" y="206378"/>
                </a:lnTo>
                <a:lnTo>
                  <a:pt x="2876990" y="167512"/>
                </a:lnTo>
                <a:lnTo>
                  <a:pt x="2876849" y="136751"/>
                </a:lnTo>
                <a:lnTo>
                  <a:pt x="2876435" y="100107"/>
                </a:lnTo>
                <a:lnTo>
                  <a:pt x="2875758" y="57606"/>
                </a:lnTo>
                <a:lnTo>
                  <a:pt x="2874831" y="9271"/>
                </a:lnTo>
                <a:lnTo>
                  <a:pt x="2874831" y="7747"/>
                </a:lnTo>
                <a:lnTo>
                  <a:pt x="2874196" y="6476"/>
                </a:lnTo>
                <a:lnTo>
                  <a:pt x="2872037" y="4317"/>
                </a:lnTo>
                <a:lnTo>
                  <a:pt x="2870767" y="3810"/>
                </a:lnTo>
                <a:lnTo>
                  <a:pt x="2869370" y="3810"/>
                </a:lnTo>
                <a:lnTo>
                  <a:pt x="2838605" y="2841"/>
                </a:lnTo>
                <a:lnTo>
                  <a:pt x="2825293" y="2613"/>
                </a:lnTo>
                <a:lnTo>
                  <a:pt x="2813363" y="2539"/>
                </a:lnTo>
                <a:close/>
              </a:path>
              <a:path w="3915409" h="334645">
                <a:moveTo>
                  <a:pt x="2650295" y="2539"/>
                </a:moveTo>
                <a:lnTo>
                  <a:pt x="2553819" y="3236"/>
                </a:lnTo>
                <a:lnTo>
                  <a:pt x="2536061" y="48222"/>
                </a:lnTo>
                <a:lnTo>
                  <a:pt x="2535430" y="87016"/>
                </a:lnTo>
                <a:lnTo>
                  <a:pt x="2534993" y="128629"/>
                </a:lnTo>
                <a:lnTo>
                  <a:pt x="2534908" y="179562"/>
                </a:lnTo>
                <a:lnTo>
                  <a:pt x="2534993" y="198256"/>
                </a:lnTo>
                <a:lnTo>
                  <a:pt x="2535408" y="234870"/>
                </a:lnTo>
                <a:lnTo>
                  <a:pt x="2536085" y="277366"/>
                </a:lnTo>
                <a:lnTo>
                  <a:pt x="2536897" y="319784"/>
                </a:lnTo>
                <a:lnTo>
                  <a:pt x="2537011" y="327151"/>
                </a:lnTo>
                <a:lnTo>
                  <a:pt x="2537646" y="328422"/>
                </a:lnTo>
                <a:lnTo>
                  <a:pt x="2538662" y="329564"/>
                </a:lnTo>
                <a:lnTo>
                  <a:pt x="2539805" y="330708"/>
                </a:lnTo>
                <a:lnTo>
                  <a:pt x="2541075" y="331215"/>
                </a:lnTo>
                <a:lnTo>
                  <a:pt x="2542472" y="331215"/>
                </a:lnTo>
                <a:lnTo>
                  <a:pt x="2558546" y="331716"/>
                </a:lnTo>
                <a:lnTo>
                  <a:pt x="2586549" y="332287"/>
                </a:lnTo>
                <a:lnTo>
                  <a:pt x="2598479" y="332359"/>
                </a:lnTo>
                <a:lnTo>
                  <a:pt x="2609620" y="332287"/>
                </a:lnTo>
                <a:lnTo>
                  <a:pt x="2621308" y="332073"/>
                </a:lnTo>
                <a:lnTo>
                  <a:pt x="2633519" y="331716"/>
                </a:lnTo>
                <a:lnTo>
                  <a:pt x="2646231" y="331215"/>
                </a:lnTo>
                <a:lnTo>
                  <a:pt x="2646184" y="319784"/>
                </a:lnTo>
                <a:lnTo>
                  <a:pt x="2646041" y="300720"/>
                </a:lnTo>
                <a:lnTo>
                  <a:pt x="2645469" y="239649"/>
                </a:lnTo>
                <a:lnTo>
                  <a:pt x="2685173" y="239204"/>
                </a:lnTo>
                <a:lnTo>
                  <a:pt x="2712226" y="208875"/>
                </a:lnTo>
                <a:lnTo>
                  <a:pt x="2712226" y="190152"/>
                </a:lnTo>
                <a:lnTo>
                  <a:pt x="2712097" y="179562"/>
                </a:lnTo>
                <a:lnTo>
                  <a:pt x="2711636" y="151129"/>
                </a:lnTo>
                <a:lnTo>
                  <a:pt x="2711636" y="149605"/>
                </a:lnTo>
                <a:lnTo>
                  <a:pt x="2711128" y="148336"/>
                </a:lnTo>
                <a:lnTo>
                  <a:pt x="2709985" y="147319"/>
                </a:lnTo>
                <a:lnTo>
                  <a:pt x="2708969" y="146176"/>
                </a:lnTo>
                <a:lnTo>
                  <a:pt x="2707699" y="145668"/>
                </a:lnTo>
                <a:lnTo>
                  <a:pt x="2706175" y="145668"/>
                </a:lnTo>
                <a:lnTo>
                  <a:pt x="2645088" y="144525"/>
                </a:lnTo>
                <a:lnTo>
                  <a:pt x="2645215" y="138811"/>
                </a:lnTo>
                <a:lnTo>
                  <a:pt x="2645369" y="128629"/>
                </a:lnTo>
                <a:lnTo>
                  <a:pt x="2645596" y="109981"/>
                </a:lnTo>
                <a:lnTo>
                  <a:pt x="2645596" y="97662"/>
                </a:lnTo>
                <a:lnTo>
                  <a:pt x="2693929" y="97662"/>
                </a:lnTo>
                <a:lnTo>
                  <a:pt x="2743386" y="96519"/>
                </a:lnTo>
                <a:lnTo>
                  <a:pt x="2743851" y="66962"/>
                </a:lnTo>
                <a:lnTo>
                  <a:pt x="2743833" y="46765"/>
                </a:lnTo>
                <a:lnTo>
                  <a:pt x="2743386" y="9271"/>
                </a:lnTo>
                <a:lnTo>
                  <a:pt x="2743386" y="7747"/>
                </a:lnTo>
                <a:lnTo>
                  <a:pt x="2742751" y="6476"/>
                </a:lnTo>
                <a:lnTo>
                  <a:pt x="2740592" y="4317"/>
                </a:lnTo>
                <a:lnTo>
                  <a:pt x="2739322" y="3810"/>
                </a:lnTo>
                <a:lnTo>
                  <a:pt x="2737925" y="3810"/>
                </a:lnTo>
                <a:lnTo>
                  <a:pt x="2719875" y="3236"/>
                </a:lnTo>
                <a:lnTo>
                  <a:pt x="2676060" y="2613"/>
                </a:lnTo>
                <a:lnTo>
                  <a:pt x="2650295" y="2539"/>
                </a:lnTo>
                <a:close/>
              </a:path>
              <a:path w="3915409" h="334645">
                <a:moveTo>
                  <a:pt x="2693929" y="97662"/>
                </a:moveTo>
                <a:lnTo>
                  <a:pt x="2651057" y="97662"/>
                </a:lnTo>
                <a:lnTo>
                  <a:pt x="2657153" y="97789"/>
                </a:lnTo>
                <a:lnTo>
                  <a:pt x="2663884" y="97789"/>
                </a:lnTo>
                <a:lnTo>
                  <a:pt x="2693929" y="97662"/>
                </a:lnTo>
                <a:close/>
              </a:path>
              <a:path w="3915409" h="334645">
                <a:moveTo>
                  <a:pt x="2198683" y="2539"/>
                </a:moveTo>
                <a:lnTo>
                  <a:pt x="2150931" y="3810"/>
                </a:lnTo>
                <a:lnTo>
                  <a:pt x="2150005" y="46765"/>
                </a:lnTo>
                <a:lnTo>
                  <a:pt x="2149328" y="88376"/>
                </a:lnTo>
                <a:lnTo>
                  <a:pt x="2148913" y="128629"/>
                </a:lnTo>
                <a:lnTo>
                  <a:pt x="2148855" y="185513"/>
                </a:lnTo>
                <a:lnTo>
                  <a:pt x="2148970" y="203311"/>
                </a:lnTo>
                <a:lnTo>
                  <a:pt x="2149328" y="234870"/>
                </a:lnTo>
                <a:lnTo>
                  <a:pt x="2150005" y="277366"/>
                </a:lnTo>
                <a:lnTo>
                  <a:pt x="2150873" y="322730"/>
                </a:lnTo>
                <a:lnTo>
                  <a:pt x="2150931" y="327151"/>
                </a:lnTo>
                <a:lnTo>
                  <a:pt x="2151566" y="328422"/>
                </a:lnTo>
                <a:lnTo>
                  <a:pt x="2152582" y="329564"/>
                </a:lnTo>
                <a:lnTo>
                  <a:pt x="2153725" y="330708"/>
                </a:lnTo>
                <a:lnTo>
                  <a:pt x="2154995" y="331215"/>
                </a:lnTo>
                <a:lnTo>
                  <a:pt x="2156392" y="331215"/>
                </a:lnTo>
                <a:lnTo>
                  <a:pt x="2165487" y="331505"/>
                </a:lnTo>
                <a:lnTo>
                  <a:pt x="2272343" y="333501"/>
                </a:lnTo>
                <a:lnTo>
                  <a:pt x="2319794" y="333200"/>
                </a:lnTo>
                <a:lnTo>
                  <a:pt x="2338119" y="332805"/>
                </a:lnTo>
                <a:lnTo>
                  <a:pt x="2352861" y="332231"/>
                </a:lnTo>
                <a:lnTo>
                  <a:pt x="2353101" y="322730"/>
                </a:lnTo>
                <a:lnTo>
                  <a:pt x="2353258" y="312896"/>
                </a:lnTo>
                <a:lnTo>
                  <a:pt x="2353258" y="273462"/>
                </a:lnTo>
                <a:lnTo>
                  <a:pt x="2353101" y="260437"/>
                </a:lnTo>
                <a:lnTo>
                  <a:pt x="2352861" y="244983"/>
                </a:lnTo>
                <a:lnTo>
                  <a:pt x="2352861" y="243459"/>
                </a:lnTo>
                <a:lnTo>
                  <a:pt x="2352353" y="242188"/>
                </a:lnTo>
                <a:lnTo>
                  <a:pt x="2351210" y="241173"/>
                </a:lnTo>
                <a:lnTo>
                  <a:pt x="2350194" y="240029"/>
                </a:lnTo>
                <a:lnTo>
                  <a:pt x="2348924" y="239522"/>
                </a:lnTo>
                <a:lnTo>
                  <a:pt x="2347400" y="239522"/>
                </a:lnTo>
                <a:lnTo>
                  <a:pt x="2329688" y="238948"/>
                </a:lnTo>
                <a:lnTo>
                  <a:pt x="2288071" y="238325"/>
                </a:lnTo>
                <a:lnTo>
                  <a:pt x="2261929" y="238251"/>
                </a:lnTo>
                <a:lnTo>
                  <a:pt x="2262096" y="220894"/>
                </a:lnTo>
                <a:lnTo>
                  <a:pt x="2262215" y="203311"/>
                </a:lnTo>
                <a:lnTo>
                  <a:pt x="2262310" y="167512"/>
                </a:lnTo>
                <a:lnTo>
                  <a:pt x="2262169" y="136751"/>
                </a:lnTo>
                <a:lnTo>
                  <a:pt x="2261755" y="100107"/>
                </a:lnTo>
                <a:lnTo>
                  <a:pt x="2261078" y="57606"/>
                </a:lnTo>
                <a:lnTo>
                  <a:pt x="2260151" y="9271"/>
                </a:lnTo>
                <a:lnTo>
                  <a:pt x="2260151" y="7747"/>
                </a:lnTo>
                <a:lnTo>
                  <a:pt x="2259516" y="6476"/>
                </a:lnTo>
                <a:lnTo>
                  <a:pt x="2257357" y="4317"/>
                </a:lnTo>
                <a:lnTo>
                  <a:pt x="2256087" y="3810"/>
                </a:lnTo>
                <a:lnTo>
                  <a:pt x="2254690" y="3810"/>
                </a:lnTo>
                <a:lnTo>
                  <a:pt x="2223925" y="2841"/>
                </a:lnTo>
                <a:lnTo>
                  <a:pt x="2210613" y="2613"/>
                </a:lnTo>
                <a:lnTo>
                  <a:pt x="2198683" y="2539"/>
                </a:lnTo>
                <a:close/>
              </a:path>
              <a:path w="3915409" h="334645">
                <a:moveTo>
                  <a:pt x="1535743" y="2539"/>
                </a:moveTo>
                <a:lnTo>
                  <a:pt x="1487991" y="3810"/>
                </a:lnTo>
                <a:lnTo>
                  <a:pt x="1487065" y="46765"/>
                </a:lnTo>
                <a:lnTo>
                  <a:pt x="1486388" y="88376"/>
                </a:lnTo>
                <a:lnTo>
                  <a:pt x="1485973" y="128629"/>
                </a:lnTo>
                <a:lnTo>
                  <a:pt x="1485832" y="167512"/>
                </a:lnTo>
                <a:lnTo>
                  <a:pt x="1485973" y="198256"/>
                </a:lnTo>
                <a:lnTo>
                  <a:pt x="1486388" y="234870"/>
                </a:lnTo>
                <a:lnTo>
                  <a:pt x="1487065" y="277366"/>
                </a:lnTo>
                <a:lnTo>
                  <a:pt x="1487991" y="325754"/>
                </a:lnTo>
                <a:lnTo>
                  <a:pt x="1487991" y="327151"/>
                </a:lnTo>
                <a:lnTo>
                  <a:pt x="1488626" y="328422"/>
                </a:lnTo>
                <a:lnTo>
                  <a:pt x="1489642" y="329564"/>
                </a:lnTo>
                <a:lnTo>
                  <a:pt x="1490785" y="330708"/>
                </a:lnTo>
                <a:lnTo>
                  <a:pt x="1492055" y="331215"/>
                </a:lnTo>
                <a:lnTo>
                  <a:pt x="1493452" y="331215"/>
                </a:lnTo>
                <a:lnTo>
                  <a:pt x="1509526" y="331716"/>
                </a:lnTo>
                <a:lnTo>
                  <a:pt x="1537529" y="332287"/>
                </a:lnTo>
                <a:lnTo>
                  <a:pt x="1549459" y="332359"/>
                </a:lnTo>
                <a:lnTo>
                  <a:pt x="1560600" y="332287"/>
                </a:lnTo>
                <a:lnTo>
                  <a:pt x="1598138" y="288206"/>
                </a:lnTo>
                <a:lnTo>
                  <a:pt x="1598815" y="246602"/>
                </a:lnTo>
                <a:lnTo>
                  <a:pt x="1599229" y="206378"/>
                </a:lnTo>
                <a:lnTo>
                  <a:pt x="1599370" y="167512"/>
                </a:lnTo>
                <a:lnTo>
                  <a:pt x="1599229" y="136751"/>
                </a:lnTo>
                <a:lnTo>
                  <a:pt x="1598815" y="100107"/>
                </a:lnTo>
                <a:lnTo>
                  <a:pt x="1598138" y="57606"/>
                </a:lnTo>
                <a:lnTo>
                  <a:pt x="1597211" y="9271"/>
                </a:lnTo>
                <a:lnTo>
                  <a:pt x="1597211" y="7747"/>
                </a:lnTo>
                <a:lnTo>
                  <a:pt x="1596576" y="6476"/>
                </a:lnTo>
                <a:lnTo>
                  <a:pt x="1594417" y="4317"/>
                </a:lnTo>
                <a:lnTo>
                  <a:pt x="1593147" y="3810"/>
                </a:lnTo>
                <a:lnTo>
                  <a:pt x="1591750" y="3810"/>
                </a:lnTo>
                <a:lnTo>
                  <a:pt x="1560985" y="2841"/>
                </a:lnTo>
                <a:lnTo>
                  <a:pt x="1547673" y="2613"/>
                </a:lnTo>
                <a:lnTo>
                  <a:pt x="1535743" y="2539"/>
                </a:lnTo>
                <a:close/>
              </a:path>
              <a:path w="3915409" h="334645">
                <a:moveTo>
                  <a:pt x="1057334" y="2539"/>
                </a:moveTo>
                <a:lnTo>
                  <a:pt x="948660" y="3236"/>
                </a:lnTo>
                <a:lnTo>
                  <a:pt x="930509" y="55625"/>
                </a:lnTo>
                <a:lnTo>
                  <a:pt x="930616" y="66534"/>
                </a:lnTo>
                <a:lnTo>
                  <a:pt x="930754" y="76977"/>
                </a:lnTo>
                <a:lnTo>
                  <a:pt x="930919" y="86969"/>
                </a:lnTo>
                <a:lnTo>
                  <a:pt x="930969" y="91439"/>
                </a:lnTo>
                <a:lnTo>
                  <a:pt x="931604" y="92710"/>
                </a:lnTo>
                <a:lnTo>
                  <a:pt x="932620" y="93852"/>
                </a:lnTo>
                <a:lnTo>
                  <a:pt x="933763" y="94868"/>
                </a:lnTo>
                <a:lnTo>
                  <a:pt x="935033" y="95503"/>
                </a:lnTo>
                <a:lnTo>
                  <a:pt x="936430" y="95503"/>
                </a:lnTo>
                <a:lnTo>
                  <a:pt x="997009" y="96900"/>
                </a:lnTo>
                <a:lnTo>
                  <a:pt x="996769" y="118310"/>
                </a:lnTo>
                <a:lnTo>
                  <a:pt x="996612" y="137207"/>
                </a:lnTo>
                <a:lnTo>
                  <a:pt x="996501" y="167512"/>
                </a:lnTo>
                <a:lnTo>
                  <a:pt x="996642" y="198256"/>
                </a:lnTo>
                <a:lnTo>
                  <a:pt x="997057" y="234870"/>
                </a:lnTo>
                <a:lnTo>
                  <a:pt x="997734" y="277366"/>
                </a:lnTo>
                <a:lnTo>
                  <a:pt x="998660" y="325754"/>
                </a:lnTo>
                <a:lnTo>
                  <a:pt x="998660" y="327151"/>
                </a:lnTo>
                <a:lnTo>
                  <a:pt x="999168" y="328422"/>
                </a:lnTo>
                <a:lnTo>
                  <a:pt x="1001454" y="330708"/>
                </a:lnTo>
                <a:lnTo>
                  <a:pt x="1002724" y="331215"/>
                </a:lnTo>
                <a:lnTo>
                  <a:pt x="1004121" y="331215"/>
                </a:lnTo>
                <a:lnTo>
                  <a:pt x="1020121" y="331716"/>
                </a:lnTo>
                <a:lnTo>
                  <a:pt x="1048073" y="332287"/>
                </a:lnTo>
                <a:lnTo>
                  <a:pt x="1060001" y="332359"/>
                </a:lnTo>
                <a:lnTo>
                  <a:pt x="1071195" y="332287"/>
                </a:lnTo>
                <a:lnTo>
                  <a:pt x="1108753" y="288206"/>
                </a:lnTo>
                <a:lnTo>
                  <a:pt x="1109468" y="246602"/>
                </a:lnTo>
                <a:lnTo>
                  <a:pt x="1109896" y="206378"/>
                </a:lnTo>
                <a:lnTo>
                  <a:pt x="1109926" y="198256"/>
                </a:lnTo>
                <a:lnTo>
                  <a:pt x="1109865" y="129714"/>
                </a:lnTo>
                <a:lnTo>
                  <a:pt x="1109664" y="112916"/>
                </a:lnTo>
                <a:lnTo>
                  <a:pt x="1109404" y="97536"/>
                </a:lnTo>
                <a:lnTo>
                  <a:pt x="1168019" y="96732"/>
                </a:lnTo>
                <a:lnTo>
                  <a:pt x="1175444" y="96519"/>
                </a:lnTo>
                <a:lnTo>
                  <a:pt x="1175704" y="86969"/>
                </a:lnTo>
                <a:lnTo>
                  <a:pt x="1175924" y="75447"/>
                </a:lnTo>
                <a:lnTo>
                  <a:pt x="1176048" y="63103"/>
                </a:lnTo>
                <a:lnTo>
                  <a:pt x="1176013" y="45212"/>
                </a:lnTo>
                <a:lnTo>
                  <a:pt x="1175875" y="34403"/>
                </a:lnTo>
                <a:lnTo>
                  <a:pt x="1175524" y="13690"/>
                </a:lnTo>
                <a:lnTo>
                  <a:pt x="1175444" y="7747"/>
                </a:lnTo>
                <a:lnTo>
                  <a:pt x="1174936" y="6476"/>
                </a:lnTo>
                <a:lnTo>
                  <a:pt x="1173793" y="5461"/>
                </a:lnTo>
                <a:lnTo>
                  <a:pt x="1172777" y="4317"/>
                </a:lnTo>
                <a:lnTo>
                  <a:pt x="1171507" y="3810"/>
                </a:lnTo>
                <a:lnTo>
                  <a:pt x="1169983" y="3810"/>
                </a:lnTo>
                <a:lnTo>
                  <a:pt x="1150435" y="3236"/>
                </a:lnTo>
                <a:lnTo>
                  <a:pt x="1057334" y="2539"/>
                </a:lnTo>
                <a:close/>
              </a:path>
              <a:path w="3915409" h="334645">
                <a:moveTo>
                  <a:pt x="587815" y="2539"/>
                </a:moveTo>
                <a:lnTo>
                  <a:pt x="491339" y="3236"/>
                </a:lnTo>
                <a:lnTo>
                  <a:pt x="473581" y="48222"/>
                </a:lnTo>
                <a:lnTo>
                  <a:pt x="472950" y="87016"/>
                </a:lnTo>
                <a:lnTo>
                  <a:pt x="472539" y="126111"/>
                </a:lnTo>
                <a:lnTo>
                  <a:pt x="472439" y="182179"/>
                </a:lnTo>
                <a:lnTo>
                  <a:pt x="472538" y="200415"/>
                </a:lnTo>
                <a:lnTo>
                  <a:pt x="472928" y="234870"/>
                </a:lnTo>
                <a:lnTo>
                  <a:pt x="473605" y="277366"/>
                </a:lnTo>
                <a:lnTo>
                  <a:pt x="474473" y="322730"/>
                </a:lnTo>
                <a:lnTo>
                  <a:pt x="474531" y="327151"/>
                </a:lnTo>
                <a:lnTo>
                  <a:pt x="475166" y="328422"/>
                </a:lnTo>
                <a:lnTo>
                  <a:pt x="476182" y="329564"/>
                </a:lnTo>
                <a:lnTo>
                  <a:pt x="477325" y="330708"/>
                </a:lnTo>
                <a:lnTo>
                  <a:pt x="478595" y="331215"/>
                </a:lnTo>
                <a:lnTo>
                  <a:pt x="479992" y="331215"/>
                </a:lnTo>
                <a:lnTo>
                  <a:pt x="489087" y="331505"/>
                </a:lnTo>
                <a:lnTo>
                  <a:pt x="595943" y="333501"/>
                </a:lnTo>
                <a:lnTo>
                  <a:pt x="653220" y="333200"/>
                </a:lnTo>
                <a:lnTo>
                  <a:pt x="673989" y="332805"/>
                </a:lnTo>
                <a:lnTo>
                  <a:pt x="689542" y="332231"/>
                </a:lnTo>
                <a:lnTo>
                  <a:pt x="689802" y="322730"/>
                </a:lnTo>
                <a:lnTo>
                  <a:pt x="690003" y="312896"/>
                </a:lnTo>
                <a:lnTo>
                  <a:pt x="690132" y="302728"/>
                </a:lnTo>
                <a:lnTo>
                  <a:pt x="690050" y="277366"/>
                </a:lnTo>
                <a:lnTo>
                  <a:pt x="690003" y="273462"/>
                </a:lnTo>
                <a:lnTo>
                  <a:pt x="689542" y="244983"/>
                </a:lnTo>
                <a:lnTo>
                  <a:pt x="689542" y="243459"/>
                </a:lnTo>
                <a:lnTo>
                  <a:pt x="689034" y="242188"/>
                </a:lnTo>
                <a:lnTo>
                  <a:pt x="687891" y="241173"/>
                </a:lnTo>
                <a:lnTo>
                  <a:pt x="686875" y="240029"/>
                </a:lnTo>
                <a:lnTo>
                  <a:pt x="685605" y="239522"/>
                </a:lnTo>
                <a:lnTo>
                  <a:pt x="684081" y="239522"/>
                </a:lnTo>
                <a:lnTo>
                  <a:pt x="666910" y="239021"/>
                </a:lnTo>
                <a:lnTo>
                  <a:pt x="580957" y="238378"/>
                </a:lnTo>
                <a:lnTo>
                  <a:pt x="580767" y="221932"/>
                </a:lnTo>
                <a:lnTo>
                  <a:pt x="580576" y="210058"/>
                </a:lnTo>
                <a:lnTo>
                  <a:pt x="651442" y="210058"/>
                </a:lnTo>
                <a:lnTo>
                  <a:pt x="651609" y="200415"/>
                </a:lnTo>
                <a:lnTo>
                  <a:pt x="651728" y="191119"/>
                </a:lnTo>
                <a:lnTo>
                  <a:pt x="651609" y="143515"/>
                </a:lnTo>
                <a:lnTo>
                  <a:pt x="651442" y="132587"/>
                </a:lnTo>
                <a:lnTo>
                  <a:pt x="651442" y="131063"/>
                </a:lnTo>
                <a:lnTo>
                  <a:pt x="650807" y="129793"/>
                </a:lnTo>
                <a:lnTo>
                  <a:pt x="648648" y="127635"/>
                </a:lnTo>
                <a:lnTo>
                  <a:pt x="647378" y="127126"/>
                </a:lnTo>
                <a:lnTo>
                  <a:pt x="645981" y="127126"/>
                </a:lnTo>
                <a:lnTo>
                  <a:pt x="635672" y="126789"/>
                </a:lnTo>
                <a:lnTo>
                  <a:pt x="580576" y="126111"/>
                </a:lnTo>
                <a:lnTo>
                  <a:pt x="580767" y="114061"/>
                </a:lnTo>
                <a:lnTo>
                  <a:pt x="580957" y="97536"/>
                </a:lnTo>
                <a:lnTo>
                  <a:pt x="637354" y="97536"/>
                </a:lnTo>
                <a:lnTo>
                  <a:pt x="674455" y="97020"/>
                </a:lnTo>
                <a:lnTo>
                  <a:pt x="688526" y="96519"/>
                </a:lnTo>
                <a:lnTo>
                  <a:pt x="688766" y="87016"/>
                </a:lnTo>
                <a:lnTo>
                  <a:pt x="688923" y="77168"/>
                </a:lnTo>
                <a:lnTo>
                  <a:pt x="688923" y="37639"/>
                </a:lnTo>
                <a:lnTo>
                  <a:pt x="688766" y="24651"/>
                </a:lnTo>
                <a:lnTo>
                  <a:pt x="688526" y="9271"/>
                </a:lnTo>
                <a:lnTo>
                  <a:pt x="688526" y="7747"/>
                </a:lnTo>
                <a:lnTo>
                  <a:pt x="687891" y="6476"/>
                </a:lnTo>
                <a:lnTo>
                  <a:pt x="685732" y="4317"/>
                </a:lnTo>
                <a:lnTo>
                  <a:pt x="684462" y="3810"/>
                </a:lnTo>
                <a:lnTo>
                  <a:pt x="683065" y="3810"/>
                </a:lnTo>
                <a:lnTo>
                  <a:pt x="664539" y="3236"/>
                </a:lnTo>
                <a:lnTo>
                  <a:pt x="616914" y="2613"/>
                </a:lnTo>
                <a:lnTo>
                  <a:pt x="587815" y="2539"/>
                </a:lnTo>
                <a:close/>
              </a:path>
              <a:path w="3915409" h="334645">
                <a:moveTo>
                  <a:pt x="637354" y="97536"/>
                </a:moveTo>
                <a:lnTo>
                  <a:pt x="587180" y="97536"/>
                </a:lnTo>
                <a:lnTo>
                  <a:pt x="594038" y="97662"/>
                </a:lnTo>
                <a:lnTo>
                  <a:pt x="601785" y="97662"/>
                </a:lnTo>
                <a:lnTo>
                  <a:pt x="637354" y="97536"/>
                </a:lnTo>
                <a:close/>
              </a:path>
              <a:path w="3915409" h="334645">
                <a:moveTo>
                  <a:pt x="298763" y="2539"/>
                </a:moveTo>
                <a:lnTo>
                  <a:pt x="251011" y="3810"/>
                </a:lnTo>
                <a:lnTo>
                  <a:pt x="250085" y="46765"/>
                </a:lnTo>
                <a:lnTo>
                  <a:pt x="249408" y="88376"/>
                </a:lnTo>
                <a:lnTo>
                  <a:pt x="248993" y="128629"/>
                </a:lnTo>
                <a:lnTo>
                  <a:pt x="248935" y="185513"/>
                </a:lnTo>
                <a:lnTo>
                  <a:pt x="249050" y="203311"/>
                </a:lnTo>
                <a:lnTo>
                  <a:pt x="249408" y="234870"/>
                </a:lnTo>
                <a:lnTo>
                  <a:pt x="250085" y="277366"/>
                </a:lnTo>
                <a:lnTo>
                  <a:pt x="250953" y="322730"/>
                </a:lnTo>
                <a:lnTo>
                  <a:pt x="251011" y="327151"/>
                </a:lnTo>
                <a:lnTo>
                  <a:pt x="251646" y="328422"/>
                </a:lnTo>
                <a:lnTo>
                  <a:pt x="252662" y="329564"/>
                </a:lnTo>
                <a:lnTo>
                  <a:pt x="253805" y="330708"/>
                </a:lnTo>
                <a:lnTo>
                  <a:pt x="255075" y="331215"/>
                </a:lnTo>
                <a:lnTo>
                  <a:pt x="256472" y="331215"/>
                </a:lnTo>
                <a:lnTo>
                  <a:pt x="265567" y="331505"/>
                </a:lnTo>
                <a:lnTo>
                  <a:pt x="372423" y="333501"/>
                </a:lnTo>
                <a:lnTo>
                  <a:pt x="419874" y="333200"/>
                </a:lnTo>
                <a:lnTo>
                  <a:pt x="438199" y="332805"/>
                </a:lnTo>
                <a:lnTo>
                  <a:pt x="452941" y="332231"/>
                </a:lnTo>
                <a:lnTo>
                  <a:pt x="453181" y="322730"/>
                </a:lnTo>
                <a:lnTo>
                  <a:pt x="453338" y="312896"/>
                </a:lnTo>
                <a:lnTo>
                  <a:pt x="453338" y="273462"/>
                </a:lnTo>
                <a:lnTo>
                  <a:pt x="453181" y="260437"/>
                </a:lnTo>
                <a:lnTo>
                  <a:pt x="452941" y="244983"/>
                </a:lnTo>
                <a:lnTo>
                  <a:pt x="452941" y="243459"/>
                </a:lnTo>
                <a:lnTo>
                  <a:pt x="452433" y="242188"/>
                </a:lnTo>
                <a:lnTo>
                  <a:pt x="451290" y="241173"/>
                </a:lnTo>
                <a:lnTo>
                  <a:pt x="450274" y="240029"/>
                </a:lnTo>
                <a:lnTo>
                  <a:pt x="449004" y="239522"/>
                </a:lnTo>
                <a:lnTo>
                  <a:pt x="447480" y="239522"/>
                </a:lnTo>
                <a:lnTo>
                  <a:pt x="429768" y="238948"/>
                </a:lnTo>
                <a:lnTo>
                  <a:pt x="388151" y="238325"/>
                </a:lnTo>
                <a:lnTo>
                  <a:pt x="362009" y="238251"/>
                </a:lnTo>
                <a:lnTo>
                  <a:pt x="362176" y="220894"/>
                </a:lnTo>
                <a:lnTo>
                  <a:pt x="362295" y="203311"/>
                </a:lnTo>
                <a:lnTo>
                  <a:pt x="362390" y="167512"/>
                </a:lnTo>
                <a:lnTo>
                  <a:pt x="362249" y="136751"/>
                </a:lnTo>
                <a:lnTo>
                  <a:pt x="361835" y="100107"/>
                </a:lnTo>
                <a:lnTo>
                  <a:pt x="361158" y="57606"/>
                </a:lnTo>
                <a:lnTo>
                  <a:pt x="360231" y="9271"/>
                </a:lnTo>
                <a:lnTo>
                  <a:pt x="360231" y="7747"/>
                </a:lnTo>
                <a:lnTo>
                  <a:pt x="359596" y="6476"/>
                </a:lnTo>
                <a:lnTo>
                  <a:pt x="357437" y="4317"/>
                </a:lnTo>
                <a:lnTo>
                  <a:pt x="356167" y="3810"/>
                </a:lnTo>
                <a:lnTo>
                  <a:pt x="354770" y="3810"/>
                </a:lnTo>
                <a:lnTo>
                  <a:pt x="324005" y="2841"/>
                </a:lnTo>
                <a:lnTo>
                  <a:pt x="310693" y="2613"/>
                </a:lnTo>
                <a:lnTo>
                  <a:pt x="298763" y="2539"/>
                </a:lnTo>
                <a:close/>
              </a:path>
              <a:path w="3915409" h="334645">
                <a:moveTo>
                  <a:pt x="115375" y="2539"/>
                </a:moveTo>
                <a:lnTo>
                  <a:pt x="18899" y="3236"/>
                </a:lnTo>
                <a:lnTo>
                  <a:pt x="1141" y="48222"/>
                </a:lnTo>
                <a:lnTo>
                  <a:pt x="510" y="87016"/>
                </a:lnTo>
                <a:lnTo>
                  <a:pt x="99" y="126111"/>
                </a:lnTo>
                <a:lnTo>
                  <a:pt x="0" y="182179"/>
                </a:lnTo>
                <a:lnTo>
                  <a:pt x="98" y="200415"/>
                </a:lnTo>
                <a:lnTo>
                  <a:pt x="488" y="234870"/>
                </a:lnTo>
                <a:lnTo>
                  <a:pt x="1165" y="277366"/>
                </a:lnTo>
                <a:lnTo>
                  <a:pt x="2033" y="322730"/>
                </a:lnTo>
                <a:lnTo>
                  <a:pt x="2091" y="327151"/>
                </a:lnTo>
                <a:lnTo>
                  <a:pt x="2726" y="328422"/>
                </a:lnTo>
                <a:lnTo>
                  <a:pt x="3742" y="329564"/>
                </a:lnTo>
                <a:lnTo>
                  <a:pt x="4885" y="330708"/>
                </a:lnTo>
                <a:lnTo>
                  <a:pt x="6155" y="331215"/>
                </a:lnTo>
                <a:lnTo>
                  <a:pt x="7552" y="331215"/>
                </a:lnTo>
                <a:lnTo>
                  <a:pt x="16647" y="331505"/>
                </a:lnTo>
                <a:lnTo>
                  <a:pt x="123503" y="333501"/>
                </a:lnTo>
                <a:lnTo>
                  <a:pt x="180780" y="333200"/>
                </a:lnTo>
                <a:lnTo>
                  <a:pt x="201549" y="332805"/>
                </a:lnTo>
                <a:lnTo>
                  <a:pt x="217102" y="332231"/>
                </a:lnTo>
                <a:lnTo>
                  <a:pt x="217362" y="322730"/>
                </a:lnTo>
                <a:lnTo>
                  <a:pt x="217563" y="312896"/>
                </a:lnTo>
                <a:lnTo>
                  <a:pt x="217692" y="302728"/>
                </a:lnTo>
                <a:lnTo>
                  <a:pt x="217610" y="277366"/>
                </a:lnTo>
                <a:lnTo>
                  <a:pt x="217563" y="273462"/>
                </a:lnTo>
                <a:lnTo>
                  <a:pt x="217102" y="244983"/>
                </a:lnTo>
                <a:lnTo>
                  <a:pt x="217102" y="243459"/>
                </a:lnTo>
                <a:lnTo>
                  <a:pt x="216594" y="242188"/>
                </a:lnTo>
                <a:lnTo>
                  <a:pt x="215451" y="241173"/>
                </a:lnTo>
                <a:lnTo>
                  <a:pt x="214435" y="240029"/>
                </a:lnTo>
                <a:lnTo>
                  <a:pt x="213165" y="239522"/>
                </a:lnTo>
                <a:lnTo>
                  <a:pt x="211641" y="239522"/>
                </a:lnTo>
                <a:lnTo>
                  <a:pt x="194470" y="239021"/>
                </a:lnTo>
                <a:lnTo>
                  <a:pt x="108517" y="238378"/>
                </a:lnTo>
                <a:lnTo>
                  <a:pt x="108327" y="221932"/>
                </a:lnTo>
                <a:lnTo>
                  <a:pt x="108136" y="210058"/>
                </a:lnTo>
                <a:lnTo>
                  <a:pt x="179002" y="210058"/>
                </a:lnTo>
                <a:lnTo>
                  <a:pt x="179169" y="200415"/>
                </a:lnTo>
                <a:lnTo>
                  <a:pt x="179288" y="191119"/>
                </a:lnTo>
                <a:lnTo>
                  <a:pt x="179169" y="143515"/>
                </a:lnTo>
                <a:lnTo>
                  <a:pt x="179002" y="132587"/>
                </a:lnTo>
                <a:lnTo>
                  <a:pt x="179002" y="131063"/>
                </a:lnTo>
                <a:lnTo>
                  <a:pt x="178367" y="129793"/>
                </a:lnTo>
                <a:lnTo>
                  <a:pt x="176208" y="127635"/>
                </a:lnTo>
                <a:lnTo>
                  <a:pt x="174938" y="127126"/>
                </a:lnTo>
                <a:lnTo>
                  <a:pt x="173541" y="127126"/>
                </a:lnTo>
                <a:lnTo>
                  <a:pt x="163232" y="126789"/>
                </a:lnTo>
                <a:lnTo>
                  <a:pt x="108136" y="126111"/>
                </a:lnTo>
                <a:lnTo>
                  <a:pt x="108327" y="114061"/>
                </a:lnTo>
                <a:lnTo>
                  <a:pt x="108517" y="97536"/>
                </a:lnTo>
                <a:lnTo>
                  <a:pt x="164914" y="97536"/>
                </a:lnTo>
                <a:lnTo>
                  <a:pt x="202015" y="97020"/>
                </a:lnTo>
                <a:lnTo>
                  <a:pt x="216086" y="96519"/>
                </a:lnTo>
                <a:lnTo>
                  <a:pt x="216326" y="87016"/>
                </a:lnTo>
                <a:lnTo>
                  <a:pt x="216483" y="77168"/>
                </a:lnTo>
                <a:lnTo>
                  <a:pt x="216483" y="37639"/>
                </a:lnTo>
                <a:lnTo>
                  <a:pt x="216326" y="24651"/>
                </a:lnTo>
                <a:lnTo>
                  <a:pt x="216086" y="9271"/>
                </a:lnTo>
                <a:lnTo>
                  <a:pt x="216086" y="7747"/>
                </a:lnTo>
                <a:lnTo>
                  <a:pt x="215451" y="6476"/>
                </a:lnTo>
                <a:lnTo>
                  <a:pt x="213292" y="4317"/>
                </a:lnTo>
                <a:lnTo>
                  <a:pt x="212022" y="3810"/>
                </a:lnTo>
                <a:lnTo>
                  <a:pt x="210625" y="3810"/>
                </a:lnTo>
                <a:lnTo>
                  <a:pt x="192099" y="3236"/>
                </a:lnTo>
                <a:lnTo>
                  <a:pt x="144474" y="2613"/>
                </a:lnTo>
                <a:lnTo>
                  <a:pt x="115375" y="2539"/>
                </a:lnTo>
                <a:close/>
              </a:path>
              <a:path w="3915409" h="334645">
                <a:moveTo>
                  <a:pt x="164914" y="97536"/>
                </a:moveTo>
                <a:lnTo>
                  <a:pt x="114740" y="97536"/>
                </a:lnTo>
                <a:lnTo>
                  <a:pt x="121598" y="97662"/>
                </a:lnTo>
                <a:lnTo>
                  <a:pt x="129345" y="97662"/>
                </a:lnTo>
                <a:lnTo>
                  <a:pt x="164914" y="97536"/>
                </a:lnTo>
                <a:close/>
              </a:path>
              <a:path w="3915409" h="334645">
                <a:moveTo>
                  <a:pt x="3679630" y="229235"/>
                </a:moveTo>
                <a:lnTo>
                  <a:pt x="3666295" y="327913"/>
                </a:lnTo>
                <a:lnTo>
                  <a:pt x="3724017" y="332422"/>
                </a:lnTo>
                <a:lnTo>
                  <a:pt x="3781357" y="333883"/>
                </a:lnTo>
                <a:lnTo>
                  <a:pt x="3789479" y="333809"/>
                </a:lnTo>
                <a:lnTo>
                  <a:pt x="3833074" y="329362"/>
                </a:lnTo>
                <a:lnTo>
                  <a:pt x="3872416" y="315594"/>
                </a:lnTo>
                <a:lnTo>
                  <a:pt x="3901499" y="286130"/>
                </a:lnTo>
                <a:lnTo>
                  <a:pt x="3913581" y="248285"/>
                </a:lnTo>
                <a:lnTo>
                  <a:pt x="3776277" y="248285"/>
                </a:lnTo>
                <a:lnTo>
                  <a:pt x="3756586" y="247094"/>
                </a:lnTo>
                <a:lnTo>
                  <a:pt x="3733907" y="243522"/>
                </a:lnTo>
                <a:lnTo>
                  <a:pt x="3708251" y="237569"/>
                </a:lnTo>
                <a:lnTo>
                  <a:pt x="3679630" y="229235"/>
                </a:lnTo>
                <a:close/>
              </a:path>
              <a:path w="3915409" h="334645">
                <a:moveTo>
                  <a:pt x="3796089" y="0"/>
                </a:moveTo>
                <a:lnTo>
                  <a:pt x="3752100" y="1571"/>
                </a:lnTo>
                <a:lnTo>
                  <a:pt x="3713666" y="9398"/>
                </a:lnTo>
                <a:lnTo>
                  <a:pt x="3707189" y="11937"/>
                </a:lnTo>
                <a:lnTo>
                  <a:pt x="3700839" y="15621"/>
                </a:lnTo>
                <a:lnTo>
                  <a:pt x="3694362" y="20319"/>
                </a:lnTo>
                <a:lnTo>
                  <a:pt x="3687885" y="24891"/>
                </a:lnTo>
                <a:lnTo>
                  <a:pt x="3670232" y="61594"/>
                </a:lnTo>
                <a:lnTo>
                  <a:pt x="3666877" y="97409"/>
                </a:lnTo>
                <a:lnTo>
                  <a:pt x="3666992" y="101600"/>
                </a:lnTo>
                <a:lnTo>
                  <a:pt x="3674661" y="140414"/>
                </a:lnTo>
                <a:lnTo>
                  <a:pt x="3700585" y="176656"/>
                </a:lnTo>
                <a:lnTo>
                  <a:pt x="3739066" y="198247"/>
                </a:lnTo>
                <a:lnTo>
                  <a:pt x="3776658" y="209803"/>
                </a:lnTo>
                <a:lnTo>
                  <a:pt x="3778944" y="210565"/>
                </a:lnTo>
                <a:lnTo>
                  <a:pt x="3795073" y="216408"/>
                </a:lnTo>
                <a:lnTo>
                  <a:pt x="3796724" y="217297"/>
                </a:lnTo>
                <a:lnTo>
                  <a:pt x="3798502" y="218439"/>
                </a:lnTo>
                <a:lnTo>
                  <a:pt x="3800407" y="219837"/>
                </a:lnTo>
                <a:lnTo>
                  <a:pt x="3802312" y="221106"/>
                </a:lnTo>
                <a:lnTo>
                  <a:pt x="3805360" y="233934"/>
                </a:lnTo>
                <a:lnTo>
                  <a:pt x="3802947" y="238378"/>
                </a:lnTo>
                <a:lnTo>
                  <a:pt x="3793041" y="246252"/>
                </a:lnTo>
                <a:lnTo>
                  <a:pt x="3785802" y="248285"/>
                </a:lnTo>
                <a:lnTo>
                  <a:pt x="3913581" y="248285"/>
                </a:lnTo>
                <a:lnTo>
                  <a:pt x="3914152" y="244268"/>
                </a:lnTo>
                <a:lnTo>
                  <a:pt x="3914852" y="235753"/>
                </a:lnTo>
                <a:lnTo>
                  <a:pt x="3915024" y="229235"/>
                </a:lnTo>
                <a:lnTo>
                  <a:pt x="3914934" y="222503"/>
                </a:lnTo>
                <a:lnTo>
                  <a:pt x="3901993" y="176458"/>
                </a:lnTo>
                <a:lnTo>
                  <a:pt x="3873470" y="147121"/>
                </a:lnTo>
                <a:lnTo>
                  <a:pt x="3831983" y="126714"/>
                </a:lnTo>
                <a:lnTo>
                  <a:pt x="3797740" y="115697"/>
                </a:lnTo>
                <a:lnTo>
                  <a:pt x="3794057" y="114553"/>
                </a:lnTo>
                <a:lnTo>
                  <a:pt x="3764593" y="100202"/>
                </a:lnTo>
                <a:lnTo>
                  <a:pt x="3763704" y="98805"/>
                </a:lnTo>
                <a:lnTo>
                  <a:pt x="3763323" y="97409"/>
                </a:lnTo>
                <a:lnTo>
                  <a:pt x="3763323" y="90931"/>
                </a:lnTo>
                <a:lnTo>
                  <a:pt x="3765863" y="87122"/>
                </a:lnTo>
                <a:lnTo>
                  <a:pt x="3770689" y="84454"/>
                </a:lnTo>
                <a:lnTo>
                  <a:pt x="3775642" y="81787"/>
                </a:lnTo>
                <a:lnTo>
                  <a:pt x="3782373" y="80390"/>
                </a:lnTo>
                <a:lnTo>
                  <a:pt x="3892200" y="80390"/>
                </a:lnTo>
                <a:lnTo>
                  <a:pt x="3901499" y="11937"/>
                </a:lnTo>
                <a:lnTo>
                  <a:pt x="3872206" y="6697"/>
                </a:lnTo>
                <a:lnTo>
                  <a:pt x="3844889" y="2968"/>
                </a:lnTo>
                <a:lnTo>
                  <a:pt x="3819525" y="740"/>
                </a:lnTo>
                <a:lnTo>
                  <a:pt x="3796089" y="0"/>
                </a:lnTo>
                <a:close/>
              </a:path>
              <a:path w="3915409" h="334645">
                <a:moveTo>
                  <a:pt x="3892200" y="80390"/>
                </a:moveTo>
                <a:lnTo>
                  <a:pt x="3790755" y="80390"/>
                </a:lnTo>
                <a:lnTo>
                  <a:pt x="3802943" y="80795"/>
                </a:lnTo>
                <a:lnTo>
                  <a:pt x="3815489" y="82010"/>
                </a:lnTo>
                <a:lnTo>
                  <a:pt x="3854533" y="90275"/>
                </a:lnTo>
                <a:lnTo>
                  <a:pt x="3889180" y="102615"/>
                </a:lnTo>
                <a:lnTo>
                  <a:pt x="3892200" y="80390"/>
                </a:lnTo>
                <a:close/>
              </a:path>
              <a:path w="3915409" h="334645">
                <a:moveTo>
                  <a:pt x="1777424" y="0"/>
                </a:moveTo>
                <a:lnTo>
                  <a:pt x="1737866" y="2786"/>
                </a:lnTo>
                <a:lnTo>
                  <a:pt x="1694507" y="16418"/>
                </a:lnTo>
                <a:lnTo>
                  <a:pt x="1660142" y="43884"/>
                </a:lnTo>
                <a:lnTo>
                  <a:pt x="1638006" y="86945"/>
                </a:lnTo>
                <a:lnTo>
                  <a:pt x="1629025" y="131762"/>
                </a:lnTo>
                <a:lnTo>
                  <a:pt x="1627428" y="176579"/>
                </a:lnTo>
                <a:lnTo>
                  <a:pt x="1627451" y="178411"/>
                </a:lnTo>
                <a:lnTo>
                  <a:pt x="1630636" y="218201"/>
                </a:lnTo>
                <a:lnTo>
                  <a:pt x="1640010" y="257698"/>
                </a:lnTo>
                <a:lnTo>
                  <a:pt x="1659314" y="292226"/>
                </a:lnTo>
                <a:lnTo>
                  <a:pt x="1689794" y="316864"/>
                </a:lnTo>
                <a:lnTo>
                  <a:pt x="1727103" y="328463"/>
                </a:lnTo>
                <a:lnTo>
                  <a:pt x="1768447" y="332160"/>
                </a:lnTo>
                <a:lnTo>
                  <a:pt x="1776281" y="332231"/>
                </a:lnTo>
                <a:lnTo>
                  <a:pt x="1791549" y="331870"/>
                </a:lnTo>
                <a:lnTo>
                  <a:pt x="1807079" y="330771"/>
                </a:lnTo>
                <a:lnTo>
                  <a:pt x="1822894" y="328910"/>
                </a:lnTo>
                <a:lnTo>
                  <a:pt x="1839019" y="326263"/>
                </a:lnTo>
                <a:lnTo>
                  <a:pt x="1828321" y="243712"/>
                </a:lnTo>
                <a:lnTo>
                  <a:pt x="1772852" y="243712"/>
                </a:lnTo>
                <a:lnTo>
                  <a:pt x="1768661" y="243331"/>
                </a:lnTo>
                <a:lnTo>
                  <a:pt x="1744277" y="209550"/>
                </a:lnTo>
                <a:lnTo>
                  <a:pt x="1741473" y="176579"/>
                </a:lnTo>
                <a:lnTo>
                  <a:pt x="1741475" y="158192"/>
                </a:lnTo>
                <a:lnTo>
                  <a:pt x="1746309" y="117728"/>
                </a:lnTo>
                <a:lnTo>
                  <a:pt x="1766121" y="92455"/>
                </a:lnTo>
                <a:lnTo>
                  <a:pt x="1769423" y="91439"/>
                </a:lnTo>
                <a:lnTo>
                  <a:pt x="1773233" y="91059"/>
                </a:lnTo>
                <a:lnTo>
                  <a:pt x="1828352" y="91059"/>
                </a:lnTo>
                <a:lnTo>
                  <a:pt x="1839654" y="9271"/>
                </a:lnTo>
                <a:lnTo>
                  <a:pt x="1799373" y="1232"/>
                </a:lnTo>
                <a:lnTo>
                  <a:pt x="1784947" y="140"/>
                </a:lnTo>
                <a:lnTo>
                  <a:pt x="1777424" y="0"/>
                </a:lnTo>
                <a:close/>
              </a:path>
              <a:path w="3915409" h="334645">
                <a:moveTo>
                  <a:pt x="1827843" y="240029"/>
                </a:moveTo>
                <a:lnTo>
                  <a:pt x="1777551" y="243331"/>
                </a:lnTo>
                <a:lnTo>
                  <a:pt x="1772852" y="243712"/>
                </a:lnTo>
                <a:lnTo>
                  <a:pt x="1828321" y="243712"/>
                </a:lnTo>
                <a:lnTo>
                  <a:pt x="1827843" y="240029"/>
                </a:lnTo>
                <a:close/>
              </a:path>
              <a:path w="3915409" h="334645">
                <a:moveTo>
                  <a:pt x="1828352" y="91059"/>
                </a:moveTo>
                <a:lnTo>
                  <a:pt x="1773233" y="91059"/>
                </a:lnTo>
                <a:lnTo>
                  <a:pt x="1827843" y="94741"/>
                </a:lnTo>
                <a:lnTo>
                  <a:pt x="1828352" y="91059"/>
                </a:lnTo>
                <a:close/>
              </a:path>
              <a:path w="3915409" h="334645">
                <a:moveTo>
                  <a:pt x="860484" y="0"/>
                </a:moveTo>
                <a:lnTo>
                  <a:pt x="820926" y="2786"/>
                </a:lnTo>
                <a:lnTo>
                  <a:pt x="777567" y="16418"/>
                </a:lnTo>
                <a:lnTo>
                  <a:pt x="743202" y="43884"/>
                </a:lnTo>
                <a:lnTo>
                  <a:pt x="721066" y="86945"/>
                </a:lnTo>
                <a:lnTo>
                  <a:pt x="712085" y="131762"/>
                </a:lnTo>
                <a:lnTo>
                  <a:pt x="710488" y="176579"/>
                </a:lnTo>
                <a:lnTo>
                  <a:pt x="710511" y="178411"/>
                </a:lnTo>
                <a:lnTo>
                  <a:pt x="713696" y="218201"/>
                </a:lnTo>
                <a:lnTo>
                  <a:pt x="723070" y="257698"/>
                </a:lnTo>
                <a:lnTo>
                  <a:pt x="742374" y="292226"/>
                </a:lnTo>
                <a:lnTo>
                  <a:pt x="772854" y="316864"/>
                </a:lnTo>
                <a:lnTo>
                  <a:pt x="810163" y="328463"/>
                </a:lnTo>
                <a:lnTo>
                  <a:pt x="851507" y="332160"/>
                </a:lnTo>
                <a:lnTo>
                  <a:pt x="859341" y="332231"/>
                </a:lnTo>
                <a:lnTo>
                  <a:pt x="874609" y="331870"/>
                </a:lnTo>
                <a:lnTo>
                  <a:pt x="890139" y="330771"/>
                </a:lnTo>
                <a:lnTo>
                  <a:pt x="905954" y="328910"/>
                </a:lnTo>
                <a:lnTo>
                  <a:pt x="922079" y="326263"/>
                </a:lnTo>
                <a:lnTo>
                  <a:pt x="911381" y="243712"/>
                </a:lnTo>
                <a:lnTo>
                  <a:pt x="855912" y="243712"/>
                </a:lnTo>
                <a:lnTo>
                  <a:pt x="851721" y="243331"/>
                </a:lnTo>
                <a:lnTo>
                  <a:pt x="827337" y="209550"/>
                </a:lnTo>
                <a:lnTo>
                  <a:pt x="824533" y="176579"/>
                </a:lnTo>
                <a:lnTo>
                  <a:pt x="824535" y="158192"/>
                </a:lnTo>
                <a:lnTo>
                  <a:pt x="829369" y="117728"/>
                </a:lnTo>
                <a:lnTo>
                  <a:pt x="849181" y="92455"/>
                </a:lnTo>
                <a:lnTo>
                  <a:pt x="852483" y="91439"/>
                </a:lnTo>
                <a:lnTo>
                  <a:pt x="856293" y="91059"/>
                </a:lnTo>
                <a:lnTo>
                  <a:pt x="911412" y="91059"/>
                </a:lnTo>
                <a:lnTo>
                  <a:pt x="922714" y="9271"/>
                </a:lnTo>
                <a:lnTo>
                  <a:pt x="882433" y="1232"/>
                </a:lnTo>
                <a:lnTo>
                  <a:pt x="868007" y="140"/>
                </a:lnTo>
                <a:lnTo>
                  <a:pt x="860484" y="0"/>
                </a:lnTo>
                <a:close/>
              </a:path>
              <a:path w="3915409" h="334645">
                <a:moveTo>
                  <a:pt x="910903" y="240029"/>
                </a:moveTo>
                <a:lnTo>
                  <a:pt x="860611" y="243331"/>
                </a:lnTo>
                <a:lnTo>
                  <a:pt x="855912" y="243712"/>
                </a:lnTo>
                <a:lnTo>
                  <a:pt x="911381" y="243712"/>
                </a:lnTo>
                <a:lnTo>
                  <a:pt x="910903" y="240029"/>
                </a:lnTo>
                <a:close/>
              </a:path>
              <a:path w="3915409" h="334645">
                <a:moveTo>
                  <a:pt x="911412" y="91059"/>
                </a:moveTo>
                <a:lnTo>
                  <a:pt x="856293" y="91059"/>
                </a:lnTo>
                <a:lnTo>
                  <a:pt x="910903" y="94741"/>
                </a:lnTo>
                <a:lnTo>
                  <a:pt x="911412" y="910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4"/>
          <p:cNvSpPr/>
          <p:nvPr/>
        </p:nvSpPr>
        <p:spPr>
          <a:xfrm>
            <a:off x="7951343" y="4774184"/>
            <a:ext cx="35560" cy="144780"/>
          </a:xfrm>
          <a:custGeom>
            <a:avLst/>
            <a:gdLst/>
            <a:ahLst/>
            <a:cxnLst/>
            <a:rect l="l" t="t" r="r" b="b"/>
            <a:pathLst>
              <a:path w="35559" h="144779">
                <a:moveTo>
                  <a:pt x="1015" y="0"/>
                </a:moveTo>
                <a:lnTo>
                  <a:pt x="535" y="21526"/>
                </a:lnTo>
                <a:lnTo>
                  <a:pt x="222" y="40766"/>
                </a:lnTo>
                <a:lnTo>
                  <a:pt x="51" y="57721"/>
                </a:lnTo>
                <a:lnTo>
                  <a:pt x="0" y="72389"/>
                </a:lnTo>
                <a:lnTo>
                  <a:pt x="49" y="89034"/>
                </a:lnTo>
                <a:lnTo>
                  <a:pt x="206" y="106584"/>
                </a:lnTo>
                <a:lnTo>
                  <a:pt x="482" y="125039"/>
                </a:lnTo>
                <a:lnTo>
                  <a:pt x="888" y="144399"/>
                </a:lnTo>
                <a:lnTo>
                  <a:pt x="10159" y="144399"/>
                </a:lnTo>
                <a:lnTo>
                  <a:pt x="12953" y="144399"/>
                </a:lnTo>
                <a:lnTo>
                  <a:pt x="15239" y="144144"/>
                </a:lnTo>
                <a:lnTo>
                  <a:pt x="17145" y="143510"/>
                </a:lnTo>
                <a:lnTo>
                  <a:pt x="19176" y="142875"/>
                </a:lnTo>
                <a:lnTo>
                  <a:pt x="21208" y="141858"/>
                </a:lnTo>
                <a:lnTo>
                  <a:pt x="23240" y="140207"/>
                </a:lnTo>
                <a:lnTo>
                  <a:pt x="25400" y="138556"/>
                </a:lnTo>
                <a:lnTo>
                  <a:pt x="27050" y="136016"/>
                </a:lnTo>
                <a:lnTo>
                  <a:pt x="28448" y="132714"/>
                </a:lnTo>
                <a:lnTo>
                  <a:pt x="29845" y="129412"/>
                </a:lnTo>
                <a:lnTo>
                  <a:pt x="34543" y="100075"/>
                </a:lnTo>
                <a:lnTo>
                  <a:pt x="34950" y="93890"/>
                </a:lnTo>
                <a:lnTo>
                  <a:pt x="35226" y="87169"/>
                </a:lnTo>
                <a:lnTo>
                  <a:pt x="35383" y="79948"/>
                </a:lnTo>
                <a:lnTo>
                  <a:pt x="35432" y="72262"/>
                </a:lnTo>
                <a:lnTo>
                  <a:pt x="35341" y="63095"/>
                </a:lnTo>
                <a:lnTo>
                  <a:pt x="32130" y="24002"/>
                </a:lnTo>
                <a:lnTo>
                  <a:pt x="25400" y="6857"/>
                </a:lnTo>
                <a:lnTo>
                  <a:pt x="23113" y="3937"/>
                </a:lnTo>
                <a:lnTo>
                  <a:pt x="20827" y="2158"/>
                </a:lnTo>
                <a:lnTo>
                  <a:pt x="18541" y="1269"/>
                </a:lnTo>
                <a:lnTo>
                  <a:pt x="16382" y="507"/>
                </a:lnTo>
                <a:lnTo>
                  <a:pt x="13588" y="0"/>
                </a:lnTo>
                <a:lnTo>
                  <a:pt x="10159" y="0"/>
                </a:lnTo>
                <a:lnTo>
                  <a:pt x="1015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5"/>
          <p:cNvSpPr/>
          <p:nvPr/>
        </p:nvSpPr>
        <p:spPr>
          <a:xfrm>
            <a:off x="5761228" y="4758944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5" h="50164">
                <a:moveTo>
                  <a:pt x="13335" y="0"/>
                </a:moveTo>
                <a:lnTo>
                  <a:pt x="8636" y="0"/>
                </a:lnTo>
                <a:lnTo>
                  <a:pt x="4318" y="126"/>
                </a:lnTo>
                <a:lnTo>
                  <a:pt x="21" y="40243"/>
                </a:lnTo>
                <a:lnTo>
                  <a:pt x="0" y="49910"/>
                </a:lnTo>
                <a:lnTo>
                  <a:pt x="9271" y="49910"/>
                </a:lnTo>
                <a:lnTo>
                  <a:pt x="17907" y="49910"/>
                </a:lnTo>
                <a:lnTo>
                  <a:pt x="24892" y="47751"/>
                </a:lnTo>
                <a:lnTo>
                  <a:pt x="30225" y="43433"/>
                </a:lnTo>
                <a:lnTo>
                  <a:pt x="35560" y="39115"/>
                </a:lnTo>
                <a:lnTo>
                  <a:pt x="38226" y="33400"/>
                </a:lnTo>
                <a:lnTo>
                  <a:pt x="38226" y="26288"/>
                </a:lnTo>
                <a:lnTo>
                  <a:pt x="38226" y="17398"/>
                </a:lnTo>
                <a:lnTo>
                  <a:pt x="36449" y="10794"/>
                </a:lnTo>
                <a:lnTo>
                  <a:pt x="32766" y="6476"/>
                </a:lnTo>
                <a:lnTo>
                  <a:pt x="29083" y="2158"/>
                </a:lnTo>
                <a:lnTo>
                  <a:pt x="22733" y="0"/>
                </a:lnTo>
                <a:lnTo>
                  <a:pt x="13335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6"/>
          <p:cNvSpPr/>
          <p:nvPr/>
        </p:nvSpPr>
        <p:spPr>
          <a:xfrm>
            <a:off x="6423405" y="4756911"/>
            <a:ext cx="31115" cy="122555"/>
          </a:xfrm>
          <a:custGeom>
            <a:avLst/>
            <a:gdLst/>
            <a:ahLst/>
            <a:cxnLst/>
            <a:rect l="l" t="t" r="r" b="b"/>
            <a:pathLst>
              <a:path w="31114" h="122554">
                <a:moveTo>
                  <a:pt x="13843" y="0"/>
                </a:moveTo>
                <a:lnTo>
                  <a:pt x="8770" y="44201"/>
                </a:lnTo>
                <a:lnTo>
                  <a:pt x="4482" y="82994"/>
                </a:lnTo>
                <a:lnTo>
                  <a:pt x="2682" y="99187"/>
                </a:lnTo>
                <a:lnTo>
                  <a:pt x="1192" y="112331"/>
                </a:lnTo>
                <a:lnTo>
                  <a:pt x="0" y="122427"/>
                </a:lnTo>
                <a:lnTo>
                  <a:pt x="30734" y="122427"/>
                </a:lnTo>
                <a:lnTo>
                  <a:pt x="24536" y="78101"/>
                </a:lnTo>
                <a:lnTo>
                  <a:pt x="19272" y="39379"/>
                </a:lnTo>
                <a:lnTo>
                  <a:pt x="17081" y="23225"/>
                </a:lnTo>
                <a:lnTo>
                  <a:pt x="15271" y="10094"/>
                </a:lnTo>
                <a:lnTo>
                  <a:pt x="13843" y="0"/>
                </a:lnTo>
                <a:close/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7"/>
          <p:cNvSpPr/>
          <p:nvPr/>
        </p:nvSpPr>
        <p:spPr>
          <a:xfrm>
            <a:off x="7618603" y="4681601"/>
            <a:ext cx="205104" cy="331470"/>
          </a:xfrm>
          <a:custGeom>
            <a:avLst/>
            <a:gdLst/>
            <a:ahLst/>
            <a:cxnLst/>
            <a:rect l="l" t="t" r="r" b="b"/>
            <a:pathLst>
              <a:path w="205104" h="331470">
                <a:moveTo>
                  <a:pt x="49911" y="0"/>
                </a:moveTo>
                <a:lnTo>
                  <a:pt x="61841" y="73"/>
                </a:lnTo>
                <a:lnTo>
                  <a:pt x="75152" y="301"/>
                </a:lnTo>
                <a:lnTo>
                  <a:pt x="89844" y="696"/>
                </a:lnTo>
                <a:lnTo>
                  <a:pt x="105918" y="1270"/>
                </a:lnTo>
                <a:lnTo>
                  <a:pt x="107315" y="1270"/>
                </a:lnTo>
                <a:lnTo>
                  <a:pt x="108585" y="1777"/>
                </a:lnTo>
                <a:lnTo>
                  <a:pt x="109727" y="2921"/>
                </a:lnTo>
                <a:lnTo>
                  <a:pt x="110744" y="3937"/>
                </a:lnTo>
                <a:lnTo>
                  <a:pt x="111378" y="5207"/>
                </a:lnTo>
                <a:lnTo>
                  <a:pt x="111378" y="6731"/>
                </a:lnTo>
                <a:lnTo>
                  <a:pt x="112305" y="55066"/>
                </a:lnTo>
                <a:lnTo>
                  <a:pt x="112982" y="97567"/>
                </a:lnTo>
                <a:lnTo>
                  <a:pt x="113397" y="134211"/>
                </a:lnTo>
                <a:lnTo>
                  <a:pt x="113538" y="164973"/>
                </a:lnTo>
                <a:lnTo>
                  <a:pt x="113514" y="182973"/>
                </a:lnTo>
                <a:lnTo>
                  <a:pt x="113442" y="200771"/>
                </a:lnTo>
                <a:lnTo>
                  <a:pt x="113323" y="218354"/>
                </a:lnTo>
                <a:lnTo>
                  <a:pt x="113156" y="235712"/>
                </a:lnTo>
                <a:lnTo>
                  <a:pt x="115443" y="235712"/>
                </a:lnTo>
                <a:lnTo>
                  <a:pt x="139299" y="235785"/>
                </a:lnTo>
                <a:lnTo>
                  <a:pt x="161131" y="236013"/>
                </a:lnTo>
                <a:lnTo>
                  <a:pt x="180915" y="236408"/>
                </a:lnTo>
                <a:lnTo>
                  <a:pt x="198627" y="236982"/>
                </a:lnTo>
                <a:lnTo>
                  <a:pt x="200151" y="236982"/>
                </a:lnTo>
                <a:lnTo>
                  <a:pt x="201422" y="237489"/>
                </a:lnTo>
                <a:lnTo>
                  <a:pt x="202438" y="238633"/>
                </a:lnTo>
                <a:lnTo>
                  <a:pt x="203580" y="239649"/>
                </a:lnTo>
                <a:lnTo>
                  <a:pt x="204089" y="240919"/>
                </a:lnTo>
                <a:lnTo>
                  <a:pt x="204089" y="242443"/>
                </a:lnTo>
                <a:lnTo>
                  <a:pt x="204329" y="257897"/>
                </a:lnTo>
                <a:lnTo>
                  <a:pt x="204485" y="270922"/>
                </a:lnTo>
                <a:lnTo>
                  <a:pt x="204571" y="281519"/>
                </a:lnTo>
                <a:lnTo>
                  <a:pt x="204597" y="289687"/>
                </a:lnTo>
                <a:lnTo>
                  <a:pt x="204571" y="300188"/>
                </a:lnTo>
                <a:lnTo>
                  <a:pt x="171021" y="330660"/>
                </a:lnTo>
                <a:lnTo>
                  <a:pt x="123571" y="330962"/>
                </a:lnTo>
                <a:lnTo>
                  <a:pt x="114923" y="330912"/>
                </a:lnTo>
                <a:lnTo>
                  <a:pt x="66167" y="330073"/>
                </a:lnTo>
                <a:lnTo>
                  <a:pt x="16714" y="328965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4" y="325882"/>
                </a:lnTo>
                <a:lnTo>
                  <a:pt x="2158" y="324612"/>
                </a:lnTo>
                <a:lnTo>
                  <a:pt x="2158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8" y="1270"/>
                </a:lnTo>
                <a:lnTo>
                  <a:pt x="38770" y="73"/>
                </a:lnTo>
                <a:lnTo>
                  <a:pt x="49911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8"/>
          <p:cNvSpPr/>
          <p:nvPr/>
        </p:nvSpPr>
        <p:spPr>
          <a:xfrm>
            <a:off x="7369682" y="4681601"/>
            <a:ext cx="217804" cy="331470"/>
          </a:xfrm>
          <a:custGeom>
            <a:avLst/>
            <a:gdLst/>
            <a:ahLst/>
            <a:cxnLst/>
            <a:rect l="l" t="t" r="r" b="b"/>
            <a:pathLst>
              <a:path w="217804" h="331470">
                <a:moveTo>
                  <a:pt x="115443" y="0"/>
                </a:moveTo>
                <a:lnTo>
                  <a:pt x="144541" y="73"/>
                </a:lnTo>
                <a:lnTo>
                  <a:pt x="170116" y="301"/>
                </a:lnTo>
                <a:lnTo>
                  <a:pt x="192166" y="696"/>
                </a:lnTo>
                <a:lnTo>
                  <a:pt x="210693" y="1270"/>
                </a:lnTo>
                <a:lnTo>
                  <a:pt x="212090" y="1270"/>
                </a:lnTo>
                <a:lnTo>
                  <a:pt x="213360" y="1777"/>
                </a:lnTo>
                <a:lnTo>
                  <a:pt x="214502" y="2921"/>
                </a:lnTo>
                <a:lnTo>
                  <a:pt x="215519" y="3937"/>
                </a:lnTo>
                <a:lnTo>
                  <a:pt x="216153" y="5207"/>
                </a:lnTo>
                <a:lnTo>
                  <a:pt x="216153" y="6731"/>
                </a:lnTo>
                <a:lnTo>
                  <a:pt x="216394" y="22111"/>
                </a:lnTo>
                <a:lnTo>
                  <a:pt x="216550" y="35099"/>
                </a:lnTo>
                <a:lnTo>
                  <a:pt x="216636" y="45682"/>
                </a:lnTo>
                <a:lnTo>
                  <a:pt x="216662" y="53848"/>
                </a:lnTo>
                <a:lnTo>
                  <a:pt x="216636" y="64422"/>
                </a:lnTo>
                <a:lnTo>
                  <a:pt x="182927" y="94837"/>
                </a:lnTo>
                <a:lnTo>
                  <a:pt x="129413" y="95123"/>
                </a:lnTo>
                <a:lnTo>
                  <a:pt x="121666" y="95123"/>
                </a:lnTo>
                <a:lnTo>
                  <a:pt x="114808" y="94996"/>
                </a:lnTo>
                <a:lnTo>
                  <a:pt x="108585" y="94996"/>
                </a:lnTo>
                <a:lnTo>
                  <a:pt x="108489" y="103800"/>
                </a:lnTo>
                <a:lnTo>
                  <a:pt x="108394" y="111521"/>
                </a:lnTo>
                <a:lnTo>
                  <a:pt x="108299" y="118123"/>
                </a:lnTo>
                <a:lnTo>
                  <a:pt x="108203" y="123571"/>
                </a:lnTo>
                <a:lnTo>
                  <a:pt x="130585" y="123765"/>
                </a:lnTo>
                <a:lnTo>
                  <a:pt x="148955" y="123983"/>
                </a:lnTo>
                <a:lnTo>
                  <a:pt x="163300" y="124249"/>
                </a:lnTo>
                <a:lnTo>
                  <a:pt x="173609" y="124587"/>
                </a:lnTo>
                <a:lnTo>
                  <a:pt x="175006" y="124587"/>
                </a:lnTo>
                <a:lnTo>
                  <a:pt x="176275" y="125095"/>
                </a:lnTo>
                <a:lnTo>
                  <a:pt x="177419" y="126237"/>
                </a:lnTo>
                <a:lnTo>
                  <a:pt x="178435" y="127253"/>
                </a:lnTo>
                <a:lnTo>
                  <a:pt x="179070" y="128524"/>
                </a:lnTo>
                <a:lnTo>
                  <a:pt x="179070" y="130048"/>
                </a:lnTo>
                <a:lnTo>
                  <a:pt x="179236" y="140975"/>
                </a:lnTo>
                <a:lnTo>
                  <a:pt x="179355" y="151463"/>
                </a:lnTo>
                <a:lnTo>
                  <a:pt x="179427" y="161498"/>
                </a:lnTo>
                <a:lnTo>
                  <a:pt x="179450" y="171069"/>
                </a:lnTo>
                <a:lnTo>
                  <a:pt x="179427" y="179639"/>
                </a:lnTo>
                <a:lnTo>
                  <a:pt x="179355" y="188579"/>
                </a:lnTo>
                <a:lnTo>
                  <a:pt x="179236" y="197875"/>
                </a:lnTo>
                <a:lnTo>
                  <a:pt x="179070" y="207518"/>
                </a:lnTo>
                <a:lnTo>
                  <a:pt x="108203" y="207518"/>
                </a:lnTo>
                <a:lnTo>
                  <a:pt x="108299" y="212871"/>
                </a:lnTo>
                <a:lnTo>
                  <a:pt x="108394" y="219392"/>
                </a:lnTo>
                <a:lnTo>
                  <a:pt x="108489" y="227056"/>
                </a:lnTo>
                <a:lnTo>
                  <a:pt x="108585" y="235838"/>
                </a:lnTo>
                <a:lnTo>
                  <a:pt x="115189" y="235838"/>
                </a:lnTo>
                <a:lnTo>
                  <a:pt x="146290" y="235910"/>
                </a:lnTo>
                <a:lnTo>
                  <a:pt x="172735" y="236124"/>
                </a:lnTo>
                <a:lnTo>
                  <a:pt x="194538" y="236481"/>
                </a:lnTo>
                <a:lnTo>
                  <a:pt x="211709" y="236982"/>
                </a:lnTo>
                <a:lnTo>
                  <a:pt x="213233" y="236982"/>
                </a:lnTo>
                <a:lnTo>
                  <a:pt x="214502" y="237489"/>
                </a:lnTo>
                <a:lnTo>
                  <a:pt x="215519" y="238633"/>
                </a:lnTo>
                <a:lnTo>
                  <a:pt x="216662" y="239649"/>
                </a:lnTo>
                <a:lnTo>
                  <a:pt x="217170" y="240919"/>
                </a:lnTo>
                <a:lnTo>
                  <a:pt x="217170" y="242443"/>
                </a:lnTo>
                <a:lnTo>
                  <a:pt x="217429" y="257897"/>
                </a:lnTo>
                <a:lnTo>
                  <a:pt x="217630" y="270922"/>
                </a:lnTo>
                <a:lnTo>
                  <a:pt x="217759" y="281519"/>
                </a:lnTo>
                <a:lnTo>
                  <a:pt x="217805" y="289687"/>
                </a:lnTo>
                <a:lnTo>
                  <a:pt x="217759" y="300188"/>
                </a:lnTo>
                <a:lnTo>
                  <a:pt x="180848" y="330660"/>
                </a:lnTo>
                <a:lnTo>
                  <a:pt x="123571" y="330962"/>
                </a:lnTo>
                <a:lnTo>
                  <a:pt x="114923" y="330912"/>
                </a:lnTo>
                <a:lnTo>
                  <a:pt x="66167" y="330073"/>
                </a:lnTo>
                <a:lnTo>
                  <a:pt x="16714" y="328965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4" y="325882"/>
                </a:lnTo>
                <a:lnTo>
                  <a:pt x="2159" y="324612"/>
                </a:lnTo>
                <a:lnTo>
                  <a:pt x="2159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9" y="1270"/>
                </a:lnTo>
                <a:lnTo>
                  <a:pt x="43465" y="301"/>
                </a:lnTo>
                <a:lnTo>
                  <a:pt x="75632" y="73"/>
                </a:lnTo>
                <a:lnTo>
                  <a:pt x="11544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"/>
          <p:cNvSpPr/>
          <p:nvPr/>
        </p:nvSpPr>
        <p:spPr>
          <a:xfrm>
            <a:off x="7217282" y="4681601"/>
            <a:ext cx="113664" cy="330200"/>
          </a:xfrm>
          <a:custGeom>
            <a:avLst/>
            <a:gdLst/>
            <a:ahLst/>
            <a:cxnLst/>
            <a:rect l="l" t="t" r="r" b="b"/>
            <a:pathLst>
              <a:path w="113665" h="330200">
                <a:moveTo>
                  <a:pt x="49911" y="0"/>
                </a:moveTo>
                <a:lnTo>
                  <a:pt x="61841" y="73"/>
                </a:lnTo>
                <a:lnTo>
                  <a:pt x="75152" y="301"/>
                </a:lnTo>
                <a:lnTo>
                  <a:pt x="89844" y="696"/>
                </a:lnTo>
                <a:lnTo>
                  <a:pt x="105918" y="1270"/>
                </a:lnTo>
                <a:lnTo>
                  <a:pt x="107315" y="1270"/>
                </a:lnTo>
                <a:lnTo>
                  <a:pt x="108585" y="1777"/>
                </a:lnTo>
                <a:lnTo>
                  <a:pt x="109727" y="2921"/>
                </a:lnTo>
                <a:lnTo>
                  <a:pt x="110744" y="3937"/>
                </a:lnTo>
                <a:lnTo>
                  <a:pt x="111378" y="5207"/>
                </a:lnTo>
                <a:lnTo>
                  <a:pt x="111378" y="6731"/>
                </a:lnTo>
                <a:lnTo>
                  <a:pt x="112305" y="55066"/>
                </a:lnTo>
                <a:lnTo>
                  <a:pt x="112982" y="97567"/>
                </a:lnTo>
                <a:lnTo>
                  <a:pt x="113397" y="134211"/>
                </a:lnTo>
                <a:lnTo>
                  <a:pt x="113538" y="164973"/>
                </a:lnTo>
                <a:lnTo>
                  <a:pt x="113397" y="203838"/>
                </a:lnTo>
                <a:lnTo>
                  <a:pt x="112982" y="244062"/>
                </a:lnTo>
                <a:lnTo>
                  <a:pt x="112305" y="285666"/>
                </a:lnTo>
                <a:lnTo>
                  <a:pt x="111378" y="328675"/>
                </a:lnTo>
                <a:lnTo>
                  <a:pt x="63626" y="329819"/>
                </a:lnTo>
                <a:lnTo>
                  <a:pt x="51696" y="329747"/>
                </a:lnTo>
                <a:lnTo>
                  <a:pt x="38385" y="329533"/>
                </a:lnTo>
                <a:lnTo>
                  <a:pt x="23693" y="329176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4" y="325882"/>
                </a:lnTo>
                <a:lnTo>
                  <a:pt x="2159" y="324612"/>
                </a:lnTo>
                <a:lnTo>
                  <a:pt x="2159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9" y="1270"/>
                </a:lnTo>
                <a:lnTo>
                  <a:pt x="38770" y="73"/>
                </a:lnTo>
                <a:lnTo>
                  <a:pt x="49911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"/>
          <p:cNvSpPr/>
          <p:nvPr/>
        </p:nvSpPr>
        <p:spPr>
          <a:xfrm>
            <a:off x="6988682" y="4681601"/>
            <a:ext cx="209550" cy="330200"/>
          </a:xfrm>
          <a:custGeom>
            <a:avLst/>
            <a:gdLst/>
            <a:ahLst/>
            <a:cxnLst/>
            <a:rect l="l" t="t" r="r" b="b"/>
            <a:pathLst>
              <a:path w="209550" h="330200">
                <a:moveTo>
                  <a:pt x="115443" y="0"/>
                </a:moveTo>
                <a:lnTo>
                  <a:pt x="141208" y="73"/>
                </a:lnTo>
                <a:lnTo>
                  <a:pt x="164401" y="301"/>
                </a:lnTo>
                <a:lnTo>
                  <a:pt x="185023" y="696"/>
                </a:lnTo>
                <a:lnTo>
                  <a:pt x="203073" y="1270"/>
                </a:lnTo>
                <a:lnTo>
                  <a:pt x="204470" y="1270"/>
                </a:lnTo>
                <a:lnTo>
                  <a:pt x="205740" y="1777"/>
                </a:lnTo>
                <a:lnTo>
                  <a:pt x="206883" y="2921"/>
                </a:lnTo>
                <a:lnTo>
                  <a:pt x="207899" y="3937"/>
                </a:lnTo>
                <a:lnTo>
                  <a:pt x="208534" y="5207"/>
                </a:lnTo>
                <a:lnTo>
                  <a:pt x="208534" y="6731"/>
                </a:lnTo>
                <a:lnTo>
                  <a:pt x="208720" y="22111"/>
                </a:lnTo>
                <a:lnTo>
                  <a:pt x="208883" y="35099"/>
                </a:lnTo>
                <a:lnTo>
                  <a:pt x="208998" y="45682"/>
                </a:lnTo>
                <a:lnTo>
                  <a:pt x="209042" y="53848"/>
                </a:lnTo>
                <a:lnTo>
                  <a:pt x="208998" y="64422"/>
                </a:lnTo>
                <a:lnTo>
                  <a:pt x="175593" y="94948"/>
                </a:lnTo>
                <a:lnTo>
                  <a:pt x="129032" y="95250"/>
                </a:lnTo>
                <a:lnTo>
                  <a:pt x="122300" y="95250"/>
                </a:lnTo>
                <a:lnTo>
                  <a:pt x="116205" y="95123"/>
                </a:lnTo>
                <a:lnTo>
                  <a:pt x="110744" y="95123"/>
                </a:lnTo>
                <a:lnTo>
                  <a:pt x="110744" y="99822"/>
                </a:lnTo>
                <a:lnTo>
                  <a:pt x="110744" y="107441"/>
                </a:lnTo>
                <a:lnTo>
                  <a:pt x="110617" y="117856"/>
                </a:lnTo>
                <a:lnTo>
                  <a:pt x="110490" y="128270"/>
                </a:lnTo>
                <a:lnTo>
                  <a:pt x="110363" y="136271"/>
                </a:lnTo>
                <a:lnTo>
                  <a:pt x="110236" y="141986"/>
                </a:lnTo>
                <a:lnTo>
                  <a:pt x="130782" y="142271"/>
                </a:lnTo>
                <a:lnTo>
                  <a:pt x="147827" y="142557"/>
                </a:lnTo>
                <a:lnTo>
                  <a:pt x="161349" y="142843"/>
                </a:lnTo>
                <a:lnTo>
                  <a:pt x="171323" y="143128"/>
                </a:lnTo>
                <a:lnTo>
                  <a:pt x="172847" y="143128"/>
                </a:lnTo>
                <a:lnTo>
                  <a:pt x="174117" y="143637"/>
                </a:lnTo>
                <a:lnTo>
                  <a:pt x="175133" y="144779"/>
                </a:lnTo>
                <a:lnTo>
                  <a:pt x="176275" y="145796"/>
                </a:lnTo>
                <a:lnTo>
                  <a:pt x="176784" y="147065"/>
                </a:lnTo>
                <a:lnTo>
                  <a:pt x="176784" y="148589"/>
                </a:lnTo>
                <a:lnTo>
                  <a:pt x="177043" y="164026"/>
                </a:lnTo>
                <a:lnTo>
                  <a:pt x="177244" y="177022"/>
                </a:lnTo>
                <a:lnTo>
                  <a:pt x="177373" y="187612"/>
                </a:lnTo>
                <a:lnTo>
                  <a:pt x="177419" y="195834"/>
                </a:lnTo>
                <a:lnTo>
                  <a:pt x="177373" y="206335"/>
                </a:lnTo>
                <a:lnTo>
                  <a:pt x="150320" y="236664"/>
                </a:lnTo>
                <a:lnTo>
                  <a:pt x="110617" y="237109"/>
                </a:lnTo>
                <a:lnTo>
                  <a:pt x="110950" y="271472"/>
                </a:lnTo>
                <a:lnTo>
                  <a:pt x="111188" y="298180"/>
                </a:lnTo>
                <a:lnTo>
                  <a:pt x="111331" y="317244"/>
                </a:lnTo>
                <a:lnTo>
                  <a:pt x="111378" y="328675"/>
                </a:lnTo>
                <a:lnTo>
                  <a:pt x="98667" y="329176"/>
                </a:lnTo>
                <a:lnTo>
                  <a:pt x="86455" y="329533"/>
                </a:lnTo>
                <a:lnTo>
                  <a:pt x="74767" y="329747"/>
                </a:lnTo>
                <a:lnTo>
                  <a:pt x="63626" y="329819"/>
                </a:lnTo>
                <a:lnTo>
                  <a:pt x="51696" y="329747"/>
                </a:lnTo>
                <a:lnTo>
                  <a:pt x="38385" y="329533"/>
                </a:lnTo>
                <a:lnTo>
                  <a:pt x="23693" y="329176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4" y="325882"/>
                </a:lnTo>
                <a:lnTo>
                  <a:pt x="2159" y="324612"/>
                </a:lnTo>
                <a:lnTo>
                  <a:pt x="2159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9" y="1270"/>
                </a:lnTo>
                <a:lnTo>
                  <a:pt x="43465" y="301"/>
                </a:lnTo>
                <a:lnTo>
                  <a:pt x="75632" y="73"/>
                </a:lnTo>
                <a:lnTo>
                  <a:pt x="115443" y="0"/>
                </a:lnTo>
                <a:close/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1"/>
          <p:cNvSpPr/>
          <p:nvPr/>
        </p:nvSpPr>
        <p:spPr>
          <a:xfrm>
            <a:off x="6602603" y="4681601"/>
            <a:ext cx="205104" cy="331470"/>
          </a:xfrm>
          <a:custGeom>
            <a:avLst/>
            <a:gdLst/>
            <a:ahLst/>
            <a:cxnLst/>
            <a:rect l="l" t="t" r="r" b="b"/>
            <a:pathLst>
              <a:path w="205104" h="331470">
                <a:moveTo>
                  <a:pt x="49911" y="0"/>
                </a:moveTo>
                <a:lnTo>
                  <a:pt x="61841" y="73"/>
                </a:lnTo>
                <a:lnTo>
                  <a:pt x="75152" y="301"/>
                </a:lnTo>
                <a:lnTo>
                  <a:pt x="89844" y="696"/>
                </a:lnTo>
                <a:lnTo>
                  <a:pt x="105918" y="1270"/>
                </a:lnTo>
                <a:lnTo>
                  <a:pt x="107315" y="1270"/>
                </a:lnTo>
                <a:lnTo>
                  <a:pt x="108585" y="1777"/>
                </a:lnTo>
                <a:lnTo>
                  <a:pt x="109727" y="2921"/>
                </a:lnTo>
                <a:lnTo>
                  <a:pt x="110744" y="3937"/>
                </a:lnTo>
                <a:lnTo>
                  <a:pt x="111378" y="5207"/>
                </a:lnTo>
                <a:lnTo>
                  <a:pt x="111378" y="6731"/>
                </a:lnTo>
                <a:lnTo>
                  <a:pt x="112305" y="55066"/>
                </a:lnTo>
                <a:lnTo>
                  <a:pt x="112982" y="97567"/>
                </a:lnTo>
                <a:lnTo>
                  <a:pt x="113397" y="134211"/>
                </a:lnTo>
                <a:lnTo>
                  <a:pt x="113538" y="164973"/>
                </a:lnTo>
                <a:lnTo>
                  <a:pt x="113514" y="182973"/>
                </a:lnTo>
                <a:lnTo>
                  <a:pt x="113442" y="200771"/>
                </a:lnTo>
                <a:lnTo>
                  <a:pt x="113323" y="218354"/>
                </a:lnTo>
                <a:lnTo>
                  <a:pt x="113156" y="235712"/>
                </a:lnTo>
                <a:lnTo>
                  <a:pt x="115443" y="235712"/>
                </a:lnTo>
                <a:lnTo>
                  <a:pt x="139299" y="235785"/>
                </a:lnTo>
                <a:lnTo>
                  <a:pt x="161131" y="236013"/>
                </a:lnTo>
                <a:lnTo>
                  <a:pt x="180915" y="236408"/>
                </a:lnTo>
                <a:lnTo>
                  <a:pt x="198627" y="236982"/>
                </a:lnTo>
                <a:lnTo>
                  <a:pt x="200151" y="236982"/>
                </a:lnTo>
                <a:lnTo>
                  <a:pt x="201422" y="237489"/>
                </a:lnTo>
                <a:lnTo>
                  <a:pt x="202438" y="238633"/>
                </a:lnTo>
                <a:lnTo>
                  <a:pt x="203580" y="239649"/>
                </a:lnTo>
                <a:lnTo>
                  <a:pt x="204089" y="240919"/>
                </a:lnTo>
                <a:lnTo>
                  <a:pt x="204089" y="242443"/>
                </a:lnTo>
                <a:lnTo>
                  <a:pt x="204329" y="257897"/>
                </a:lnTo>
                <a:lnTo>
                  <a:pt x="204485" y="270922"/>
                </a:lnTo>
                <a:lnTo>
                  <a:pt x="204571" y="281519"/>
                </a:lnTo>
                <a:lnTo>
                  <a:pt x="204597" y="289687"/>
                </a:lnTo>
                <a:lnTo>
                  <a:pt x="204571" y="300188"/>
                </a:lnTo>
                <a:lnTo>
                  <a:pt x="171021" y="330660"/>
                </a:lnTo>
                <a:lnTo>
                  <a:pt x="123571" y="330962"/>
                </a:lnTo>
                <a:lnTo>
                  <a:pt x="114923" y="330912"/>
                </a:lnTo>
                <a:lnTo>
                  <a:pt x="66167" y="330073"/>
                </a:lnTo>
                <a:lnTo>
                  <a:pt x="16714" y="328965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4" y="325882"/>
                </a:lnTo>
                <a:lnTo>
                  <a:pt x="2158" y="324612"/>
                </a:lnTo>
                <a:lnTo>
                  <a:pt x="2158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8" y="1270"/>
                </a:lnTo>
                <a:lnTo>
                  <a:pt x="38770" y="73"/>
                </a:lnTo>
                <a:lnTo>
                  <a:pt x="49911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2"/>
          <p:cNvSpPr/>
          <p:nvPr/>
        </p:nvSpPr>
        <p:spPr>
          <a:xfrm>
            <a:off x="6298310" y="4681601"/>
            <a:ext cx="284480" cy="330200"/>
          </a:xfrm>
          <a:custGeom>
            <a:avLst/>
            <a:gdLst/>
            <a:ahLst/>
            <a:cxnLst/>
            <a:rect l="l" t="t" r="r" b="b"/>
            <a:pathLst>
              <a:path w="284479" h="330200">
                <a:moveTo>
                  <a:pt x="137413" y="0"/>
                </a:moveTo>
                <a:lnTo>
                  <a:pt x="158988" y="73"/>
                </a:lnTo>
                <a:lnTo>
                  <a:pt x="179133" y="301"/>
                </a:lnTo>
                <a:lnTo>
                  <a:pt x="197850" y="696"/>
                </a:lnTo>
                <a:lnTo>
                  <a:pt x="215137" y="1270"/>
                </a:lnTo>
                <a:lnTo>
                  <a:pt x="216662" y="1270"/>
                </a:lnTo>
                <a:lnTo>
                  <a:pt x="221614" y="6731"/>
                </a:lnTo>
                <a:lnTo>
                  <a:pt x="225113" y="24304"/>
                </a:lnTo>
                <a:lnTo>
                  <a:pt x="229695" y="46736"/>
                </a:lnTo>
                <a:lnTo>
                  <a:pt x="235348" y="74025"/>
                </a:lnTo>
                <a:lnTo>
                  <a:pt x="242062" y="106172"/>
                </a:lnTo>
                <a:lnTo>
                  <a:pt x="248963" y="139654"/>
                </a:lnTo>
                <a:lnTo>
                  <a:pt x="261242" y="200665"/>
                </a:lnTo>
                <a:lnTo>
                  <a:pt x="271452" y="254363"/>
                </a:lnTo>
                <a:lnTo>
                  <a:pt x="280163" y="304603"/>
                </a:lnTo>
                <a:lnTo>
                  <a:pt x="283971" y="328675"/>
                </a:lnTo>
                <a:lnTo>
                  <a:pt x="271299" y="329176"/>
                </a:lnTo>
                <a:lnTo>
                  <a:pt x="259175" y="329533"/>
                </a:lnTo>
                <a:lnTo>
                  <a:pt x="247574" y="329747"/>
                </a:lnTo>
                <a:lnTo>
                  <a:pt x="236473" y="329819"/>
                </a:lnTo>
                <a:lnTo>
                  <a:pt x="220065" y="329747"/>
                </a:lnTo>
                <a:lnTo>
                  <a:pt x="181483" y="328549"/>
                </a:lnTo>
                <a:lnTo>
                  <a:pt x="178815" y="326898"/>
                </a:lnTo>
                <a:lnTo>
                  <a:pt x="177546" y="325882"/>
                </a:lnTo>
                <a:lnTo>
                  <a:pt x="168671" y="280727"/>
                </a:lnTo>
                <a:lnTo>
                  <a:pt x="166624" y="268604"/>
                </a:lnTo>
                <a:lnTo>
                  <a:pt x="115950" y="268604"/>
                </a:lnTo>
                <a:lnTo>
                  <a:pt x="108485" y="313342"/>
                </a:lnTo>
                <a:lnTo>
                  <a:pt x="70282" y="329747"/>
                </a:lnTo>
                <a:lnTo>
                  <a:pt x="60325" y="329819"/>
                </a:lnTo>
                <a:lnTo>
                  <a:pt x="48345" y="329747"/>
                </a:lnTo>
                <a:lnTo>
                  <a:pt x="35067" y="329533"/>
                </a:lnTo>
                <a:lnTo>
                  <a:pt x="20480" y="329176"/>
                </a:lnTo>
                <a:lnTo>
                  <a:pt x="4572" y="328675"/>
                </a:lnTo>
                <a:lnTo>
                  <a:pt x="3175" y="328675"/>
                </a:lnTo>
                <a:lnTo>
                  <a:pt x="2031" y="328168"/>
                </a:lnTo>
                <a:lnTo>
                  <a:pt x="1269" y="327406"/>
                </a:lnTo>
                <a:lnTo>
                  <a:pt x="508" y="326516"/>
                </a:lnTo>
                <a:lnTo>
                  <a:pt x="0" y="325374"/>
                </a:lnTo>
                <a:lnTo>
                  <a:pt x="0" y="324103"/>
                </a:lnTo>
                <a:lnTo>
                  <a:pt x="0" y="322707"/>
                </a:lnTo>
                <a:lnTo>
                  <a:pt x="888" y="316991"/>
                </a:lnTo>
                <a:lnTo>
                  <a:pt x="2666" y="307086"/>
                </a:lnTo>
                <a:lnTo>
                  <a:pt x="6407" y="284416"/>
                </a:lnTo>
                <a:lnTo>
                  <a:pt x="14650" y="237934"/>
                </a:lnTo>
                <a:lnTo>
                  <a:pt x="24106" y="188646"/>
                </a:lnTo>
                <a:lnTo>
                  <a:pt x="36107" y="128932"/>
                </a:lnTo>
                <a:lnTo>
                  <a:pt x="43179" y="94741"/>
                </a:lnTo>
                <a:lnTo>
                  <a:pt x="49891" y="62170"/>
                </a:lnTo>
                <a:lnTo>
                  <a:pt x="55340" y="35718"/>
                </a:lnTo>
                <a:lnTo>
                  <a:pt x="59503" y="15410"/>
                </a:lnTo>
                <a:lnTo>
                  <a:pt x="62356" y="1270"/>
                </a:lnTo>
                <a:lnTo>
                  <a:pt x="77317" y="696"/>
                </a:lnTo>
                <a:lnTo>
                  <a:pt x="94789" y="301"/>
                </a:lnTo>
                <a:lnTo>
                  <a:pt x="114809" y="73"/>
                </a:lnTo>
                <a:lnTo>
                  <a:pt x="13741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3"/>
          <p:cNvSpPr/>
          <p:nvPr/>
        </p:nvSpPr>
        <p:spPr>
          <a:xfrm>
            <a:off x="5939663" y="4681601"/>
            <a:ext cx="113664" cy="330200"/>
          </a:xfrm>
          <a:custGeom>
            <a:avLst/>
            <a:gdLst/>
            <a:ahLst/>
            <a:cxnLst/>
            <a:rect l="l" t="t" r="r" b="b"/>
            <a:pathLst>
              <a:path w="113664" h="330200">
                <a:moveTo>
                  <a:pt x="49911" y="0"/>
                </a:moveTo>
                <a:lnTo>
                  <a:pt x="61841" y="73"/>
                </a:lnTo>
                <a:lnTo>
                  <a:pt x="75152" y="301"/>
                </a:lnTo>
                <a:lnTo>
                  <a:pt x="89844" y="696"/>
                </a:lnTo>
                <a:lnTo>
                  <a:pt x="105917" y="1270"/>
                </a:lnTo>
                <a:lnTo>
                  <a:pt x="107314" y="1270"/>
                </a:lnTo>
                <a:lnTo>
                  <a:pt x="108585" y="1777"/>
                </a:lnTo>
                <a:lnTo>
                  <a:pt x="109727" y="2921"/>
                </a:lnTo>
                <a:lnTo>
                  <a:pt x="110744" y="3937"/>
                </a:lnTo>
                <a:lnTo>
                  <a:pt x="111378" y="5207"/>
                </a:lnTo>
                <a:lnTo>
                  <a:pt x="111378" y="6731"/>
                </a:lnTo>
                <a:lnTo>
                  <a:pt x="112305" y="55066"/>
                </a:lnTo>
                <a:lnTo>
                  <a:pt x="112982" y="97567"/>
                </a:lnTo>
                <a:lnTo>
                  <a:pt x="113397" y="134211"/>
                </a:lnTo>
                <a:lnTo>
                  <a:pt x="113537" y="164973"/>
                </a:lnTo>
                <a:lnTo>
                  <a:pt x="113397" y="203838"/>
                </a:lnTo>
                <a:lnTo>
                  <a:pt x="112982" y="244062"/>
                </a:lnTo>
                <a:lnTo>
                  <a:pt x="112305" y="285666"/>
                </a:lnTo>
                <a:lnTo>
                  <a:pt x="111378" y="328675"/>
                </a:lnTo>
                <a:lnTo>
                  <a:pt x="63626" y="329819"/>
                </a:lnTo>
                <a:lnTo>
                  <a:pt x="51696" y="329747"/>
                </a:lnTo>
                <a:lnTo>
                  <a:pt x="38385" y="329533"/>
                </a:lnTo>
                <a:lnTo>
                  <a:pt x="23693" y="329176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4" y="325882"/>
                </a:lnTo>
                <a:lnTo>
                  <a:pt x="2159" y="324612"/>
                </a:lnTo>
                <a:lnTo>
                  <a:pt x="2159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9" y="1270"/>
                </a:lnTo>
                <a:lnTo>
                  <a:pt x="38770" y="73"/>
                </a:lnTo>
                <a:lnTo>
                  <a:pt x="49911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4"/>
          <p:cNvSpPr/>
          <p:nvPr/>
        </p:nvSpPr>
        <p:spPr>
          <a:xfrm>
            <a:off x="5384291" y="4681601"/>
            <a:ext cx="245745" cy="330200"/>
          </a:xfrm>
          <a:custGeom>
            <a:avLst/>
            <a:gdLst/>
            <a:ahLst/>
            <a:cxnLst/>
            <a:rect l="l" t="t" r="r" b="b"/>
            <a:pathLst>
              <a:path w="245745" h="330200">
                <a:moveTo>
                  <a:pt x="126873" y="0"/>
                </a:moveTo>
                <a:lnTo>
                  <a:pt x="163637" y="73"/>
                </a:lnTo>
                <a:lnTo>
                  <a:pt x="194675" y="301"/>
                </a:lnTo>
                <a:lnTo>
                  <a:pt x="219973" y="696"/>
                </a:lnTo>
                <a:lnTo>
                  <a:pt x="239522" y="1270"/>
                </a:lnTo>
                <a:lnTo>
                  <a:pt x="241046" y="1270"/>
                </a:lnTo>
                <a:lnTo>
                  <a:pt x="242316" y="1777"/>
                </a:lnTo>
                <a:lnTo>
                  <a:pt x="243332" y="2921"/>
                </a:lnTo>
                <a:lnTo>
                  <a:pt x="244475" y="3937"/>
                </a:lnTo>
                <a:lnTo>
                  <a:pt x="244983" y="5207"/>
                </a:lnTo>
                <a:lnTo>
                  <a:pt x="244983" y="6731"/>
                </a:lnTo>
                <a:lnTo>
                  <a:pt x="245242" y="21189"/>
                </a:lnTo>
                <a:lnTo>
                  <a:pt x="245443" y="33718"/>
                </a:lnTo>
                <a:lnTo>
                  <a:pt x="245572" y="44342"/>
                </a:lnTo>
                <a:lnTo>
                  <a:pt x="245618" y="53086"/>
                </a:lnTo>
                <a:lnTo>
                  <a:pt x="245572" y="63994"/>
                </a:lnTo>
                <a:lnTo>
                  <a:pt x="204513" y="94712"/>
                </a:lnTo>
                <a:lnTo>
                  <a:pt x="178943" y="94996"/>
                </a:lnTo>
                <a:lnTo>
                  <a:pt x="179202" y="110376"/>
                </a:lnTo>
                <a:lnTo>
                  <a:pt x="179403" y="127174"/>
                </a:lnTo>
                <a:lnTo>
                  <a:pt x="179532" y="145377"/>
                </a:lnTo>
                <a:lnTo>
                  <a:pt x="179578" y="164973"/>
                </a:lnTo>
                <a:lnTo>
                  <a:pt x="179435" y="203838"/>
                </a:lnTo>
                <a:lnTo>
                  <a:pt x="179006" y="244062"/>
                </a:lnTo>
                <a:lnTo>
                  <a:pt x="178292" y="285666"/>
                </a:lnTo>
                <a:lnTo>
                  <a:pt x="177292" y="328675"/>
                </a:lnTo>
                <a:lnTo>
                  <a:pt x="129540" y="329819"/>
                </a:lnTo>
                <a:lnTo>
                  <a:pt x="117611" y="329747"/>
                </a:lnTo>
                <a:lnTo>
                  <a:pt x="104314" y="329533"/>
                </a:lnTo>
                <a:lnTo>
                  <a:pt x="89660" y="329176"/>
                </a:lnTo>
                <a:lnTo>
                  <a:pt x="73660" y="328675"/>
                </a:lnTo>
                <a:lnTo>
                  <a:pt x="72262" y="328675"/>
                </a:lnTo>
                <a:lnTo>
                  <a:pt x="70993" y="328168"/>
                </a:lnTo>
                <a:lnTo>
                  <a:pt x="69850" y="327025"/>
                </a:lnTo>
                <a:lnTo>
                  <a:pt x="68707" y="325882"/>
                </a:lnTo>
                <a:lnTo>
                  <a:pt x="68199" y="324612"/>
                </a:lnTo>
                <a:lnTo>
                  <a:pt x="68199" y="323214"/>
                </a:lnTo>
                <a:lnTo>
                  <a:pt x="67272" y="274826"/>
                </a:lnTo>
                <a:lnTo>
                  <a:pt x="66595" y="232330"/>
                </a:lnTo>
                <a:lnTo>
                  <a:pt x="66180" y="195716"/>
                </a:lnTo>
                <a:lnTo>
                  <a:pt x="66040" y="164973"/>
                </a:lnTo>
                <a:lnTo>
                  <a:pt x="66065" y="151064"/>
                </a:lnTo>
                <a:lnTo>
                  <a:pt x="66151" y="134667"/>
                </a:lnTo>
                <a:lnTo>
                  <a:pt x="66307" y="115770"/>
                </a:lnTo>
                <a:lnTo>
                  <a:pt x="66548" y="94361"/>
                </a:lnTo>
                <a:lnTo>
                  <a:pt x="50974" y="94053"/>
                </a:lnTo>
                <a:lnTo>
                  <a:pt x="35687" y="93710"/>
                </a:lnTo>
                <a:lnTo>
                  <a:pt x="20685" y="93343"/>
                </a:lnTo>
                <a:lnTo>
                  <a:pt x="5969" y="92963"/>
                </a:lnTo>
                <a:lnTo>
                  <a:pt x="4572" y="92963"/>
                </a:lnTo>
                <a:lnTo>
                  <a:pt x="3302" y="92328"/>
                </a:lnTo>
                <a:lnTo>
                  <a:pt x="2159" y="91312"/>
                </a:lnTo>
                <a:lnTo>
                  <a:pt x="1143" y="90170"/>
                </a:lnTo>
                <a:lnTo>
                  <a:pt x="508" y="88900"/>
                </a:lnTo>
                <a:lnTo>
                  <a:pt x="508" y="87502"/>
                </a:lnTo>
                <a:lnTo>
                  <a:pt x="267" y="72907"/>
                </a:lnTo>
                <a:lnTo>
                  <a:pt x="111" y="60563"/>
                </a:lnTo>
                <a:lnTo>
                  <a:pt x="25" y="50480"/>
                </a:lnTo>
                <a:lnTo>
                  <a:pt x="0" y="42672"/>
                </a:lnTo>
                <a:lnTo>
                  <a:pt x="25" y="31863"/>
                </a:lnTo>
                <a:lnTo>
                  <a:pt x="45164" y="301"/>
                </a:lnTo>
                <a:lnTo>
                  <a:pt x="81393" y="73"/>
                </a:lnTo>
                <a:lnTo>
                  <a:pt x="12687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5"/>
          <p:cNvSpPr/>
          <p:nvPr/>
        </p:nvSpPr>
        <p:spPr>
          <a:xfrm>
            <a:off x="4926203" y="4681601"/>
            <a:ext cx="217804" cy="331470"/>
          </a:xfrm>
          <a:custGeom>
            <a:avLst/>
            <a:gdLst/>
            <a:ahLst/>
            <a:cxnLst/>
            <a:rect l="l" t="t" r="r" b="b"/>
            <a:pathLst>
              <a:path w="217804" h="331470">
                <a:moveTo>
                  <a:pt x="115443" y="0"/>
                </a:moveTo>
                <a:lnTo>
                  <a:pt x="144541" y="73"/>
                </a:lnTo>
                <a:lnTo>
                  <a:pt x="170116" y="301"/>
                </a:lnTo>
                <a:lnTo>
                  <a:pt x="192166" y="696"/>
                </a:lnTo>
                <a:lnTo>
                  <a:pt x="210693" y="1270"/>
                </a:lnTo>
                <a:lnTo>
                  <a:pt x="212089" y="1270"/>
                </a:lnTo>
                <a:lnTo>
                  <a:pt x="213360" y="1777"/>
                </a:lnTo>
                <a:lnTo>
                  <a:pt x="214502" y="2921"/>
                </a:lnTo>
                <a:lnTo>
                  <a:pt x="215519" y="3937"/>
                </a:lnTo>
                <a:lnTo>
                  <a:pt x="216154" y="5207"/>
                </a:lnTo>
                <a:lnTo>
                  <a:pt x="216154" y="6731"/>
                </a:lnTo>
                <a:lnTo>
                  <a:pt x="216394" y="22111"/>
                </a:lnTo>
                <a:lnTo>
                  <a:pt x="216550" y="35099"/>
                </a:lnTo>
                <a:lnTo>
                  <a:pt x="216636" y="45682"/>
                </a:lnTo>
                <a:lnTo>
                  <a:pt x="216662" y="53848"/>
                </a:lnTo>
                <a:lnTo>
                  <a:pt x="216636" y="64422"/>
                </a:lnTo>
                <a:lnTo>
                  <a:pt x="182927" y="94837"/>
                </a:lnTo>
                <a:lnTo>
                  <a:pt x="129412" y="95123"/>
                </a:lnTo>
                <a:lnTo>
                  <a:pt x="121666" y="95123"/>
                </a:lnTo>
                <a:lnTo>
                  <a:pt x="114808" y="94996"/>
                </a:lnTo>
                <a:lnTo>
                  <a:pt x="108585" y="94996"/>
                </a:lnTo>
                <a:lnTo>
                  <a:pt x="108489" y="103800"/>
                </a:lnTo>
                <a:lnTo>
                  <a:pt x="108394" y="111521"/>
                </a:lnTo>
                <a:lnTo>
                  <a:pt x="108299" y="118123"/>
                </a:lnTo>
                <a:lnTo>
                  <a:pt x="108204" y="123571"/>
                </a:lnTo>
                <a:lnTo>
                  <a:pt x="130585" y="123765"/>
                </a:lnTo>
                <a:lnTo>
                  <a:pt x="148955" y="123983"/>
                </a:lnTo>
                <a:lnTo>
                  <a:pt x="163300" y="124249"/>
                </a:lnTo>
                <a:lnTo>
                  <a:pt x="173609" y="124587"/>
                </a:lnTo>
                <a:lnTo>
                  <a:pt x="175006" y="124587"/>
                </a:lnTo>
                <a:lnTo>
                  <a:pt x="176275" y="125095"/>
                </a:lnTo>
                <a:lnTo>
                  <a:pt x="177419" y="126237"/>
                </a:lnTo>
                <a:lnTo>
                  <a:pt x="178435" y="127253"/>
                </a:lnTo>
                <a:lnTo>
                  <a:pt x="179070" y="128524"/>
                </a:lnTo>
                <a:lnTo>
                  <a:pt x="179070" y="130048"/>
                </a:lnTo>
                <a:lnTo>
                  <a:pt x="179236" y="140975"/>
                </a:lnTo>
                <a:lnTo>
                  <a:pt x="179355" y="151463"/>
                </a:lnTo>
                <a:lnTo>
                  <a:pt x="179427" y="161498"/>
                </a:lnTo>
                <a:lnTo>
                  <a:pt x="179450" y="171069"/>
                </a:lnTo>
                <a:lnTo>
                  <a:pt x="179427" y="179639"/>
                </a:lnTo>
                <a:lnTo>
                  <a:pt x="179355" y="188579"/>
                </a:lnTo>
                <a:lnTo>
                  <a:pt x="179236" y="197875"/>
                </a:lnTo>
                <a:lnTo>
                  <a:pt x="179070" y="207518"/>
                </a:lnTo>
                <a:lnTo>
                  <a:pt x="108204" y="207518"/>
                </a:lnTo>
                <a:lnTo>
                  <a:pt x="108299" y="212871"/>
                </a:lnTo>
                <a:lnTo>
                  <a:pt x="108394" y="219392"/>
                </a:lnTo>
                <a:lnTo>
                  <a:pt x="108489" y="227056"/>
                </a:lnTo>
                <a:lnTo>
                  <a:pt x="108585" y="235838"/>
                </a:lnTo>
                <a:lnTo>
                  <a:pt x="115188" y="235838"/>
                </a:lnTo>
                <a:lnTo>
                  <a:pt x="146290" y="235910"/>
                </a:lnTo>
                <a:lnTo>
                  <a:pt x="172735" y="236124"/>
                </a:lnTo>
                <a:lnTo>
                  <a:pt x="194538" y="236481"/>
                </a:lnTo>
                <a:lnTo>
                  <a:pt x="211709" y="236982"/>
                </a:lnTo>
                <a:lnTo>
                  <a:pt x="213233" y="236982"/>
                </a:lnTo>
                <a:lnTo>
                  <a:pt x="214502" y="237489"/>
                </a:lnTo>
                <a:lnTo>
                  <a:pt x="215519" y="238633"/>
                </a:lnTo>
                <a:lnTo>
                  <a:pt x="216662" y="239649"/>
                </a:lnTo>
                <a:lnTo>
                  <a:pt x="217170" y="240919"/>
                </a:lnTo>
                <a:lnTo>
                  <a:pt x="217170" y="242443"/>
                </a:lnTo>
                <a:lnTo>
                  <a:pt x="217429" y="257897"/>
                </a:lnTo>
                <a:lnTo>
                  <a:pt x="217630" y="270922"/>
                </a:lnTo>
                <a:lnTo>
                  <a:pt x="217759" y="281519"/>
                </a:lnTo>
                <a:lnTo>
                  <a:pt x="217805" y="289687"/>
                </a:lnTo>
                <a:lnTo>
                  <a:pt x="217759" y="300188"/>
                </a:lnTo>
                <a:lnTo>
                  <a:pt x="180848" y="330660"/>
                </a:lnTo>
                <a:lnTo>
                  <a:pt x="123571" y="330962"/>
                </a:lnTo>
                <a:lnTo>
                  <a:pt x="114923" y="330912"/>
                </a:lnTo>
                <a:lnTo>
                  <a:pt x="66167" y="330073"/>
                </a:lnTo>
                <a:lnTo>
                  <a:pt x="16714" y="328965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4" y="325882"/>
                </a:lnTo>
                <a:lnTo>
                  <a:pt x="2159" y="324612"/>
                </a:lnTo>
                <a:lnTo>
                  <a:pt x="2159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9" y="1270"/>
                </a:lnTo>
                <a:lnTo>
                  <a:pt x="43465" y="301"/>
                </a:lnTo>
                <a:lnTo>
                  <a:pt x="75632" y="73"/>
                </a:lnTo>
                <a:lnTo>
                  <a:pt x="11544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6"/>
          <p:cNvSpPr/>
          <p:nvPr/>
        </p:nvSpPr>
        <p:spPr>
          <a:xfrm>
            <a:off x="4702683" y="4681601"/>
            <a:ext cx="205104" cy="331470"/>
          </a:xfrm>
          <a:custGeom>
            <a:avLst/>
            <a:gdLst/>
            <a:ahLst/>
            <a:cxnLst/>
            <a:rect l="l" t="t" r="r" b="b"/>
            <a:pathLst>
              <a:path w="205104" h="331470">
                <a:moveTo>
                  <a:pt x="49911" y="0"/>
                </a:moveTo>
                <a:lnTo>
                  <a:pt x="61841" y="73"/>
                </a:lnTo>
                <a:lnTo>
                  <a:pt x="75152" y="301"/>
                </a:lnTo>
                <a:lnTo>
                  <a:pt x="89844" y="696"/>
                </a:lnTo>
                <a:lnTo>
                  <a:pt x="105917" y="1270"/>
                </a:lnTo>
                <a:lnTo>
                  <a:pt x="107314" y="1270"/>
                </a:lnTo>
                <a:lnTo>
                  <a:pt x="108584" y="1777"/>
                </a:lnTo>
                <a:lnTo>
                  <a:pt x="109727" y="2921"/>
                </a:lnTo>
                <a:lnTo>
                  <a:pt x="110743" y="3937"/>
                </a:lnTo>
                <a:lnTo>
                  <a:pt x="111378" y="5207"/>
                </a:lnTo>
                <a:lnTo>
                  <a:pt x="111378" y="6731"/>
                </a:lnTo>
                <a:lnTo>
                  <a:pt x="112305" y="55066"/>
                </a:lnTo>
                <a:lnTo>
                  <a:pt x="112982" y="97567"/>
                </a:lnTo>
                <a:lnTo>
                  <a:pt x="113397" y="134211"/>
                </a:lnTo>
                <a:lnTo>
                  <a:pt x="113537" y="164973"/>
                </a:lnTo>
                <a:lnTo>
                  <a:pt x="113514" y="182973"/>
                </a:lnTo>
                <a:lnTo>
                  <a:pt x="113442" y="200771"/>
                </a:lnTo>
                <a:lnTo>
                  <a:pt x="113323" y="218354"/>
                </a:lnTo>
                <a:lnTo>
                  <a:pt x="113156" y="235712"/>
                </a:lnTo>
                <a:lnTo>
                  <a:pt x="115442" y="235712"/>
                </a:lnTo>
                <a:lnTo>
                  <a:pt x="139299" y="235785"/>
                </a:lnTo>
                <a:lnTo>
                  <a:pt x="161131" y="236013"/>
                </a:lnTo>
                <a:lnTo>
                  <a:pt x="180915" y="236408"/>
                </a:lnTo>
                <a:lnTo>
                  <a:pt x="198627" y="236982"/>
                </a:lnTo>
                <a:lnTo>
                  <a:pt x="200151" y="236982"/>
                </a:lnTo>
                <a:lnTo>
                  <a:pt x="201421" y="237489"/>
                </a:lnTo>
                <a:lnTo>
                  <a:pt x="202437" y="238633"/>
                </a:lnTo>
                <a:lnTo>
                  <a:pt x="203580" y="239649"/>
                </a:lnTo>
                <a:lnTo>
                  <a:pt x="204088" y="240919"/>
                </a:lnTo>
                <a:lnTo>
                  <a:pt x="204088" y="242443"/>
                </a:lnTo>
                <a:lnTo>
                  <a:pt x="204329" y="257897"/>
                </a:lnTo>
                <a:lnTo>
                  <a:pt x="204485" y="270922"/>
                </a:lnTo>
                <a:lnTo>
                  <a:pt x="204571" y="281519"/>
                </a:lnTo>
                <a:lnTo>
                  <a:pt x="204596" y="289687"/>
                </a:lnTo>
                <a:lnTo>
                  <a:pt x="204571" y="300188"/>
                </a:lnTo>
                <a:lnTo>
                  <a:pt x="171021" y="330660"/>
                </a:lnTo>
                <a:lnTo>
                  <a:pt x="123570" y="330962"/>
                </a:lnTo>
                <a:lnTo>
                  <a:pt x="114923" y="330912"/>
                </a:lnTo>
                <a:lnTo>
                  <a:pt x="66166" y="330073"/>
                </a:lnTo>
                <a:lnTo>
                  <a:pt x="16714" y="328965"/>
                </a:lnTo>
                <a:lnTo>
                  <a:pt x="7619" y="328675"/>
                </a:lnTo>
                <a:lnTo>
                  <a:pt x="6222" y="328675"/>
                </a:lnTo>
                <a:lnTo>
                  <a:pt x="4952" y="328168"/>
                </a:lnTo>
                <a:lnTo>
                  <a:pt x="3809" y="327025"/>
                </a:lnTo>
                <a:lnTo>
                  <a:pt x="2793" y="325882"/>
                </a:lnTo>
                <a:lnTo>
                  <a:pt x="2158" y="324612"/>
                </a:lnTo>
                <a:lnTo>
                  <a:pt x="2158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8" y="1270"/>
                </a:lnTo>
                <a:lnTo>
                  <a:pt x="38770" y="73"/>
                </a:lnTo>
                <a:lnTo>
                  <a:pt x="49911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7"/>
          <p:cNvSpPr/>
          <p:nvPr/>
        </p:nvSpPr>
        <p:spPr>
          <a:xfrm>
            <a:off x="4453763" y="4681601"/>
            <a:ext cx="217804" cy="331470"/>
          </a:xfrm>
          <a:custGeom>
            <a:avLst/>
            <a:gdLst/>
            <a:ahLst/>
            <a:cxnLst/>
            <a:rect l="l" t="t" r="r" b="b"/>
            <a:pathLst>
              <a:path w="217804" h="331470">
                <a:moveTo>
                  <a:pt x="115442" y="0"/>
                </a:moveTo>
                <a:lnTo>
                  <a:pt x="144541" y="73"/>
                </a:lnTo>
                <a:lnTo>
                  <a:pt x="170116" y="301"/>
                </a:lnTo>
                <a:lnTo>
                  <a:pt x="192166" y="696"/>
                </a:lnTo>
                <a:lnTo>
                  <a:pt x="210692" y="1270"/>
                </a:lnTo>
                <a:lnTo>
                  <a:pt x="212089" y="1270"/>
                </a:lnTo>
                <a:lnTo>
                  <a:pt x="213360" y="1777"/>
                </a:lnTo>
                <a:lnTo>
                  <a:pt x="214502" y="2921"/>
                </a:lnTo>
                <a:lnTo>
                  <a:pt x="215519" y="3937"/>
                </a:lnTo>
                <a:lnTo>
                  <a:pt x="216153" y="5207"/>
                </a:lnTo>
                <a:lnTo>
                  <a:pt x="216153" y="6731"/>
                </a:lnTo>
                <a:lnTo>
                  <a:pt x="216394" y="22111"/>
                </a:lnTo>
                <a:lnTo>
                  <a:pt x="216550" y="35099"/>
                </a:lnTo>
                <a:lnTo>
                  <a:pt x="216636" y="45682"/>
                </a:lnTo>
                <a:lnTo>
                  <a:pt x="216662" y="53848"/>
                </a:lnTo>
                <a:lnTo>
                  <a:pt x="216636" y="64422"/>
                </a:lnTo>
                <a:lnTo>
                  <a:pt x="182927" y="94837"/>
                </a:lnTo>
                <a:lnTo>
                  <a:pt x="129412" y="95123"/>
                </a:lnTo>
                <a:lnTo>
                  <a:pt x="121665" y="95123"/>
                </a:lnTo>
                <a:lnTo>
                  <a:pt x="114808" y="94996"/>
                </a:lnTo>
                <a:lnTo>
                  <a:pt x="108585" y="94996"/>
                </a:lnTo>
                <a:lnTo>
                  <a:pt x="108489" y="103800"/>
                </a:lnTo>
                <a:lnTo>
                  <a:pt x="108394" y="111521"/>
                </a:lnTo>
                <a:lnTo>
                  <a:pt x="108299" y="118123"/>
                </a:lnTo>
                <a:lnTo>
                  <a:pt x="108203" y="123571"/>
                </a:lnTo>
                <a:lnTo>
                  <a:pt x="130585" y="123765"/>
                </a:lnTo>
                <a:lnTo>
                  <a:pt x="148955" y="123983"/>
                </a:lnTo>
                <a:lnTo>
                  <a:pt x="163300" y="124249"/>
                </a:lnTo>
                <a:lnTo>
                  <a:pt x="173609" y="124587"/>
                </a:lnTo>
                <a:lnTo>
                  <a:pt x="175006" y="124587"/>
                </a:lnTo>
                <a:lnTo>
                  <a:pt x="176275" y="125095"/>
                </a:lnTo>
                <a:lnTo>
                  <a:pt x="177419" y="126237"/>
                </a:lnTo>
                <a:lnTo>
                  <a:pt x="178435" y="127253"/>
                </a:lnTo>
                <a:lnTo>
                  <a:pt x="179070" y="128524"/>
                </a:lnTo>
                <a:lnTo>
                  <a:pt x="179070" y="130048"/>
                </a:lnTo>
                <a:lnTo>
                  <a:pt x="179236" y="140975"/>
                </a:lnTo>
                <a:lnTo>
                  <a:pt x="179355" y="151463"/>
                </a:lnTo>
                <a:lnTo>
                  <a:pt x="179427" y="161498"/>
                </a:lnTo>
                <a:lnTo>
                  <a:pt x="179450" y="171069"/>
                </a:lnTo>
                <a:lnTo>
                  <a:pt x="179427" y="179639"/>
                </a:lnTo>
                <a:lnTo>
                  <a:pt x="179355" y="188579"/>
                </a:lnTo>
                <a:lnTo>
                  <a:pt x="179236" y="197875"/>
                </a:lnTo>
                <a:lnTo>
                  <a:pt x="179070" y="207518"/>
                </a:lnTo>
                <a:lnTo>
                  <a:pt x="108203" y="207518"/>
                </a:lnTo>
                <a:lnTo>
                  <a:pt x="108299" y="212871"/>
                </a:lnTo>
                <a:lnTo>
                  <a:pt x="108394" y="219392"/>
                </a:lnTo>
                <a:lnTo>
                  <a:pt x="108489" y="227056"/>
                </a:lnTo>
                <a:lnTo>
                  <a:pt x="108585" y="235838"/>
                </a:lnTo>
                <a:lnTo>
                  <a:pt x="115188" y="235838"/>
                </a:lnTo>
                <a:lnTo>
                  <a:pt x="146290" y="235910"/>
                </a:lnTo>
                <a:lnTo>
                  <a:pt x="172735" y="236124"/>
                </a:lnTo>
                <a:lnTo>
                  <a:pt x="194538" y="236481"/>
                </a:lnTo>
                <a:lnTo>
                  <a:pt x="211709" y="236982"/>
                </a:lnTo>
                <a:lnTo>
                  <a:pt x="213233" y="236982"/>
                </a:lnTo>
                <a:lnTo>
                  <a:pt x="214502" y="237489"/>
                </a:lnTo>
                <a:lnTo>
                  <a:pt x="215519" y="238633"/>
                </a:lnTo>
                <a:lnTo>
                  <a:pt x="216662" y="239649"/>
                </a:lnTo>
                <a:lnTo>
                  <a:pt x="217170" y="240919"/>
                </a:lnTo>
                <a:lnTo>
                  <a:pt x="217170" y="242443"/>
                </a:lnTo>
                <a:lnTo>
                  <a:pt x="217429" y="257897"/>
                </a:lnTo>
                <a:lnTo>
                  <a:pt x="217630" y="270922"/>
                </a:lnTo>
                <a:lnTo>
                  <a:pt x="217759" y="281519"/>
                </a:lnTo>
                <a:lnTo>
                  <a:pt x="217804" y="289687"/>
                </a:lnTo>
                <a:lnTo>
                  <a:pt x="217759" y="300188"/>
                </a:lnTo>
                <a:lnTo>
                  <a:pt x="180848" y="330660"/>
                </a:lnTo>
                <a:lnTo>
                  <a:pt x="123571" y="330962"/>
                </a:lnTo>
                <a:lnTo>
                  <a:pt x="114923" y="330912"/>
                </a:lnTo>
                <a:lnTo>
                  <a:pt x="66166" y="330073"/>
                </a:lnTo>
                <a:lnTo>
                  <a:pt x="16714" y="328965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4" y="325882"/>
                </a:lnTo>
                <a:lnTo>
                  <a:pt x="2159" y="324612"/>
                </a:lnTo>
                <a:lnTo>
                  <a:pt x="2159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9" y="1270"/>
                </a:lnTo>
                <a:lnTo>
                  <a:pt x="43465" y="301"/>
                </a:lnTo>
                <a:lnTo>
                  <a:pt x="75632" y="73"/>
                </a:lnTo>
                <a:lnTo>
                  <a:pt x="115442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8"/>
          <p:cNvSpPr/>
          <p:nvPr/>
        </p:nvSpPr>
        <p:spPr>
          <a:xfrm>
            <a:off x="8120126" y="4679060"/>
            <a:ext cx="248920" cy="334010"/>
          </a:xfrm>
          <a:custGeom>
            <a:avLst/>
            <a:gdLst/>
            <a:ahLst/>
            <a:cxnLst/>
            <a:rect l="l" t="t" r="r" b="b"/>
            <a:pathLst>
              <a:path w="248920" h="334010">
                <a:moveTo>
                  <a:pt x="129794" y="0"/>
                </a:moveTo>
                <a:lnTo>
                  <a:pt x="153229" y="740"/>
                </a:lnTo>
                <a:lnTo>
                  <a:pt x="178593" y="2968"/>
                </a:lnTo>
                <a:lnTo>
                  <a:pt x="205910" y="6697"/>
                </a:lnTo>
                <a:lnTo>
                  <a:pt x="235203" y="11937"/>
                </a:lnTo>
                <a:lnTo>
                  <a:pt x="222884" y="102615"/>
                </a:lnTo>
                <a:lnTo>
                  <a:pt x="212050" y="98137"/>
                </a:lnTo>
                <a:lnTo>
                  <a:pt x="200501" y="94027"/>
                </a:lnTo>
                <a:lnTo>
                  <a:pt x="162071" y="84034"/>
                </a:lnTo>
                <a:lnTo>
                  <a:pt x="124459" y="80390"/>
                </a:lnTo>
                <a:lnTo>
                  <a:pt x="116077" y="80390"/>
                </a:lnTo>
                <a:lnTo>
                  <a:pt x="109347" y="81787"/>
                </a:lnTo>
                <a:lnTo>
                  <a:pt x="104394" y="84454"/>
                </a:lnTo>
                <a:lnTo>
                  <a:pt x="99568" y="87122"/>
                </a:lnTo>
                <a:lnTo>
                  <a:pt x="97027" y="90931"/>
                </a:lnTo>
                <a:lnTo>
                  <a:pt x="97027" y="95885"/>
                </a:lnTo>
                <a:lnTo>
                  <a:pt x="97027" y="97409"/>
                </a:lnTo>
                <a:lnTo>
                  <a:pt x="97408" y="98805"/>
                </a:lnTo>
                <a:lnTo>
                  <a:pt x="98298" y="100202"/>
                </a:lnTo>
                <a:lnTo>
                  <a:pt x="99059" y="101600"/>
                </a:lnTo>
                <a:lnTo>
                  <a:pt x="120015" y="112140"/>
                </a:lnTo>
                <a:lnTo>
                  <a:pt x="122935" y="113156"/>
                </a:lnTo>
                <a:lnTo>
                  <a:pt x="125349" y="113918"/>
                </a:lnTo>
                <a:lnTo>
                  <a:pt x="127762" y="114553"/>
                </a:lnTo>
                <a:lnTo>
                  <a:pt x="131445" y="115697"/>
                </a:lnTo>
                <a:lnTo>
                  <a:pt x="177293" y="131167"/>
                </a:lnTo>
                <a:lnTo>
                  <a:pt x="223472" y="160813"/>
                </a:lnTo>
                <a:lnTo>
                  <a:pt x="243840" y="194055"/>
                </a:lnTo>
                <a:lnTo>
                  <a:pt x="248793" y="226822"/>
                </a:lnTo>
                <a:lnTo>
                  <a:pt x="248556" y="235753"/>
                </a:lnTo>
                <a:lnTo>
                  <a:pt x="240871" y="274113"/>
                </a:lnTo>
                <a:lnTo>
                  <a:pt x="219328" y="305435"/>
                </a:lnTo>
                <a:lnTo>
                  <a:pt x="212978" y="311023"/>
                </a:lnTo>
                <a:lnTo>
                  <a:pt x="173735" y="327787"/>
                </a:lnTo>
                <a:lnTo>
                  <a:pt x="130984" y="333581"/>
                </a:lnTo>
                <a:lnTo>
                  <a:pt x="115062" y="333883"/>
                </a:lnTo>
                <a:lnTo>
                  <a:pt x="86439" y="333521"/>
                </a:lnTo>
                <a:lnTo>
                  <a:pt x="57721" y="332422"/>
                </a:lnTo>
                <a:lnTo>
                  <a:pt x="28908" y="330561"/>
                </a:lnTo>
                <a:lnTo>
                  <a:pt x="0" y="327913"/>
                </a:lnTo>
                <a:lnTo>
                  <a:pt x="13334" y="229235"/>
                </a:lnTo>
                <a:lnTo>
                  <a:pt x="41955" y="237569"/>
                </a:lnTo>
                <a:lnTo>
                  <a:pt x="67611" y="243522"/>
                </a:lnTo>
                <a:lnTo>
                  <a:pt x="90291" y="247094"/>
                </a:lnTo>
                <a:lnTo>
                  <a:pt x="109981" y="248285"/>
                </a:lnTo>
                <a:lnTo>
                  <a:pt x="119506" y="248285"/>
                </a:lnTo>
                <a:lnTo>
                  <a:pt x="126746" y="246252"/>
                </a:lnTo>
                <a:lnTo>
                  <a:pt x="131699" y="242315"/>
                </a:lnTo>
                <a:lnTo>
                  <a:pt x="136651" y="238378"/>
                </a:lnTo>
                <a:lnTo>
                  <a:pt x="139065" y="233934"/>
                </a:lnTo>
                <a:lnTo>
                  <a:pt x="139065" y="228980"/>
                </a:lnTo>
                <a:lnTo>
                  <a:pt x="139065" y="227202"/>
                </a:lnTo>
                <a:lnTo>
                  <a:pt x="134112" y="219837"/>
                </a:lnTo>
                <a:lnTo>
                  <a:pt x="132206" y="218439"/>
                </a:lnTo>
                <a:lnTo>
                  <a:pt x="130428" y="217297"/>
                </a:lnTo>
                <a:lnTo>
                  <a:pt x="128777" y="216408"/>
                </a:lnTo>
                <a:lnTo>
                  <a:pt x="127126" y="215391"/>
                </a:lnTo>
                <a:lnTo>
                  <a:pt x="124587" y="214375"/>
                </a:lnTo>
                <a:lnTo>
                  <a:pt x="121157" y="213233"/>
                </a:lnTo>
                <a:lnTo>
                  <a:pt x="117728" y="212089"/>
                </a:lnTo>
                <a:lnTo>
                  <a:pt x="114934" y="211200"/>
                </a:lnTo>
                <a:lnTo>
                  <a:pt x="112649" y="210565"/>
                </a:lnTo>
                <a:lnTo>
                  <a:pt x="110363" y="209803"/>
                </a:lnTo>
                <a:lnTo>
                  <a:pt x="106933" y="208914"/>
                </a:lnTo>
                <a:lnTo>
                  <a:pt x="102489" y="207644"/>
                </a:lnTo>
                <a:lnTo>
                  <a:pt x="94488" y="205359"/>
                </a:lnTo>
                <a:lnTo>
                  <a:pt x="88138" y="203453"/>
                </a:lnTo>
                <a:lnTo>
                  <a:pt x="83693" y="202056"/>
                </a:lnTo>
                <a:lnTo>
                  <a:pt x="79121" y="200660"/>
                </a:lnTo>
                <a:lnTo>
                  <a:pt x="39877" y="181355"/>
                </a:lnTo>
                <a:lnTo>
                  <a:pt x="13207" y="151764"/>
                </a:lnTo>
                <a:lnTo>
                  <a:pt x="1444" y="111521"/>
                </a:lnTo>
                <a:lnTo>
                  <a:pt x="507" y="94741"/>
                </a:lnTo>
                <a:lnTo>
                  <a:pt x="722" y="85669"/>
                </a:lnTo>
                <a:lnTo>
                  <a:pt x="10205" y="42449"/>
                </a:lnTo>
                <a:lnTo>
                  <a:pt x="28067" y="20319"/>
                </a:lnTo>
                <a:lnTo>
                  <a:pt x="34544" y="15621"/>
                </a:lnTo>
                <a:lnTo>
                  <a:pt x="40894" y="11937"/>
                </a:lnTo>
                <a:lnTo>
                  <a:pt x="47371" y="9398"/>
                </a:lnTo>
                <a:lnTo>
                  <a:pt x="53721" y="6730"/>
                </a:lnTo>
                <a:lnTo>
                  <a:pt x="92505" y="962"/>
                </a:lnTo>
                <a:lnTo>
                  <a:pt x="121007" y="25"/>
                </a:lnTo>
                <a:lnTo>
                  <a:pt x="129794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9"/>
          <p:cNvSpPr/>
          <p:nvPr/>
        </p:nvSpPr>
        <p:spPr>
          <a:xfrm>
            <a:off x="7843266" y="4679060"/>
            <a:ext cx="257810" cy="332740"/>
          </a:xfrm>
          <a:custGeom>
            <a:avLst/>
            <a:gdLst/>
            <a:ahLst/>
            <a:cxnLst/>
            <a:rect l="l" t="t" r="r" b="b"/>
            <a:pathLst>
              <a:path w="257809" h="332739">
                <a:moveTo>
                  <a:pt x="107441" y="0"/>
                </a:moveTo>
                <a:lnTo>
                  <a:pt x="147000" y="2786"/>
                </a:lnTo>
                <a:lnTo>
                  <a:pt x="190359" y="16418"/>
                </a:lnTo>
                <a:lnTo>
                  <a:pt x="224724" y="43884"/>
                </a:lnTo>
                <a:lnTo>
                  <a:pt x="246860" y="86945"/>
                </a:lnTo>
                <a:lnTo>
                  <a:pt x="255841" y="131762"/>
                </a:lnTo>
                <a:lnTo>
                  <a:pt x="257555" y="167386"/>
                </a:lnTo>
                <a:lnTo>
                  <a:pt x="257415" y="178411"/>
                </a:lnTo>
                <a:lnTo>
                  <a:pt x="254230" y="218201"/>
                </a:lnTo>
                <a:lnTo>
                  <a:pt x="244855" y="257698"/>
                </a:lnTo>
                <a:lnTo>
                  <a:pt x="225551" y="292226"/>
                </a:lnTo>
                <a:lnTo>
                  <a:pt x="208406" y="308355"/>
                </a:lnTo>
                <a:lnTo>
                  <a:pt x="201802" y="313054"/>
                </a:lnTo>
                <a:lnTo>
                  <a:pt x="164337" y="327151"/>
                </a:lnTo>
                <a:lnTo>
                  <a:pt x="123920" y="331946"/>
                </a:lnTo>
                <a:lnTo>
                  <a:pt x="108584" y="332231"/>
                </a:lnTo>
                <a:lnTo>
                  <a:pt x="104901" y="332231"/>
                </a:lnTo>
                <a:lnTo>
                  <a:pt x="100964" y="332231"/>
                </a:lnTo>
                <a:lnTo>
                  <a:pt x="96774" y="332104"/>
                </a:lnTo>
                <a:lnTo>
                  <a:pt x="92582" y="331977"/>
                </a:lnTo>
                <a:lnTo>
                  <a:pt x="88773" y="331850"/>
                </a:lnTo>
                <a:lnTo>
                  <a:pt x="85598" y="331724"/>
                </a:lnTo>
                <a:lnTo>
                  <a:pt x="82423" y="331597"/>
                </a:lnTo>
                <a:lnTo>
                  <a:pt x="78104" y="331469"/>
                </a:lnTo>
                <a:lnTo>
                  <a:pt x="72643" y="331088"/>
                </a:lnTo>
                <a:lnTo>
                  <a:pt x="67182" y="330708"/>
                </a:lnTo>
                <a:lnTo>
                  <a:pt x="63245" y="330453"/>
                </a:lnTo>
                <a:lnTo>
                  <a:pt x="60832" y="330326"/>
                </a:lnTo>
                <a:lnTo>
                  <a:pt x="58419" y="330200"/>
                </a:lnTo>
                <a:lnTo>
                  <a:pt x="53848" y="329818"/>
                </a:lnTo>
                <a:lnTo>
                  <a:pt x="47116" y="329184"/>
                </a:lnTo>
                <a:lnTo>
                  <a:pt x="40385" y="328675"/>
                </a:lnTo>
                <a:lnTo>
                  <a:pt x="36194" y="328294"/>
                </a:lnTo>
                <a:lnTo>
                  <a:pt x="34543" y="328167"/>
                </a:lnTo>
                <a:lnTo>
                  <a:pt x="32892" y="328040"/>
                </a:lnTo>
                <a:lnTo>
                  <a:pt x="28066" y="327533"/>
                </a:lnTo>
                <a:lnTo>
                  <a:pt x="20192" y="326898"/>
                </a:lnTo>
                <a:lnTo>
                  <a:pt x="12191" y="326263"/>
                </a:lnTo>
                <a:lnTo>
                  <a:pt x="7747" y="325881"/>
                </a:lnTo>
                <a:lnTo>
                  <a:pt x="6476" y="325754"/>
                </a:lnTo>
                <a:lnTo>
                  <a:pt x="5079" y="325754"/>
                </a:lnTo>
                <a:lnTo>
                  <a:pt x="3809" y="325247"/>
                </a:lnTo>
                <a:lnTo>
                  <a:pt x="2666" y="324103"/>
                </a:lnTo>
                <a:lnTo>
                  <a:pt x="1650" y="322961"/>
                </a:lnTo>
                <a:lnTo>
                  <a:pt x="1015" y="321690"/>
                </a:lnTo>
                <a:lnTo>
                  <a:pt x="1015" y="320293"/>
                </a:lnTo>
                <a:lnTo>
                  <a:pt x="990" y="306099"/>
                </a:lnTo>
                <a:lnTo>
                  <a:pt x="904" y="288845"/>
                </a:lnTo>
                <a:lnTo>
                  <a:pt x="748" y="268519"/>
                </a:lnTo>
                <a:lnTo>
                  <a:pt x="507" y="245110"/>
                </a:lnTo>
                <a:lnTo>
                  <a:pt x="267" y="221537"/>
                </a:lnTo>
                <a:lnTo>
                  <a:pt x="111" y="200739"/>
                </a:lnTo>
                <a:lnTo>
                  <a:pt x="25" y="182727"/>
                </a:lnTo>
                <a:lnTo>
                  <a:pt x="0" y="167512"/>
                </a:lnTo>
                <a:lnTo>
                  <a:pt x="25" y="152346"/>
                </a:lnTo>
                <a:lnTo>
                  <a:pt x="111" y="134096"/>
                </a:lnTo>
                <a:lnTo>
                  <a:pt x="267" y="112774"/>
                </a:lnTo>
                <a:lnTo>
                  <a:pt x="507" y="88391"/>
                </a:lnTo>
                <a:lnTo>
                  <a:pt x="748" y="64009"/>
                </a:lnTo>
                <a:lnTo>
                  <a:pt x="904" y="42687"/>
                </a:lnTo>
                <a:lnTo>
                  <a:pt x="990" y="24437"/>
                </a:lnTo>
                <a:lnTo>
                  <a:pt x="1015" y="9271"/>
                </a:lnTo>
                <a:lnTo>
                  <a:pt x="30378" y="5197"/>
                </a:lnTo>
                <a:lnTo>
                  <a:pt x="57896" y="2301"/>
                </a:lnTo>
                <a:lnTo>
                  <a:pt x="83579" y="573"/>
                </a:lnTo>
                <a:lnTo>
                  <a:pt x="107441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20"/>
          <p:cNvSpPr/>
          <p:nvPr/>
        </p:nvSpPr>
        <p:spPr>
          <a:xfrm>
            <a:off x="6081140" y="4679060"/>
            <a:ext cx="212725" cy="332740"/>
          </a:xfrm>
          <a:custGeom>
            <a:avLst/>
            <a:gdLst/>
            <a:ahLst/>
            <a:cxnLst/>
            <a:rect l="l" t="t" r="r" b="b"/>
            <a:pathLst>
              <a:path w="212725" h="332739">
                <a:moveTo>
                  <a:pt x="150113" y="0"/>
                </a:moveTo>
                <a:lnTo>
                  <a:pt x="194071" y="5095"/>
                </a:lnTo>
                <a:lnTo>
                  <a:pt x="212344" y="9271"/>
                </a:lnTo>
                <a:lnTo>
                  <a:pt x="200533" y="94741"/>
                </a:lnTo>
                <a:lnTo>
                  <a:pt x="150241" y="91312"/>
                </a:lnTo>
                <a:lnTo>
                  <a:pt x="145923" y="91059"/>
                </a:lnTo>
                <a:lnTo>
                  <a:pt x="142112" y="91439"/>
                </a:lnTo>
                <a:lnTo>
                  <a:pt x="138811" y="92455"/>
                </a:lnTo>
                <a:lnTo>
                  <a:pt x="135382" y="93472"/>
                </a:lnTo>
                <a:lnTo>
                  <a:pt x="115950" y="134492"/>
                </a:lnTo>
                <a:lnTo>
                  <a:pt x="114046" y="167386"/>
                </a:lnTo>
                <a:lnTo>
                  <a:pt x="114163" y="176579"/>
                </a:lnTo>
                <a:lnTo>
                  <a:pt x="118491" y="217042"/>
                </a:lnTo>
                <a:lnTo>
                  <a:pt x="137922" y="242315"/>
                </a:lnTo>
                <a:lnTo>
                  <a:pt x="141350" y="243331"/>
                </a:lnTo>
                <a:lnTo>
                  <a:pt x="145542" y="243712"/>
                </a:lnTo>
                <a:lnTo>
                  <a:pt x="150241" y="243331"/>
                </a:lnTo>
                <a:lnTo>
                  <a:pt x="200533" y="240029"/>
                </a:lnTo>
                <a:lnTo>
                  <a:pt x="211709" y="326263"/>
                </a:lnTo>
                <a:lnTo>
                  <a:pt x="164238" y="331870"/>
                </a:lnTo>
                <a:lnTo>
                  <a:pt x="148971" y="332231"/>
                </a:lnTo>
                <a:lnTo>
                  <a:pt x="141136" y="332160"/>
                </a:lnTo>
                <a:lnTo>
                  <a:pt x="99792" y="328463"/>
                </a:lnTo>
                <a:lnTo>
                  <a:pt x="62484" y="316864"/>
                </a:lnTo>
                <a:lnTo>
                  <a:pt x="49149" y="308355"/>
                </a:lnTo>
                <a:lnTo>
                  <a:pt x="42672" y="303784"/>
                </a:lnTo>
                <a:lnTo>
                  <a:pt x="18287" y="270763"/>
                </a:lnTo>
                <a:lnTo>
                  <a:pt x="4730" y="227012"/>
                </a:lnTo>
                <a:lnTo>
                  <a:pt x="555" y="189007"/>
                </a:lnTo>
                <a:lnTo>
                  <a:pt x="0" y="167386"/>
                </a:lnTo>
                <a:lnTo>
                  <a:pt x="428" y="149002"/>
                </a:lnTo>
                <a:lnTo>
                  <a:pt x="6858" y="100711"/>
                </a:lnTo>
                <a:lnTo>
                  <a:pt x="20323" y="63081"/>
                </a:lnTo>
                <a:lnTo>
                  <a:pt x="48504" y="28402"/>
                </a:lnTo>
                <a:lnTo>
                  <a:pt x="87909" y="7933"/>
                </a:lnTo>
                <a:lnTo>
                  <a:pt x="136134" y="309"/>
                </a:lnTo>
                <a:lnTo>
                  <a:pt x="15011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21"/>
          <p:cNvSpPr/>
          <p:nvPr/>
        </p:nvSpPr>
        <p:spPr>
          <a:xfrm>
            <a:off x="5653785" y="4679060"/>
            <a:ext cx="266065" cy="334645"/>
          </a:xfrm>
          <a:custGeom>
            <a:avLst/>
            <a:gdLst/>
            <a:ahLst/>
            <a:cxnLst/>
            <a:rect l="l" t="t" r="r" b="b"/>
            <a:pathLst>
              <a:path w="266064" h="334645">
                <a:moveTo>
                  <a:pt x="112902" y="0"/>
                </a:moveTo>
                <a:lnTo>
                  <a:pt x="153207" y="962"/>
                </a:lnTo>
                <a:lnTo>
                  <a:pt x="195784" y="7516"/>
                </a:lnTo>
                <a:lnTo>
                  <a:pt x="221361" y="20319"/>
                </a:lnTo>
                <a:lnTo>
                  <a:pt x="228091" y="24891"/>
                </a:lnTo>
                <a:lnTo>
                  <a:pt x="246379" y="61594"/>
                </a:lnTo>
                <a:lnTo>
                  <a:pt x="249936" y="94741"/>
                </a:lnTo>
                <a:lnTo>
                  <a:pt x="248981" y="109130"/>
                </a:lnTo>
                <a:lnTo>
                  <a:pt x="234568" y="146938"/>
                </a:lnTo>
                <a:lnTo>
                  <a:pt x="204904" y="175192"/>
                </a:lnTo>
                <a:lnTo>
                  <a:pt x="192024" y="182244"/>
                </a:lnTo>
                <a:lnTo>
                  <a:pt x="200908" y="186243"/>
                </a:lnTo>
                <a:lnTo>
                  <a:pt x="235106" y="236079"/>
                </a:lnTo>
                <a:lnTo>
                  <a:pt x="256772" y="297471"/>
                </a:lnTo>
                <a:lnTo>
                  <a:pt x="265556" y="331215"/>
                </a:lnTo>
                <a:lnTo>
                  <a:pt x="252555" y="332529"/>
                </a:lnTo>
                <a:lnTo>
                  <a:pt x="238696" y="333438"/>
                </a:lnTo>
                <a:lnTo>
                  <a:pt x="223980" y="333966"/>
                </a:lnTo>
                <a:lnTo>
                  <a:pt x="208406" y="334137"/>
                </a:lnTo>
                <a:lnTo>
                  <a:pt x="196953" y="334063"/>
                </a:lnTo>
                <a:lnTo>
                  <a:pt x="159638" y="331215"/>
                </a:lnTo>
                <a:lnTo>
                  <a:pt x="157987" y="330200"/>
                </a:lnTo>
                <a:lnTo>
                  <a:pt x="143760" y="288952"/>
                </a:lnTo>
                <a:lnTo>
                  <a:pt x="123082" y="223714"/>
                </a:lnTo>
                <a:lnTo>
                  <a:pt x="114935" y="196976"/>
                </a:lnTo>
                <a:lnTo>
                  <a:pt x="107696" y="196976"/>
                </a:lnTo>
                <a:lnTo>
                  <a:pt x="107914" y="206599"/>
                </a:lnTo>
                <a:lnTo>
                  <a:pt x="108203" y="220233"/>
                </a:lnTo>
                <a:lnTo>
                  <a:pt x="108588" y="237892"/>
                </a:lnTo>
                <a:lnTo>
                  <a:pt x="109521" y="281781"/>
                </a:lnTo>
                <a:lnTo>
                  <a:pt x="110236" y="331215"/>
                </a:lnTo>
                <a:lnTo>
                  <a:pt x="98825" y="331622"/>
                </a:lnTo>
                <a:lnTo>
                  <a:pt x="87058" y="331898"/>
                </a:lnTo>
                <a:lnTo>
                  <a:pt x="74910" y="332055"/>
                </a:lnTo>
                <a:lnTo>
                  <a:pt x="62356" y="332104"/>
                </a:lnTo>
                <a:lnTo>
                  <a:pt x="50214" y="332055"/>
                </a:lnTo>
                <a:lnTo>
                  <a:pt x="36845" y="331898"/>
                </a:lnTo>
                <a:lnTo>
                  <a:pt x="22262" y="331622"/>
                </a:lnTo>
                <a:lnTo>
                  <a:pt x="6476" y="331215"/>
                </a:lnTo>
                <a:lnTo>
                  <a:pt x="4952" y="331215"/>
                </a:lnTo>
                <a:lnTo>
                  <a:pt x="3683" y="330708"/>
                </a:lnTo>
                <a:lnTo>
                  <a:pt x="2666" y="329564"/>
                </a:lnTo>
                <a:lnTo>
                  <a:pt x="1524" y="328549"/>
                </a:lnTo>
                <a:lnTo>
                  <a:pt x="1015" y="327278"/>
                </a:lnTo>
                <a:lnTo>
                  <a:pt x="1015" y="325754"/>
                </a:lnTo>
                <a:lnTo>
                  <a:pt x="990" y="311177"/>
                </a:lnTo>
                <a:lnTo>
                  <a:pt x="904" y="292766"/>
                </a:lnTo>
                <a:lnTo>
                  <a:pt x="748" y="270498"/>
                </a:lnTo>
                <a:lnTo>
                  <a:pt x="508" y="244348"/>
                </a:lnTo>
                <a:lnTo>
                  <a:pt x="267" y="217961"/>
                </a:lnTo>
                <a:lnTo>
                  <a:pt x="111" y="195183"/>
                </a:lnTo>
                <a:lnTo>
                  <a:pt x="25" y="176000"/>
                </a:lnTo>
                <a:lnTo>
                  <a:pt x="0" y="160400"/>
                </a:lnTo>
                <a:lnTo>
                  <a:pt x="25" y="145450"/>
                </a:lnTo>
                <a:lnTo>
                  <a:pt x="111" y="127857"/>
                </a:lnTo>
                <a:lnTo>
                  <a:pt x="267" y="107644"/>
                </a:lnTo>
                <a:lnTo>
                  <a:pt x="508" y="84836"/>
                </a:lnTo>
                <a:lnTo>
                  <a:pt x="748" y="61974"/>
                </a:lnTo>
                <a:lnTo>
                  <a:pt x="904" y="41767"/>
                </a:lnTo>
                <a:lnTo>
                  <a:pt x="990" y="24203"/>
                </a:lnTo>
                <a:lnTo>
                  <a:pt x="1015" y="9271"/>
                </a:lnTo>
                <a:lnTo>
                  <a:pt x="14924" y="7217"/>
                </a:lnTo>
                <a:lnTo>
                  <a:pt x="59054" y="2412"/>
                </a:lnTo>
                <a:lnTo>
                  <a:pt x="100899" y="144"/>
                </a:lnTo>
                <a:lnTo>
                  <a:pt x="112902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22"/>
          <p:cNvSpPr/>
          <p:nvPr/>
        </p:nvSpPr>
        <p:spPr>
          <a:xfrm>
            <a:off x="5164201" y="4679060"/>
            <a:ext cx="212725" cy="332740"/>
          </a:xfrm>
          <a:custGeom>
            <a:avLst/>
            <a:gdLst/>
            <a:ahLst/>
            <a:cxnLst/>
            <a:rect l="l" t="t" r="r" b="b"/>
            <a:pathLst>
              <a:path w="212725" h="332739">
                <a:moveTo>
                  <a:pt x="150113" y="0"/>
                </a:moveTo>
                <a:lnTo>
                  <a:pt x="194071" y="5095"/>
                </a:lnTo>
                <a:lnTo>
                  <a:pt x="212344" y="9271"/>
                </a:lnTo>
                <a:lnTo>
                  <a:pt x="200533" y="94741"/>
                </a:lnTo>
                <a:lnTo>
                  <a:pt x="150240" y="91312"/>
                </a:lnTo>
                <a:lnTo>
                  <a:pt x="145923" y="91059"/>
                </a:lnTo>
                <a:lnTo>
                  <a:pt x="142112" y="91439"/>
                </a:lnTo>
                <a:lnTo>
                  <a:pt x="138811" y="92455"/>
                </a:lnTo>
                <a:lnTo>
                  <a:pt x="135382" y="93472"/>
                </a:lnTo>
                <a:lnTo>
                  <a:pt x="115950" y="134492"/>
                </a:lnTo>
                <a:lnTo>
                  <a:pt x="114046" y="167386"/>
                </a:lnTo>
                <a:lnTo>
                  <a:pt x="114163" y="176579"/>
                </a:lnTo>
                <a:lnTo>
                  <a:pt x="118490" y="217042"/>
                </a:lnTo>
                <a:lnTo>
                  <a:pt x="137922" y="242315"/>
                </a:lnTo>
                <a:lnTo>
                  <a:pt x="141350" y="243331"/>
                </a:lnTo>
                <a:lnTo>
                  <a:pt x="145541" y="243712"/>
                </a:lnTo>
                <a:lnTo>
                  <a:pt x="150240" y="243331"/>
                </a:lnTo>
                <a:lnTo>
                  <a:pt x="200533" y="240029"/>
                </a:lnTo>
                <a:lnTo>
                  <a:pt x="211709" y="326263"/>
                </a:lnTo>
                <a:lnTo>
                  <a:pt x="164238" y="331870"/>
                </a:lnTo>
                <a:lnTo>
                  <a:pt x="148971" y="332231"/>
                </a:lnTo>
                <a:lnTo>
                  <a:pt x="141136" y="332160"/>
                </a:lnTo>
                <a:lnTo>
                  <a:pt x="99792" y="328463"/>
                </a:lnTo>
                <a:lnTo>
                  <a:pt x="62484" y="316864"/>
                </a:lnTo>
                <a:lnTo>
                  <a:pt x="49149" y="308355"/>
                </a:lnTo>
                <a:lnTo>
                  <a:pt x="42672" y="303784"/>
                </a:lnTo>
                <a:lnTo>
                  <a:pt x="18287" y="270763"/>
                </a:lnTo>
                <a:lnTo>
                  <a:pt x="4730" y="227012"/>
                </a:lnTo>
                <a:lnTo>
                  <a:pt x="555" y="189007"/>
                </a:lnTo>
                <a:lnTo>
                  <a:pt x="0" y="167386"/>
                </a:lnTo>
                <a:lnTo>
                  <a:pt x="428" y="149002"/>
                </a:lnTo>
                <a:lnTo>
                  <a:pt x="6858" y="100711"/>
                </a:lnTo>
                <a:lnTo>
                  <a:pt x="20323" y="63081"/>
                </a:lnTo>
                <a:lnTo>
                  <a:pt x="48504" y="28402"/>
                </a:lnTo>
                <a:lnTo>
                  <a:pt x="87909" y="7933"/>
                </a:lnTo>
                <a:lnTo>
                  <a:pt x="136134" y="309"/>
                </a:lnTo>
                <a:lnTo>
                  <a:pt x="15011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46"/>
          <p:cNvSpPr txBox="1"/>
          <p:nvPr/>
        </p:nvSpPr>
        <p:spPr>
          <a:xfrm>
            <a:off x="8549139" y="4237743"/>
            <a:ext cx="2062589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electric field strength, E, </a:t>
            </a:r>
            <a:r>
              <a:rPr lang="en-US"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is equal to the negative of the potential gradient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object 17"/>
              <p:cNvSpPr txBox="1"/>
              <p:nvPr/>
            </p:nvSpPr>
            <p:spPr>
              <a:xfrm>
                <a:off x="10731628" y="4434557"/>
                <a:ext cx="1596516" cy="1052513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>
                  <a:lnSpc>
                    <a:spcPct val="100000"/>
                  </a:lnSpc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0" i="0" spc="-5" dirty="0" smtClean="0">
                          <a:latin typeface="Cambria Math"/>
                          <a:cs typeface="Cambria Math"/>
                        </a:rPr>
                        <m:t>E</m:t>
                      </m:r>
                      <m:r>
                        <m:rPr>
                          <m:nor/>
                        </m:rPr>
                        <a:rPr lang="el-GR" sz="2800" spc="-5" dirty="0">
                          <a:latin typeface="Cambria Math"/>
                          <a:cs typeface="Cambria Math"/>
                        </a:rPr>
                        <m:t>= </m:t>
                      </m:r>
                      <m:f>
                        <m:fPr>
                          <m:ctrlPr>
                            <a:rPr lang="en-US" sz="2800" b="0" i="1" spc="-5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l-GR" sz="2800" spc="-5" dirty="0">
                              <a:latin typeface="Cambria Math"/>
                              <a:cs typeface="Cambria Math"/>
                            </a:rPr>
                            <m:t>Δ</m:t>
                          </m:r>
                          <m:r>
                            <m:rPr>
                              <m:nor/>
                            </m:rPr>
                            <a:rPr lang="en-US" sz="2800" spc="-5" dirty="0">
                              <a:latin typeface="Cambria Math"/>
                              <a:cs typeface="Cambria Math"/>
                            </a:rPr>
                            <m:t>V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l-GR" sz="2800" spc="-5" dirty="0">
                              <a:latin typeface="Cambria Math"/>
                              <a:cs typeface="Cambria Math"/>
                            </a:rPr>
                            <m:t>Δ</m:t>
                          </m:r>
                          <m:r>
                            <m:rPr>
                              <m:nor/>
                            </m:rPr>
                            <a:rPr lang="en-US" sz="2800" spc="-5" dirty="0">
                              <a:latin typeface="Cambria Math"/>
                              <a:cs typeface="Cambria Math"/>
                            </a:rPr>
                            <m:t>r</m:t>
                          </m:r>
                        </m:den>
                      </m:f>
                    </m:oMath>
                  </m:oMathPara>
                </a14:m>
                <a:endParaRPr lang="el-GR" sz="28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129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1628" y="4434557"/>
                <a:ext cx="1596516" cy="105251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0" name="Picture 2" descr="Image result for dotted curved line powerpoint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>
                        <a14:foregroundMark x1="72923" y1="26267" x2="72923" y2="26267"/>
                        <a14:foregroundMark x1="65385" y1="21198" x2="65385" y2="21198"/>
                        <a14:foregroundMark x1="48462" y1="17512" x2="48462" y2="175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80834">
            <a:off x="7649812" y="5684906"/>
            <a:ext cx="1061150" cy="106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330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69849"/>
          <a:stretch/>
        </p:blipFill>
        <p:spPr>
          <a:xfrm>
            <a:off x="9001199" y="6830919"/>
            <a:ext cx="1191718" cy="17143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70891"/>
          <a:stretch/>
        </p:blipFill>
        <p:spPr>
          <a:xfrm>
            <a:off x="6697748" y="6850999"/>
            <a:ext cx="1241803" cy="1850321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5384800" y="3688079"/>
            <a:ext cx="2458720" cy="20269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40071" y="4672710"/>
            <a:ext cx="2534157" cy="3472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2391" y="8912731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5080" y="8237447"/>
            <a:ext cx="5153761" cy="6155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time 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constant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the time </a:t>
            </a:r>
            <a:r>
              <a:rPr sz="2000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taken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for</a:t>
            </a:r>
            <a:r>
              <a:rPr sz="2000" spc="-6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</a:t>
            </a:r>
          </a:p>
          <a:p>
            <a:pPr marL="12700">
              <a:lnSpc>
                <a:spcPts val="2335"/>
              </a:lnSpc>
            </a:pP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voltage/current/charge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of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capacitor</a:t>
            </a:r>
            <a:r>
              <a:rPr sz="2000" spc="-3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to</a:t>
            </a:r>
            <a:r>
              <a:rPr lang="en-US"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≈ </a:t>
            </a:r>
            <a:r>
              <a:rPr lang="en-US"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37%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32695" y="261492"/>
            <a:ext cx="4030324" cy="9669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algn="just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Capacitance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the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charge stored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 unit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potential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difference by</a:t>
            </a:r>
            <a:r>
              <a:rPr sz="2000" spc="-1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capacitor </a:t>
            </a:r>
            <a:r>
              <a:rPr sz="2000" spc="5" dirty="0">
                <a:latin typeface="Calibri Light" panose="020F0302020204030204" pitchFamily="34" charset="0"/>
                <a:cs typeface="Calibri Light" panose="020F0302020204030204" pitchFamily="34" charset="0"/>
              </a:rPr>
              <a:t>(𝐹𝑎𝑟𝑎𝑑𝑠,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𝐹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𝑜𝑟</a:t>
            </a:r>
            <a:r>
              <a:rPr sz="2000" spc="-2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55" dirty="0">
                <a:latin typeface="Calibri Light" panose="020F0302020204030204" pitchFamily="34" charset="0"/>
                <a:cs typeface="Calibri Light" panose="020F0302020204030204" pitchFamily="34" charset="0"/>
              </a:rPr>
              <a:t>𝐶𝑉</a:t>
            </a:r>
            <a:r>
              <a:rPr sz="2175" spc="82" baseline="28735" dirty="0">
                <a:latin typeface="Calibri Light" panose="020F0302020204030204" pitchFamily="34" charset="0"/>
                <a:cs typeface="Calibri Light" panose="020F0302020204030204" pitchFamily="34" charset="0"/>
              </a:rPr>
              <a:t>−1</a:t>
            </a:r>
            <a:r>
              <a:rPr sz="2000" spc="55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0001" y="1611333"/>
            <a:ext cx="6477999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2200" b="1" spc="-1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Relative </a:t>
            </a:r>
            <a:r>
              <a:rPr sz="22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permittivity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the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ratio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between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permittivity of a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material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and the  permittivity of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free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space</a:t>
            </a:r>
            <a:r>
              <a:rPr sz="2000" spc="-4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30" dirty="0">
                <a:latin typeface="Calibri Light" panose="020F0302020204030204" pitchFamily="34" charset="0"/>
                <a:cs typeface="Calibri Light" panose="020F0302020204030204" pitchFamily="34" charset="0"/>
              </a:rPr>
              <a:t>(𝐹𝑚</a:t>
            </a:r>
            <a:r>
              <a:rPr sz="2175" spc="44" baseline="28735" dirty="0">
                <a:latin typeface="Calibri Light" panose="020F0302020204030204" pitchFamily="34" charset="0"/>
                <a:cs typeface="Calibri Light" panose="020F0302020204030204" pitchFamily="34" charset="0"/>
              </a:rPr>
              <a:t>−1</a:t>
            </a:r>
            <a:r>
              <a:rPr sz="2000" spc="3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497874" y="4261988"/>
            <a:ext cx="2488826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Capacitance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directly  proportional 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area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the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plates,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and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inversely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proportional  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distance between</a:t>
            </a:r>
            <a:r>
              <a:rPr sz="2000" spc="-5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them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118001" y="6423285"/>
            <a:ext cx="3655233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greater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the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relative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permittivity of a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material,</a:t>
            </a:r>
            <a:r>
              <a:rPr sz="2000" spc="-10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higher the</a:t>
            </a:r>
            <a:r>
              <a:rPr sz="2000" b="1" spc="-4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capacitance</a:t>
            </a:r>
            <a:endParaRPr sz="2000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1984990" y="4247134"/>
            <a:ext cx="127000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050" spc="225" dirty="0">
                <a:latin typeface="Cambria Math"/>
                <a:cs typeface="Cambria Math"/>
              </a:rPr>
              <a:t>𝑡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8739" y="9018269"/>
            <a:ext cx="218249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object 17"/>
              <p:cNvSpPr txBox="1"/>
              <p:nvPr/>
            </p:nvSpPr>
            <p:spPr>
              <a:xfrm>
                <a:off x="8019744" y="3879626"/>
                <a:ext cx="1923675" cy="2787957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:r>
                  <a:rPr lang="en-US" sz="3000" b="0" dirty="0">
                    <a:cs typeface="Cambria Math"/>
                  </a:rPr>
                  <a:t>E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ctrlPr>
                          <a:rPr lang="en-US" sz="3000" b="0" i="1" smtClean="0">
                            <a:latin typeface="Cambria Math" panose="02040503050406030204" pitchFamily="18" charset="0"/>
                            <a:cs typeface="Cambria Math"/>
                          </a:rPr>
                        </m:ctrlPr>
                      </m:fPr>
                      <m:num>
                        <m:r>
                          <a:rPr lang="en-US" sz="3000" b="0" i="1" smtClean="0"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US" sz="3000" b="0" i="1" smtClean="0"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  <m:r>
                      <a:rPr lang="en-US" sz="3000" b="0" i="1" smtClean="0">
                        <a:latin typeface="Cambria Math" panose="02040503050406030204" pitchFamily="18" charset="0"/>
                        <a:cs typeface="Cambria Math"/>
                      </a:rPr>
                      <m:t>𝑄𝑉</m:t>
                    </m:r>
                  </m:oMath>
                </a14:m>
                <a:endParaRPr lang="en-US" sz="3000" b="0" i="1" dirty="0">
                  <a:latin typeface="Cambria Math" panose="02040503050406030204" pitchFamily="18" charset="0"/>
                  <a:cs typeface="Cambria Math"/>
                </a:endParaRPr>
              </a:p>
              <a:p>
                <a:pPr marL="120014" algn="ctr">
                  <a:spcBef>
                    <a:spcPts val="385"/>
                  </a:spcBef>
                </a:pPr>
                <a:r>
                  <a:rPr lang="en-US" sz="3000" b="0" dirty="0">
                    <a:cs typeface="Cambria Math"/>
                  </a:rPr>
                  <a:t>E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ctrlPr>
                          <a:rPr lang="en-US" sz="3000" b="0" i="1" smtClean="0">
                            <a:latin typeface="Cambria Math" panose="02040503050406030204" pitchFamily="18" charset="0"/>
                            <a:cs typeface="Cambria Math"/>
                          </a:rPr>
                        </m:ctrlPr>
                      </m:fPr>
                      <m:num>
                        <m:r>
                          <a:rPr lang="en-US" sz="3000" b="0" i="1" smtClean="0"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US" sz="3000" b="0" i="1" smtClean="0"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  <m:r>
                      <a:rPr lang="en-US" sz="3000" b="0" i="1" smtClean="0">
                        <a:latin typeface="Cambria Math" panose="02040503050406030204" pitchFamily="18" charset="0"/>
                        <a:cs typeface="Cambria Math"/>
                      </a:rPr>
                      <m:t>𝐶𝑉</m:t>
                    </m:r>
                    <m:r>
                      <a:rPr lang="en-US" sz="3000" b="0" i="1" baseline="30000" smtClean="0"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endParaRPr lang="en-US" sz="3000" b="0" i="1" baseline="30000" dirty="0">
                  <a:latin typeface="Cambria Math" panose="02040503050406030204" pitchFamily="18" charset="0"/>
                  <a:cs typeface="Cambria Math"/>
                </a:endParaRPr>
              </a:p>
              <a:p>
                <a:pPr marL="120014" algn="ctr">
                  <a:spcBef>
                    <a:spcPts val="385"/>
                  </a:spcBef>
                </a:pPr>
                <a:r>
                  <a:rPr lang="en-US" sz="3000" b="0" dirty="0">
                    <a:cs typeface="Cambria Math"/>
                  </a:rPr>
                  <a:t>E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ctrlPr>
                          <a:rPr lang="en-US" sz="3000" b="0" i="1" smtClean="0">
                            <a:latin typeface="Cambria Math" panose="02040503050406030204" pitchFamily="18" charset="0"/>
                            <a:cs typeface="Cambria Math"/>
                          </a:rPr>
                        </m:ctrlPr>
                      </m:fPr>
                      <m:num>
                        <m:r>
                          <a:rPr lang="en-US" sz="3000" b="0" i="1" smtClean="0"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US" sz="3000" b="0" i="1" smtClean="0"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sz="3000" b="0" i="1" smtClean="0">
                            <a:latin typeface="Cambria Math" panose="02040503050406030204" pitchFamily="18" charset="0"/>
                            <a:cs typeface="Cambria Math"/>
                          </a:rPr>
                        </m:ctrlPr>
                      </m:fPr>
                      <m:num>
                        <m:r>
                          <a:rPr lang="en-US" sz="3000" b="0" i="1" smtClean="0">
                            <a:latin typeface="Cambria Math" panose="02040503050406030204" pitchFamily="18" charset="0"/>
                            <a:cs typeface="Cambria Math"/>
                          </a:rPr>
                          <m:t>𝑄</m:t>
                        </m:r>
                        <m:r>
                          <a:rPr lang="en-US" sz="3000" b="0" i="1" baseline="30000" smtClean="0"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num>
                      <m:den>
                        <m:r>
                          <a:rPr lang="en-US" sz="3000" b="0" i="1" smtClean="0">
                            <a:latin typeface="Cambria Math" panose="02040503050406030204" pitchFamily="18" charset="0"/>
                            <a:cs typeface="Cambria Math"/>
                          </a:rPr>
                          <m:t>𝐶</m:t>
                        </m:r>
                      </m:den>
                    </m:f>
                  </m:oMath>
                </a14:m>
                <a:endParaRPr lang="en-US" sz="3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76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9744" y="3879626"/>
                <a:ext cx="1923675" cy="27879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object 17"/>
              <p:cNvSpPr txBox="1"/>
              <p:nvPr/>
            </p:nvSpPr>
            <p:spPr>
              <a:xfrm>
                <a:off x="118001" y="195952"/>
                <a:ext cx="1662546" cy="1144627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𝐶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𝑄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77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01" y="195952"/>
                <a:ext cx="1662546" cy="11446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object 17"/>
              <p:cNvSpPr txBox="1"/>
              <p:nvPr/>
            </p:nvSpPr>
            <p:spPr>
              <a:xfrm>
                <a:off x="118001" y="4277384"/>
                <a:ext cx="2211185" cy="1153358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0" i="1" smtClean="0">
                          <a:latin typeface="Cambria Math" panose="02040503050406030204" pitchFamily="18" charset="0"/>
                          <a:cs typeface="Cambria Math"/>
                        </a:rPr>
                        <m:t>𝐶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30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30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𝐴</m:t>
                          </m:r>
                          <m:r>
                            <m:rPr>
                              <m:nor/>
                            </m:rPr>
                            <a:rPr lang="en-GB" sz="2800" spc="80" dirty="0" smtClean="0">
                              <a:latin typeface="Cambria Math"/>
                              <a:cs typeface="Cambria Math"/>
                            </a:rPr>
                            <m:t>𝜀</m:t>
                          </m:r>
                          <m:r>
                            <a:rPr lang="en-US" sz="2800" b="0" i="1" spc="80" baseline="-25000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0</m:t>
                          </m:r>
                          <m:r>
                            <m:rPr>
                              <m:nor/>
                            </m:rPr>
                            <a:rPr lang="en-GB" sz="2800" spc="80" dirty="0" smtClean="0">
                              <a:latin typeface="Cambria Math"/>
                              <a:cs typeface="Cambria Math"/>
                            </a:rPr>
                            <m:t>𝜀</m:t>
                          </m:r>
                          <m:r>
                            <a:rPr lang="en-US" sz="2800" b="0" i="1" spc="80" baseline="-25000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</m:num>
                        <m:den>
                          <m:r>
                            <a:rPr lang="en-US" sz="30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US" sz="3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78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01" y="4277384"/>
                <a:ext cx="2211185" cy="115335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object 17"/>
              <p:cNvSpPr txBox="1"/>
              <p:nvPr/>
            </p:nvSpPr>
            <p:spPr>
              <a:xfrm>
                <a:off x="118001" y="7521918"/>
                <a:ext cx="5518099" cy="606449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i="1" dirty="0" smtClean="0">
                          <a:latin typeface="Cambria Math" panose="02040503050406030204" pitchFamily="18" charset="0"/>
                          <a:cs typeface="Cambria Math"/>
                        </a:rPr>
                        <m:t>𝑡𝑖𝑚𝑒</m:t>
                      </m:r>
                      <m:r>
                        <a:rPr lang="en-US" sz="3000" i="1" dirty="0" smtClean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3000" i="1" dirty="0" smtClean="0">
                          <a:latin typeface="Cambria Math" panose="02040503050406030204" pitchFamily="18" charset="0"/>
                          <a:cs typeface="Cambria Math"/>
                        </a:rPr>
                        <m:t>𝑐𝑜𝑛𝑠𝑡𝑎𝑛𝑡</m:t>
                      </m:r>
                      <m:r>
                        <a:rPr lang="en-US" sz="3000" i="1" dirty="0" smtClean="0">
                          <a:latin typeface="Cambria Math" panose="02040503050406030204" pitchFamily="18" charset="0"/>
                          <a:cs typeface="Cambria Math"/>
                        </a:rPr>
                        <m:t> = </m:t>
                      </m:r>
                      <m:r>
                        <a:rPr lang="en-US" sz="3000" i="1" dirty="0" smtClean="0">
                          <a:latin typeface="Cambria Math" panose="02040503050406030204" pitchFamily="18" charset="0"/>
                          <a:cs typeface="Cambria Math"/>
                        </a:rPr>
                        <m:t>𝑅𝐶</m:t>
                      </m:r>
                      <m:r>
                        <a:rPr lang="en-US" sz="3000" i="1" dirty="0" smtClean="0">
                          <a:latin typeface="Cambria Math" panose="02040503050406030204" pitchFamily="18" charset="0"/>
                          <a:cs typeface="Cambria Math"/>
                        </a:rPr>
                        <m:t>= </m:t>
                      </m:r>
                      <m:r>
                        <a:rPr lang="en-US" sz="3000" i="1" dirty="0" smtClean="0">
                          <a:latin typeface="Cambria Math" panose="02040503050406030204" pitchFamily="18" charset="0"/>
                          <a:cs typeface="Cambria Math"/>
                        </a:rPr>
                        <m:t>0</m:t>
                      </m:r>
                      <m:r>
                        <a:rPr lang="en-US" sz="3000" i="1" dirty="0" smtClean="0">
                          <a:latin typeface="Cambria Math" panose="02040503050406030204" pitchFamily="18" charset="0"/>
                          <a:cs typeface="Cambria Math"/>
                        </a:rPr>
                        <m:t>.</m:t>
                      </m:r>
                      <m:r>
                        <a:rPr lang="en-US" sz="3000" i="1" dirty="0" smtClean="0">
                          <a:latin typeface="Cambria Math" panose="02040503050406030204" pitchFamily="18" charset="0"/>
                          <a:cs typeface="Cambria Math"/>
                        </a:rPr>
                        <m:t>37</m:t>
                      </m:r>
                      <m:r>
                        <a:rPr lang="en-US" sz="3000" i="1" dirty="0" smtClean="0">
                          <a:latin typeface="Cambria Math" panose="02040503050406030204" pitchFamily="18" charset="0"/>
                          <a:cs typeface="Cambria Math"/>
                        </a:rPr>
                        <m:t>𝑄</m:t>
                      </m:r>
                      <m:r>
                        <a:rPr lang="en-US" sz="3000" i="1" baseline="-25000" dirty="0" smtClean="0">
                          <a:latin typeface="Cambria Math" panose="02040503050406030204" pitchFamily="18" charset="0"/>
                          <a:cs typeface="Cambria Math"/>
                        </a:rPr>
                        <m:t>0</m:t>
                      </m:r>
                    </m:oMath>
                  </m:oMathPara>
                </a14:m>
                <a:endParaRPr lang="en-US" sz="3000" baseline="-25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80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01" y="7521918"/>
                <a:ext cx="5518099" cy="60644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5" name="Group 94"/>
          <p:cNvGrpSpPr/>
          <p:nvPr/>
        </p:nvGrpSpPr>
        <p:grpSpPr>
          <a:xfrm>
            <a:off x="7939551" y="167837"/>
            <a:ext cx="4763269" cy="2501685"/>
            <a:chOff x="7933683" y="199262"/>
            <a:chExt cx="4763269" cy="2501685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933683" y="199262"/>
              <a:ext cx="3144773" cy="2501685"/>
            </a:xfrm>
            <a:prstGeom prst="rect">
              <a:avLst/>
            </a:prstGeom>
          </p:spPr>
        </p:pic>
        <p:cxnSp>
          <p:nvCxnSpPr>
            <p:cNvPr id="86" name="Straight Arrow Connector 85"/>
            <p:cNvCxnSpPr/>
            <p:nvPr/>
          </p:nvCxnSpPr>
          <p:spPr>
            <a:xfrm>
              <a:off x="9996595" y="768266"/>
              <a:ext cx="519005" cy="260587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86"/>
            <p:cNvSpPr/>
            <p:nvPr/>
          </p:nvSpPr>
          <p:spPr>
            <a:xfrm>
              <a:off x="10577748" y="739627"/>
              <a:ext cx="211920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pc="-5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The Gradient is equal to the Capacitance</a:t>
              </a:r>
              <a:endParaRPr lang="en-GB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pic>
        <p:nvPicPr>
          <p:cNvPr id="90" name="Picture 8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42913" y="4505819"/>
            <a:ext cx="2558687" cy="2648465"/>
          </a:xfrm>
          <a:prstGeom prst="rect">
            <a:avLst/>
          </a:prstGeom>
        </p:spPr>
      </p:pic>
      <p:sp>
        <p:nvSpPr>
          <p:cNvPr id="91" name="Rectangle 90"/>
          <p:cNvSpPr/>
          <p:nvPr/>
        </p:nvSpPr>
        <p:spPr>
          <a:xfrm>
            <a:off x="7978508" y="2741888"/>
            <a:ext cx="40992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en-GB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energy stored </a:t>
            </a: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equal to the work done to force extra charge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0046879" y="3714639"/>
            <a:ext cx="2789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Area under the graph 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is equal to the energy stored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object 17"/>
              <p:cNvSpPr txBox="1"/>
              <p:nvPr/>
            </p:nvSpPr>
            <p:spPr>
              <a:xfrm>
                <a:off x="232130" y="2499384"/>
                <a:ext cx="1662546" cy="1309288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spc="80" dirty="0" smtClean="0">
                          <a:latin typeface="Cambria Math"/>
                          <a:cs typeface="Cambria Math"/>
                        </a:rPr>
                        <m:t>𝜀</m:t>
                      </m:r>
                      <m:r>
                        <a:rPr lang="en-US" sz="2800" i="1" spc="80" baseline="-25000" dirty="0">
                          <a:latin typeface="Cambria Math" panose="02040503050406030204" pitchFamily="18" charset="0"/>
                          <a:cs typeface="Cambria Math"/>
                        </a:rPr>
                        <m:t>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800" spc="80" dirty="0">
                              <a:latin typeface="Cambria Math"/>
                              <a:cs typeface="Cambria Math"/>
                            </a:rPr>
                            <m:t>𝜀</m:t>
                          </m:r>
                          <m:r>
                            <a:rPr lang="en-US" sz="2800" b="0" i="1" spc="80" baseline="-25000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800" spc="80" dirty="0">
                              <a:latin typeface="Cambria Math"/>
                              <a:cs typeface="Cambria Math"/>
                            </a:rPr>
                            <m:t>𝜀</m:t>
                          </m:r>
                          <m:r>
                            <a:rPr lang="en-US" sz="2800" b="0" i="1" spc="80" baseline="-25000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𝑜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98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130" y="2499384"/>
                <a:ext cx="1662546" cy="130928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object 17"/>
              <p:cNvSpPr txBox="1"/>
              <p:nvPr/>
            </p:nvSpPr>
            <p:spPr>
              <a:xfrm>
                <a:off x="2110688" y="2497151"/>
                <a:ext cx="1662546" cy="1311521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spc="80" dirty="0" smtClean="0">
                          <a:latin typeface="Cambria Math"/>
                          <a:cs typeface="Cambria Math"/>
                        </a:rPr>
                        <m:t>𝜀</m:t>
                      </m:r>
                      <m:r>
                        <a:rPr lang="en-US" sz="2800" i="1" spc="80" baseline="-25000" dirty="0">
                          <a:latin typeface="Cambria Math" panose="02040503050406030204" pitchFamily="18" charset="0"/>
                          <a:cs typeface="Cambria Math"/>
                        </a:rPr>
                        <m:t>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𝑄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cs typeface="Cambria Math"/>
                            </a:rPr>
                            <m:t>Q</m:t>
                          </m:r>
                          <m:r>
                            <a:rPr lang="en-US" sz="2800" b="0" i="1" spc="80" baseline="-25000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𝑜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99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0688" y="2497151"/>
                <a:ext cx="1662546" cy="131152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object 17"/>
              <p:cNvSpPr txBox="1"/>
              <p:nvPr/>
            </p:nvSpPr>
            <p:spPr>
              <a:xfrm>
                <a:off x="3976254" y="2511018"/>
                <a:ext cx="1662546" cy="1306377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spc="80" dirty="0" smtClean="0">
                          <a:latin typeface="Cambria Math"/>
                          <a:cs typeface="Cambria Math"/>
                        </a:rPr>
                        <m:t>𝜀</m:t>
                      </m:r>
                      <m:r>
                        <a:rPr lang="en-US" sz="2800" i="1" spc="80" baseline="-25000" dirty="0">
                          <a:latin typeface="Cambria Math" panose="02040503050406030204" pitchFamily="18" charset="0"/>
                          <a:cs typeface="Cambria Math"/>
                        </a:rPr>
                        <m:t>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𝐶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cs typeface="Cambria Math"/>
                            </a:rPr>
                            <m:t>C</m:t>
                          </m:r>
                          <m:r>
                            <a:rPr lang="en-US" sz="2800" b="0" i="1" spc="80" baseline="-25000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𝑜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100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6254" y="2511018"/>
                <a:ext cx="1662546" cy="13063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object 17"/>
              <p:cNvSpPr txBox="1"/>
              <p:nvPr/>
            </p:nvSpPr>
            <p:spPr>
              <a:xfrm>
                <a:off x="3808449" y="5965314"/>
                <a:ext cx="3816964" cy="493503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  <a:cs typeface="Cambria Math"/>
                        </a:rPr>
                        <m:t>𝑇𝑖𝑚𝑒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cs typeface="Cambria Math"/>
                        </a:rPr>
                        <m:t>𝑡𝑜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cs typeface="Cambria Math"/>
                        </a:rPr>
                        <m:t> ≈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Cambria Math"/>
                        </a:rPr>
                        <m:t>100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cs typeface="Cambria Math"/>
                        </a:rPr>
                        <m:t>%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cs typeface="Cambria Math"/>
                        </a:rPr>
                        <m:t>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cs typeface="Cambria Math"/>
                        </a:rPr>
                        <m:t>h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cs typeface="Cambria Math"/>
                        </a:rPr>
                        <m:t>𝑎𝑟𝑔𝑒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cs typeface="Cambria Math"/>
                        </a:rPr>
                        <m:t> 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cs typeface="Cambria Math"/>
                        </a:rPr>
                        <m:t>5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cs typeface="Cambria Math"/>
                        </a:rPr>
                        <m:t>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cs typeface="Cambria Math"/>
                        </a:rPr>
                        <m:t>𝑅𝐶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cs typeface="Cambria Math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106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449" y="5965314"/>
                <a:ext cx="3816964" cy="49350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633" b="15306" l="3878" r="37959"/>
                    </a14:imgEffect>
                  </a14:imgLayer>
                </a14:imgProps>
              </a:ext>
            </a:extLst>
          </a:blip>
          <a:srcRect r="60408" b="82843"/>
          <a:stretch/>
        </p:blipFill>
        <p:spPr>
          <a:xfrm rot="18172794">
            <a:off x="4523533" y="6655953"/>
            <a:ext cx="1108203" cy="741850"/>
          </a:xfrm>
          <a:prstGeom prst="rect">
            <a:avLst/>
          </a:prstGeom>
        </p:spPr>
      </p:pic>
      <p:pic>
        <p:nvPicPr>
          <p:cNvPr id="34" name="Picture 2" descr="Hand drawn arrow set red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7903333">
            <a:off x="5998219" y="277541"/>
            <a:ext cx="1462568" cy="117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and drawn arrow set red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9953446">
            <a:off x="11455211" y="3347195"/>
            <a:ext cx="547881" cy="44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Hand drawn arrow set red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2399884">
            <a:off x="11838049" y="4575012"/>
            <a:ext cx="547881" cy="44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Hand drawn arrow set red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20102544">
            <a:off x="9869358" y="6203965"/>
            <a:ext cx="647118" cy="520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17"/>
              <p:cNvSpPr txBox="1"/>
              <p:nvPr/>
            </p:nvSpPr>
            <p:spPr>
              <a:xfrm>
                <a:off x="5863019" y="8547674"/>
                <a:ext cx="2392680" cy="90858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Cambria Math"/>
                        </a:rPr>
                        <m:t>𝐶</m:t>
                      </m:r>
                      <m:r>
                        <a:rPr lang="en-US" sz="20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𝑇𝑜𝑡𝑎𝑙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𝐶</m:t>
                          </m:r>
                          <m:r>
                            <a:rPr lang="en-US" sz="20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den>
                      </m:f>
                      <m:r>
                        <a:rPr lang="en-US" sz="2000" b="0" i="0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000" b="0" i="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cs typeface="Cambria Math"/>
                            </a:rPr>
                            <m:t>C</m:t>
                          </m:r>
                          <m:r>
                            <a:rPr lang="en-US" sz="2000" b="0" i="0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a:rPr lang="en-US" sz="2000" b="0" i="0" smtClean="0">
                          <a:latin typeface="Cambria Math" panose="02040503050406030204" pitchFamily="18" charset="0"/>
                          <a:cs typeface="Cambria Math"/>
                        </a:rPr>
                        <m:t>+…</m:t>
                      </m:r>
                    </m:oMath>
                  </m:oMathPara>
                </a14:m>
                <a:endParaRPr lang="en-US" sz="20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39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3019" y="8547674"/>
                <a:ext cx="2392680" cy="90858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17"/>
              <p:cNvSpPr txBox="1"/>
              <p:nvPr/>
            </p:nvSpPr>
            <p:spPr>
              <a:xfrm>
                <a:off x="8407653" y="8545223"/>
                <a:ext cx="2670803" cy="9110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Cambria Math"/>
                        </a:rPr>
                        <m:t>𝐶</m:t>
                      </m:r>
                      <m:r>
                        <a:rPr lang="en-US" sz="20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𝑇𝑜𝑡𝑎𝑙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mbria Math"/>
                        </a:rPr>
                        <m:t>𝐶</m:t>
                      </m:r>
                      <m:r>
                        <a:rPr lang="en-US" sz="20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mbria Math"/>
                        </a:rPr>
                        <m:t>𝐶</m:t>
                      </m:r>
                      <m:r>
                        <a:rPr lang="en-US" sz="20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mbria Math"/>
                        </a:rPr>
                        <m:t>+…</m:t>
                      </m:r>
                    </m:oMath>
                  </m:oMathPara>
                </a14:m>
                <a:endParaRPr lang="en-US" sz="20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2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7653" y="8545223"/>
                <a:ext cx="2670803" cy="911036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84800" y="3688079"/>
            <a:ext cx="2458720" cy="20269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40071" y="4672710"/>
            <a:ext cx="2534157" cy="3472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956039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11984990" y="4247134"/>
            <a:ext cx="127000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050" spc="225" dirty="0">
                <a:latin typeface="Cambria Math"/>
                <a:cs typeface="Cambria Math"/>
              </a:rPr>
              <a:t>𝑡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8739" y="9018269"/>
            <a:ext cx="218249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 dirty="0">
              <a:latin typeface="Calibri"/>
              <a:cs typeface="Calibri"/>
            </a:endParaRPr>
          </a:p>
        </p:txBody>
      </p:sp>
      <p:pic>
        <p:nvPicPr>
          <p:cNvPr id="96" name="Picture 2" descr="Image result for dotted curved line powerpoin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2923" y1="26267" x2="72923" y2="26267"/>
                        <a14:foregroundMark x1="65385" y1="21198" x2="65385" y2="21198"/>
                        <a14:foregroundMark x1="48462" y1="17512" x2="48462" y2="175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87947">
            <a:off x="9846591" y="5064326"/>
            <a:ext cx="870947" cy="87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object 57"/>
          <p:cNvSpPr/>
          <p:nvPr/>
        </p:nvSpPr>
        <p:spPr>
          <a:xfrm>
            <a:off x="9033785" y="413870"/>
            <a:ext cx="3496182" cy="2230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/>
          <a:srcRect l="51722" b="3059"/>
          <a:stretch/>
        </p:blipFill>
        <p:spPr>
          <a:xfrm>
            <a:off x="8384226" y="949808"/>
            <a:ext cx="4176221" cy="5713891"/>
          </a:xfrm>
          <a:prstGeom prst="rect">
            <a:avLst/>
          </a:prstGeom>
        </p:spPr>
      </p:pic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90" b="2817"/>
          <a:stretch/>
        </p:blipFill>
        <p:spPr bwMode="auto">
          <a:xfrm>
            <a:off x="295589" y="949809"/>
            <a:ext cx="4416425" cy="585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17"/>
              <p:cNvSpPr txBox="1"/>
              <p:nvPr/>
            </p:nvSpPr>
            <p:spPr>
              <a:xfrm>
                <a:off x="9620568" y="6923739"/>
                <a:ext cx="2560320" cy="732451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:r>
                  <a:rPr lang="en-US" sz="2800" b="0" dirty="0">
                    <a:cs typeface="Cambria Math"/>
                  </a:rPr>
                  <a:t>Q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Cambria Math"/>
                      </a:rPr>
                      <m:t>𝑄𝑜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Cambria Math"/>
                          </a:rPr>
                          <m:t>𝑒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Cambria Math"/>
                          </a:rPr>
                          <m:t>− 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cs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Cambria Math"/>
                              </a:rPr>
                              <m:t>𝑡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Cambria Math"/>
                              </a:rPr>
                              <m:t>𝑅𝐶</m:t>
                            </m:r>
                          </m:den>
                        </m:f>
                      </m:sup>
                    </m:sSup>
                  </m:oMath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39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0568" y="6923739"/>
                <a:ext cx="2560320" cy="732451"/>
              </a:xfrm>
              <a:prstGeom prst="rect">
                <a:avLst/>
              </a:prstGeom>
              <a:blipFill>
                <a:blip r:embed="rId9"/>
                <a:stretch>
                  <a:fillRect b="-20635"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17"/>
              <p:cNvSpPr txBox="1"/>
              <p:nvPr/>
            </p:nvSpPr>
            <p:spPr>
              <a:xfrm>
                <a:off x="6152585" y="6037889"/>
                <a:ext cx="2560320" cy="732451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:r>
                  <a:rPr lang="en-US" sz="2800" b="0" dirty="0">
                    <a:cs typeface="Cambria Math"/>
                  </a:rPr>
                  <a:t>V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Cambria Math"/>
                      </a:rPr>
                      <m:t>𝑉𝑜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Cambria Math"/>
                          </a:rPr>
                          <m:t>𝑒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Cambria Math"/>
                          </a:rPr>
                          <m:t>− 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cs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Cambria Math"/>
                              </a:rPr>
                              <m:t>𝑡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Cambria Math"/>
                              </a:rPr>
                              <m:t>𝑅𝐶</m:t>
                            </m:r>
                          </m:den>
                        </m:f>
                      </m:sup>
                    </m:sSup>
                  </m:oMath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2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2585" y="6037889"/>
                <a:ext cx="2560320" cy="732451"/>
              </a:xfrm>
              <a:prstGeom prst="rect">
                <a:avLst/>
              </a:prstGeom>
              <a:blipFill>
                <a:blip r:embed="rId10"/>
                <a:stretch>
                  <a:fillRect b="-20472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bject 17"/>
              <p:cNvSpPr txBox="1"/>
              <p:nvPr/>
            </p:nvSpPr>
            <p:spPr>
              <a:xfrm>
                <a:off x="6152585" y="6960115"/>
                <a:ext cx="2560320" cy="732451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𝐼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𝐼𝑜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− </m:t>
                          </m:r>
                          <m:f>
                            <m:f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𝑅𝐶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3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2585" y="6960115"/>
                <a:ext cx="2560320" cy="73245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5976891" y="7916231"/>
            <a:ext cx="56386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2000" spc="-10" dirty="0">
                <a:cs typeface="Calibri"/>
              </a:rPr>
              <a:t>For </a:t>
            </a:r>
            <a:r>
              <a:rPr lang="en-US" sz="2000" dirty="0">
                <a:cs typeface="Calibri"/>
              </a:rPr>
              <a:t>a </a:t>
            </a:r>
            <a:r>
              <a:rPr lang="en-US" sz="2000" b="1" spc="-5" dirty="0">
                <a:solidFill>
                  <a:srgbClr val="7030A0"/>
                </a:solidFill>
                <a:cs typeface="Calibri"/>
              </a:rPr>
              <a:t>discharging </a:t>
            </a:r>
            <a:r>
              <a:rPr lang="en-US" sz="2000" b="1" spc="-25" dirty="0">
                <a:solidFill>
                  <a:srgbClr val="7030A0"/>
                </a:solidFill>
                <a:cs typeface="Calibri"/>
              </a:rPr>
              <a:t>capacitor</a:t>
            </a:r>
            <a:r>
              <a:rPr lang="en-US" sz="2000" spc="-25" dirty="0">
                <a:cs typeface="Calibri"/>
              </a:rPr>
              <a:t>, </a:t>
            </a:r>
            <a:r>
              <a:rPr lang="en-US" sz="2000" dirty="0">
                <a:cs typeface="Calibri"/>
              </a:rPr>
              <a:t>the </a:t>
            </a:r>
            <a:r>
              <a:rPr lang="en-US" sz="2000" spc="-20" dirty="0">
                <a:cs typeface="Calibri"/>
              </a:rPr>
              <a:t>rate </a:t>
            </a:r>
            <a:r>
              <a:rPr lang="en-US" sz="2000" spc="-10" dirty="0">
                <a:cs typeface="Calibri"/>
              </a:rPr>
              <a:t>at  </a:t>
            </a:r>
            <a:r>
              <a:rPr lang="en-US" sz="2000" spc="-5" dirty="0">
                <a:cs typeface="Calibri"/>
              </a:rPr>
              <a:t>which </a:t>
            </a:r>
            <a:r>
              <a:rPr lang="en-US" sz="2000" spc="-10" dirty="0">
                <a:cs typeface="Calibri"/>
              </a:rPr>
              <a:t>charge </a:t>
            </a:r>
            <a:r>
              <a:rPr lang="en-US" sz="2000" dirty="0">
                <a:cs typeface="Calibri"/>
              </a:rPr>
              <a:t>and </a:t>
            </a:r>
            <a:r>
              <a:rPr lang="en-US" sz="2000" spc="-10" dirty="0">
                <a:cs typeface="Calibri"/>
              </a:rPr>
              <a:t>voltage </a:t>
            </a:r>
            <a:r>
              <a:rPr lang="en-US" sz="2000" spc="-5" dirty="0">
                <a:cs typeface="Calibri"/>
              </a:rPr>
              <a:t>change </a:t>
            </a:r>
            <a:r>
              <a:rPr lang="en-US" sz="2000" spc="-10" dirty="0">
                <a:cs typeface="Calibri"/>
              </a:rPr>
              <a:t>over </a:t>
            </a:r>
            <a:r>
              <a:rPr lang="en-US" sz="2000" dirty="0">
                <a:cs typeface="Calibri"/>
              </a:rPr>
              <a:t>time  </a:t>
            </a:r>
            <a:r>
              <a:rPr lang="en-US" sz="2000" spc="-5" dirty="0">
                <a:cs typeface="Calibri"/>
              </a:rPr>
              <a:t>obey </a:t>
            </a:r>
            <a:r>
              <a:rPr lang="en-US" sz="2000" dirty="0">
                <a:cs typeface="Calibri"/>
              </a:rPr>
              <a:t>an </a:t>
            </a:r>
            <a:r>
              <a:rPr lang="en-US" sz="2000" spc="-5" dirty="0">
                <a:cs typeface="Calibri"/>
              </a:rPr>
              <a:t>exponential </a:t>
            </a:r>
            <a:r>
              <a:rPr lang="en-US" sz="2000" spc="-15" dirty="0">
                <a:cs typeface="Calibri"/>
              </a:rPr>
              <a:t>decay</a:t>
            </a:r>
            <a:r>
              <a:rPr lang="en-US" sz="2000" spc="-55" dirty="0">
                <a:cs typeface="Calibri"/>
              </a:rPr>
              <a:t> </a:t>
            </a:r>
            <a:r>
              <a:rPr lang="en-US" sz="2000" spc="-5" dirty="0">
                <a:cs typeface="Calibri"/>
              </a:rPr>
              <a:t>relationship</a:t>
            </a:r>
            <a:endParaRPr lang="en-US" sz="2000" dirty="0"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17"/>
              <p:cNvSpPr txBox="1"/>
              <p:nvPr/>
            </p:nvSpPr>
            <p:spPr>
              <a:xfrm>
                <a:off x="688939" y="8044074"/>
                <a:ext cx="3188237" cy="732451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𝑄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𝑄𝑜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1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  <m:t>𝑅𝐶</m:t>
                                  </m:r>
                                </m:den>
                              </m:f>
                            </m:sup>
                          </m:sSup>
                        </m:e>
                      </m:d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4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39" y="8044074"/>
                <a:ext cx="3188237" cy="73245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object 17"/>
              <p:cNvSpPr txBox="1"/>
              <p:nvPr/>
            </p:nvSpPr>
            <p:spPr>
              <a:xfrm>
                <a:off x="685862" y="7054473"/>
                <a:ext cx="3188237" cy="732451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𝑉𝑜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1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  <m:t>𝑅𝐶</m:t>
                                  </m:r>
                                </m:den>
                              </m:f>
                            </m:sup>
                          </m:sSup>
                        </m:e>
                      </m:d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5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62" y="7054473"/>
                <a:ext cx="3188237" cy="73245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object 17"/>
              <p:cNvSpPr txBox="1"/>
              <p:nvPr/>
            </p:nvSpPr>
            <p:spPr>
              <a:xfrm>
                <a:off x="5267960" y="875707"/>
                <a:ext cx="2560320" cy="732451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/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𝑙𝑛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𝑅𝐶</m:t>
                      </m:r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6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7960" y="875707"/>
                <a:ext cx="2560320" cy="73245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object 72"/>
          <p:cNvSpPr txBox="1"/>
          <p:nvPr/>
        </p:nvSpPr>
        <p:spPr>
          <a:xfrm>
            <a:off x="4712014" y="1826601"/>
            <a:ext cx="3813533" cy="1548042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sz="2000" dirty="0">
                <a:latin typeface="Calibri"/>
                <a:cs typeface="Calibri"/>
              </a:rPr>
              <a:t>The </a:t>
            </a:r>
            <a:r>
              <a:rPr sz="2000" b="1" dirty="0">
                <a:solidFill>
                  <a:srgbClr val="7030A0"/>
                </a:solidFill>
                <a:latin typeface="Calibri"/>
                <a:cs typeface="Calibri"/>
              </a:rPr>
              <a:t>half </a:t>
            </a:r>
            <a:r>
              <a:rPr sz="2000" b="1" spc="-11" dirty="0">
                <a:solidFill>
                  <a:srgbClr val="7030A0"/>
                </a:solidFill>
                <a:latin typeface="Calibri"/>
                <a:cs typeface="Calibri"/>
              </a:rPr>
              <a:t>life </a:t>
            </a:r>
            <a:r>
              <a:rPr sz="2000" b="1" dirty="0">
                <a:solidFill>
                  <a:srgbClr val="7030A0"/>
                </a:solidFill>
                <a:latin typeface="Calibri"/>
                <a:cs typeface="Calibri"/>
              </a:rPr>
              <a:t>of a </a:t>
            </a:r>
            <a:r>
              <a:rPr sz="2000" b="1" spc="-4" dirty="0">
                <a:solidFill>
                  <a:srgbClr val="7030A0"/>
                </a:solidFill>
                <a:latin typeface="Calibri"/>
                <a:cs typeface="Calibri"/>
              </a:rPr>
              <a:t>capacitor </a:t>
            </a:r>
            <a:r>
              <a:rPr sz="2000" dirty="0">
                <a:latin typeface="Calibri"/>
                <a:cs typeface="Calibri"/>
              </a:rPr>
              <a:t>is the time  </a:t>
            </a:r>
            <a:r>
              <a:rPr sz="2000" spc="-14" dirty="0">
                <a:latin typeface="Calibri"/>
                <a:cs typeface="Calibri"/>
              </a:rPr>
              <a:t>taken </a:t>
            </a:r>
            <a:r>
              <a:rPr sz="2000" spc="-11" dirty="0">
                <a:latin typeface="Calibri"/>
                <a:cs typeface="Calibri"/>
              </a:rPr>
              <a:t>for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b="1" spc="-7" dirty="0">
                <a:solidFill>
                  <a:srgbClr val="FF0000"/>
                </a:solidFill>
                <a:latin typeface="Calibri"/>
                <a:cs typeface="Calibri"/>
              </a:rPr>
              <a:t>voltage/current/charge</a:t>
            </a:r>
            <a:r>
              <a:rPr sz="2000" spc="-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 a  </a:t>
            </a:r>
            <a:r>
              <a:rPr sz="2000" spc="-7" dirty="0">
                <a:latin typeface="Calibri"/>
                <a:cs typeface="Calibri"/>
              </a:rPr>
              <a:t>capacitor </a:t>
            </a:r>
            <a:r>
              <a:rPr sz="2000" spc="-4" dirty="0">
                <a:latin typeface="Calibri"/>
                <a:cs typeface="Calibri"/>
              </a:rPr>
              <a:t>reaches </a:t>
            </a:r>
            <a:r>
              <a:rPr sz="2000" dirty="0">
                <a:latin typeface="Calibri"/>
                <a:cs typeface="Calibri"/>
              </a:rPr>
              <a:t>half </a:t>
            </a:r>
            <a:r>
              <a:rPr sz="2000" spc="-4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its original </a:t>
            </a:r>
            <a:r>
              <a:rPr sz="2000" spc="-4" dirty="0">
                <a:latin typeface="Calibri"/>
                <a:cs typeface="Calibri"/>
              </a:rPr>
              <a:t>value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8150" y="6548533"/>
            <a:ext cx="424366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/>
              <a:t>The equation </a:t>
            </a:r>
            <a:r>
              <a:rPr lang="en-GB" sz="2200" b="1" dirty="0">
                <a:solidFill>
                  <a:srgbClr val="7030A0"/>
                </a:solidFill>
              </a:rPr>
              <a:t>for capacitor charge </a:t>
            </a:r>
            <a:r>
              <a:rPr lang="en-GB" sz="2000" dirty="0"/>
              <a:t>is:</a:t>
            </a:r>
          </a:p>
        </p:txBody>
      </p:sp>
      <p:sp>
        <p:nvSpPr>
          <p:cNvPr id="49" name="object 64"/>
          <p:cNvSpPr/>
          <p:nvPr/>
        </p:nvSpPr>
        <p:spPr>
          <a:xfrm>
            <a:off x="1347589" y="413870"/>
            <a:ext cx="3054223" cy="22301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3577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4539" y="81280"/>
            <a:ext cx="1373808" cy="8712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82259" y="3548379"/>
            <a:ext cx="2331719" cy="2722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6953" y="4672710"/>
            <a:ext cx="3668776" cy="3465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8956039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74650" y="219709"/>
            <a:ext cx="1424940" cy="576580"/>
          </a:xfrm>
          <a:prstGeom prst="rect">
            <a:avLst/>
          </a:prstGeom>
          <a:ln w="38100">
            <a:solidFill>
              <a:srgbClr val="00AFEF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marL="117475">
              <a:lnSpc>
                <a:spcPct val="100000"/>
              </a:lnSpc>
              <a:spcBef>
                <a:spcPts val="375"/>
              </a:spcBef>
            </a:pPr>
            <a:r>
              <a:rPr sz="2800" dirty="0">
                <a:latin typeface="Cambria Math"/>
                <a:cs typeface="Cambria Math"/>
              </a:rPr>
              <a:t>𝐹 =</a:t>
            </a:r>
            <a:r>
              <a:rPr sz="2800" spc="-260" dirty="0">
                <a:latin typeface="Cambria Math"/>
                <a:cs typeface="Cambria Math"/>
              </a:rPr>
              <a:t> </a:t>
            </a:r>
            <a:r>
              <a:rPr sz="2800" spc="-5" dirty="0">
                <a:latin typeface="Cambria Math"/>
                <a:cs typeface="Cambria Math"/>
              </a:rPr>
              <a:t>𝐵𝐼𝑙</a:t>
            </a:r>
            <a:endParaRPr sz="2800" dirty="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6222" y="970533"/>
            <a:ext cx="591121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1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force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on a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current carrying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wire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directly  proportional 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magnetic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flux density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(field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strength),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current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 the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wire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and 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length of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sz="2000" spc="-1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wire.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34539" y="2464398"/>
            <a:ext cx="419671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Magnetic Flux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Density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measured</a:t>
            </a:r>
            <a:r>
              <a:rPr sz="2000" spc="-6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</a:t>
            </a:r>
          </a:p>
          <a:p>
            <a:pPr marL="38100">
              <a:lnSpc>
                <a:spcPct val="100000"/>
              </a:lnSpc>
            </a:pPr>
            <a:r>
              <a:rPr sz="2000" spc="5" dirty="0">
                <a:latin typeface="Calibri Light" panose="020F0302020204030204" pitchFamily="34" charset="0"/>
                <a:cs typeface="Calibri Light" panose="020F0302020204030204" pitchFamily="34" charset="0"/>
              </a:rPr>
              <a:t>𝑇𝑒𝑠𝑙𝑎𝑠,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𝑇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𝑜𝑟 </a:t>
            </a:r>
            <a:r>
              <a:rPr sz="2000" spc="25" dirty="0">
                <a:latin typeface="Calibri Light" panose="020F0302020204030204" pitchFamily="34" charset="0"/>
                <a:cs typeface="Calibri Light" panose="020F0302020204030204" pitchFamily="34" charset="0"/>
              </a:rPr>
              <a:t>𝑁𝐴</a:t>
            </a:r>
            <a:r>
              <a:rPr sz="2175" spc="37" baseline="28735" dirty="0">
                <a:latin typeface="Calibri Light" panose="020F0302020204030204" pitchFamily="34" charset="0"/>
                <a:cs typeface="Calibri Light" panose="020F0302020204030204" pitchFamily="34" charset="0"/>
              </a:rPr>
              <a:t>−1</a:t>
            </a:r>
            <a:r>
              <a:rPr sz="2000" spc="25" dirty="0">
                <a:latin typeface="Calibri Light" panose="020F0302020204030204" pitchFamily="34" charset="0"/>
                <a:cs typeface="Calibri Light" panose="020F0302020204030204" pitchFamily="34" charset="0"/>
              </a:rPr>
              <a:t>𝑚</a:t>
            </a:r>
            <a:r>
              <a:rPr sz="2175" spc="37" baseline="28735" dirty="0">
                <a:latin typeface="Calibri Light" panose="020F0302020204030204" pitchFamily="34" charset="0"/>
                <a:cs typeface="Calibri Light" panose="020F0302020204030204" pitchFamily="34" charset="0"/>
              </a:rPr>
              <a:t>−1 </a:t>
            </a:r>
            <a:r>
              <a:rPr sz="2000" b="1" i="1" spc="-25" dirty="0">
                <a:latin typeface="Calibri Light" panose="020F0302020204030204" pitchFamily="34" charset="0"/>
                <a:cs typeface="Calibri Light" panose="020F0302020204030204" pitchFamily="34" charset="0"/>
              </a:rPr>
              <a:t>Vector</a:t>
            </a:r>
            <a:r>
              <a:rPr sz="2000" b="1" i="1" spc="-24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1" i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quantity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4017" y="2553647"/>
            <a:ext cx="1442720" cy="576580"/>
          </a:xfrm>
          <a:prstGeom prst="rect">
            <a:avLst/>
          </a:prstGeom>
          <a:ln w="38100">
            <a:solidFill>
              <a:srgbClr val="00AFEF"/>
            </a:solidFill>
          </a:ln>
        </p:spPr>
        <p:txBody>
          <a:bodyPr vert="horz" wrap="square" lIns="0" tIns="48895" rIns="0" bIns="0" rtlCol="0">
            <a:spAutoFit/>
          </a:bodyPr>
          <a:lstStyle/>
          <a:p>
            <a:pPr marL="119380">
              <a:lnSpc>
                <a:spcPct val="100000"/>
              </a:lnSpc>
              <a:spcBef>
                <a:spcPts val="385"/>
              </a:spcBef>
            </a:pPr>
            <a:r>
              <a:rPr sz="2800" dirty="0">
                <a:latin typeface="Cambria Math"/>
                <a:cs typeface="Cambria Math"/>
              </a:rPr>
              <a:t>Φ =</a:t>
            </a:r>
            <a:r>
              <a:rPr sz="2800" spc="250" dirty="0">
                <a:latin typeface="Cambria Math"/>
                <a:cs typeface="Cambria Math"/>
              </a:rPr>
              <a:t> </a:t>
            </a:r>
            <a:r>
              <a:rPr sz="2800" dirty="0">
                <a:latin typeface="Cambria Math"/>
                <a:cs typeface="Cambria Math"/>
              </a:rPr>
              <a:t>𝐵𝐴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92137" y="3809156"/>
            <a:ext cx="5255578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Magnetic Flux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</a:t>
            </a:r>
            <a:r>
              <a:rPr sz="2000" spc="5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total magnetic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flux  passing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through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given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area.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It is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measured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 𝑊𝑒𝑏𝑒𝑟𝑠, 𝑊𝑏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𝑜𝑟 </a:t>
            </a:r>
            <a:r>
              <a:rPr sz="2000" spc="25" dirty="0">
                <a:latin typeface="Calibri Light" panose="020F0302020204030204" pitchFamily="34" charset="0"/>
                <a:cs typeface="Calibri Light" panose="020F0302020204030204" pitchFamily="34" charset="0"/>
              </a:rPr>
              <a:t>𝑇𝑚</a:t>
            </a:r>
            <a:r>
              <a:rPr sz="2175" spc="37" baseline="28735" dirty="0">
                <a:latin typeface="Calibri Light" panose="020F0302020204030204" pitchFamily="34" charset="0"/>
                <a:cs typeface="Calibri Light" panose="020F0302020204030204" pitchFamily="34" charset="0"/>
              </a:rPr>
              <a:t>−2  </a:t>
            </a:r>
            <a:r>
              <a:rPr sz="2000" b="1" i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Scalar</a:t>
            </a:r>
            <a:r>
              <a:rPr sz="2000" b="1" i="1" spc="-4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1" i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quantity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01664" y="6248400"/>
            <a:ext cx="4540812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emf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a 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coil rotating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uniformly</a:t>
            </a:r>
            <a:r>
              <a:rPr sz="2000" b="1" spc="-9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  a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magnetic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field is dependant on the  flux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linkage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and the angular</a:t>
            </a:r>
            <a:r>
              <a:rPr sz="2000" spc="-7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speed.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8352043" y="226616"/>
            <a:ext cx="4366662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1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force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on a 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charge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 a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magnetic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field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is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affected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by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magnetic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flux </a:t>
            </a:r>
            <a:r>
              <a:rPr sz="2000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density,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size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the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charge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and the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velocity of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its motion perpendicular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sz="2000" spc="-11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field.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78739" y="9018269"/>
            <a:ext cx="218249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904709" y="7193532"/>
            <a:ext cx="471678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time period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a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charged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particle moving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through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magnetic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field is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independent of</a:t>
            </a:r>
            <a:r>
              <a:rPr sz="2000" b="1" spc="-12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its  </a:t>
            </a:r>
            <a:r>
              <a:rPr sz="2000" b="1" spc="-2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velocity.</a:t>
            </a:r>
            <a:endParaRPr sz="2000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5708" y="1874379"/>
            <a:ext cx="4242666" cy="33308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4" name="object 17"/>
              <p:cNvSpPr txBox="1"/>
              <p:nvPr/>
            </p:nvSpPr>
            <p:spPr>
              <a:xfrm>
                <a:off x="9741597" y="5600835"/>
                <a:ext cx="2374011" cy="994124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𝑓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𝑇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GB" sz="2800" dirty="0" smtClean="0">
                              <a:latin typeface="Cambria Math"/>
                              <a:cs typeface="Cambria Math"/>
                            </a:rPr>
                            <m:t>𝜋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𝑚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𝐵𝑄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4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1597" y="5600835"/>
                <a:ext cx="2374011" cy="9941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bject 17"/>
              <p:cNvSpPr txBox="1"/>
              <p:nvPr/>
            </p:nvSpPr>
            <p:spPr>
              <a:xfrm>
                <a:off x="6728258" y="456621"/>
                <a:ext cx="1487285" cy="732451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𝐵𝑒𝑣</m:t>
                      </m:r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6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8258" y="456621"/>
                <a:ext cx="1487285" cy="7324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object 17"/>
              <p:cNvSpPr txBox="1"/>
              <p:nvPr/>
            </p:nvSpPr>
            <p:spPr>
              <a:xfrm>
                <a:off x="3560953" y="139626"/>
                <a:ext cx="2032000" cy="732451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𝐵𝐼𝑙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7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0953" y="139626"/>
                <a:ext cx="2032000" cy="73245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object 17"/>
              <p:cNvSpPr txBox="1"/>
              <p:nvPr/>
            </p:nvSpPr>
            <p:spPr>
              <a:xfrm>
                <a:off x="260175" y="4986461"/>
                <a:ext cx="2560320" cy="732451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𝑁</m:t>
                      </m:r>
                      <m:r>
                        <m:rPr>
                          <m:nor/>
                        </m:rPr>
                        <a:rPr lang="el-GR" sz="2800" dirty="0" smtClean="0">
                          <a:latin typeface="Cambria Math"/>
                          <a:cs typeface="Cambria Math"/>
                        </a:rPr>
                        <m:t>Φ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Cambria Math"/>
                          <a:cs typeface="Cambria Math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Cambria Math"/>
                          <a:cs typeface="Cambria Math"/>
                        </a:rPr>
                        <m:t>BAN</m:t>
                      </m:r>
                      <m:func>
                        <m:func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i="0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cos</m:t>
                          </m:r>
                        </m:fName>
                        <m:e>
                          <m:r>
                            <m:rPr>
                              <m:nor/>
                            </m:rPr>
                            <a:rPr lang="en-GB" sz="2800" dirty="0" smtClean="0">
                              <a:latin typeface="Cambria Math"/>
                              <a:cs typeface="Cambria Math"/>
                            </a:rPr>
                            <m:t>𝜃</m:t>
                          </m:r>
                          <m:r>
                            <m:rPr>
                              <m:nor/>
                            </m:rPr>
                            <a:rPr lang="en-GB" sz="2800" dirty="0" smtClean="0">
                              <a:latin typeface="Cambria Math"/>
                              <a:cs typeface="Cambria Math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9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75" y="4986461"/>
                <a:ext cx="2560320" cy="73245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object 17"/>
              <p:cNvSpPr txBox="1"/>
              <p:nvPr/>
            </p:nvSpPr>
            <p:spPr>
              <a:xfrm>
                <a:off x="224910" y="6310511"/>
                <a:ext cx="2788981" cy="732451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dirty="0" smtClean="0">
                          <a:latin typeface="Cambria Math"/>
                          <a:cs typeface="Cambria Math"/>
                        </a:rPr>
                        <m:t>𝜀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Cambria Math"/>
                          <a:cs typeface="Cambria Math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Cambria Math"/>
                          <a:cs typeface="Cambria Math"/>
                        </a:rPr>
                        <m:t>BAN</m:t>
                      </m:r>
                      <m:r>
                        <m:rPr>
                          <m:nor/>
                        </m:rPr>
                        <a:rPr lang="en-GB" sz="2800" dirty="0" smtClean="0">
                          <a:latin typeface="Cambria Math"/>
                          <a:cs typeface="Cambria Math"/>
                        </a:rPr>
                        <m:t>𝜔</m:t>
                      </m:r>
                      <m:func>
                        <m:func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sin</m:t>
                          </m:r>
                        </m:fName>
                        <m:e>
                          <m:r>
                            <m:rPr>
                              <m:nor/>
                            </m:rPr>
                            <a:rPr lang="en-GB" sz="2800" dirty="0" smtClean="0">
                              <a:latin typeface="Cambria Math"/>
                              <a:cs typeface="Cambria Math"/>
                            </a:rPr>
                            <m:t>𝜃𝜔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1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10" y="6310511"/>
                <a:ext cx="2788981" cy="73245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>
              <a:xfrm>
                <a:off x="6739256" y="2369345"/>
                <a:ext cx="1949444" cy="830997"/>
              </a:xfrm>
              <a:prstGeom prst="rect">
                <a:avLst/>
              </a:prstGeom>
              <a:ln w="28575">
                <a:solidFill>
                  <a:srgbClr val="FF00FF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cs typeface="Cambria Math"/>
                        </a:rPr>
                        <m:t>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𝑣𝑒𝑙𝑜𝑐𝑖𝑡𝑦</m:t>
                      </m:r>
                    </m:oMath>
                  </m:oMathPara>
                </a14:m>
                <a:endParaRPr lang="en-US" sz="2400" b="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𝑉𝑜𝑙𝑡𝑎𝑔𝑒</m:t>
                      </m:r>
                    </m:oMath>
                  </m:oMathPara>
                </a14:m>
                <a:endParaRPr lang="en-GB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9256" y="2369345"/>
                <a:ext cx="1949444" cy="830997"/>
              </a:xfrm>
              <a:prstGeom prst="rect">
                <a:avLst/>
              </a:prstGeom>
              <a:blipFill>
                <a:blip r:embed="rId11"/>
                <a:stretch>
                  <a:fillRect b="-7092"/>
                </a:stretch>
              </a:blipFill>
              <a:ln w="28575">
                <a:solidFill>
                  <a:srgbClr val="FF00F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767" y="7307833"/>
            <a:ext cx="1875834" cy="143338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721443" y="7329130"/>
            <a:ext cx="299355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Fleming's left hand rule</a:t>
            </a:r>
            <a:endParaRPr lang="en-GB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Applied for charges moving through </a:t>
            </a:r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conventional current </a:t>
            </a:r>
          </a:p>
          <a:p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+</a:t>
            </a:r>
            <a:r>
              <a:rPr lang="en-US" b="1" dirty="0" err="1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ve</a:t>
            </a:r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-</a:t>
            </a:r>
            <a:r>
              <a:rPr lang="en-US" b="1" dirty="0" err="1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ve</a:t>
            </a:r>
            <a:endParaRPr lang="en-GB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16518" y="7545093"/>
            <a:ext cx="1690653" cy="1261365"/>
          </a:xfrm>
          <a:prstGeom prst="rect">
            <a:avLst/>
          </a:prstGeom>
        </p:spPr>
      </p:pic>
      <p:pic>
        <p:nvPicPr>
          <p:cNvPr id="26" name="Picture 2" descr="Image result for dotted curved line powerpoint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72923" y1="26267" x2="72923" y2="26267"/>
                        <a14:foregroundMark x1="65385" y1="21198" x2="65385" y2="21198"/>
                        <a14:foregroundMark x1="48462" y1="17512" x2="48462" y2="175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3461" flipH="1">
            <a:off x="2019393" y="6992301"/>
            <a:ext cx="1702460" cy="127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382259" y="3548379"/>
            <a:ext cx="2331719" cy="27228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6953" y="4672710"/>
            <a:ext cx="3668776" cy="3465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8956039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78739" y="9018269"/>
            <a:ext cx="218249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2" name="object 48"/>
          <p:cNvSpPr txBox="1"/>
          <p:nvPr/>
        </p:nvSpPr>
        <p:spPr>
          <a:xfrm>
            <a:off x="585536" y="2047198"/>
            <a:ext cx="5825805" cy="124523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radius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a 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charged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particle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moving</a:t>
            </a:r>
            <a:r>
              <a:rPr sz="2000" spc="-1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through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magnetic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field is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directly proportional 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its  momentum and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inversely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proportional 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magnetic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flux density and its</a:t>
            </a:r>
            <a:r>
              <a:rPr sz="2000" spc="-6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charge.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object 17"/>
              <p:cNvSpPr txBox="1"/>
              <p:nvPr/>
            </p:nvSpPr>
            <p:spPr>
              <a:xfrm>
                <a:off x="3788861" y="631900"/>
                <a:ext cx="2374011" cy="994124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𝑚𝑣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𝐵𝑄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3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8861" y="631900"/>
                <a:ext cx="2374011" cy="9941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4" name="Picture 5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106" y="308480"/>
            <a:ext cx="3337935" cy="1537331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6"/>
          <a:srcRect r="52718" b="43309"/>
          <a:stretch/>
        </p:blipFill>
        <p:spPr>
          <a:xfrm>
            <a:off x="9329492" y="44599"/>
            <a:ext cx="585084" cy="527763"/>
          </a:xfrm>
          <a:prstGeom prst="rect">
            <a:avLst/>
          </a:prstGeom>
        </p:spPr>
      </p:pic>
      <p:sp>
        <p:nvSpPr>
          <p:cNvPr id="58" name="object 48"/>
          <p:cNvSpPr txBox="1"/>
          <p:nvPr/>
        </p:nvSpPr>
        <p:spPr>
          <a:xfrm>
            <a:off x="8985647" y="686081"/>
            <a:ext cx="1585881" cy="62837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alibri"/>
                <a:cs typeface="Calibri"/>
              </a:rPr>
              <a:t>Current </a:t>
            </a:r>
            <a:r>
              <a:rPr lang="en-US" sz="2000" dirty="0">
                <a:solidFill>
                  <a:srgbClr val="7030A0"/>
                </a:solidFill>
                <a:latin typeface="Calibri"/>
                <a:cs typeface="Calibri"/>
              </a:rPr>
              <a:t>going into Page</a:t>
            </a:r>
            <a:endParaRPr sz="2000" dirty="0">
              <a:solidFill>
                <a:srgbClr val="7030A0"/>
              </a:solidFill>
              <a:latin typeface="Calibri"/>
              <a:cs typeface="Calibri"/>
            </a:endParaRPr>
          </a:p>
        </p:txBody>
      </p:sp>
      <p:sp>
        <p:nvSpPr>
          <p:cNvPr id="59" name="object 48"/>
          <p:cNvSpPr txBox="1"/>
          <p:nvPr/>
        </p:nvSpPr>
        <p:spPr>
          <a:xfrm>
            <a:off x="10935332" y="643887"/>
            <a:ext cx="1896490" cy="62837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alibri"/>
                <a:cs typeface="Calibri"/>
              </a:rPr>
              <a:t>Current </a:t>
            </a:r>
            <a:r>
              <a:rPr lang="en-US" sz="2000" dirty="0">
                <a:solidFill>
                  <a:srgbClr val="FF0000"/>
                </a:solidFill>
                <a:latin typeface="Calibri"/>
                <a:cs typeface="Calibri"/>
              </a:rPr>
              <a:t>coming out of Page</a:t>
            </a:r>
            <a:endParaRPr sz="2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 rotWithShape="1">
          <a:blip r:embed="rId6"/>
          <a:srcRect l="53139" b="43309"/>
          <a:stretch/>
        </p:blipFill>
        <p:spPr>
          <a:xfrm>
            <a:off x="11463683" y="67643"/>
            <a:ext cx="554555" cy="504719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780" y="3465807"/>
            <a:ext cx="3061438" cy="2984458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773" y="7518653"/>
            <a:ext cx="3048317" cy="12894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object 17"/>
              <p:cNvSpPr txBox="1"/>
              <p:nvPr/>
            </p:nvSpPr>
            <p:spPr>
              <a:xfrm>
                <a:off x="3600691" y="7795680"/>
                <a:ext cx="2560320" cy="732451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𝑁</m:t>
                      </m:r>
                      <m:r>
                        <m:rPr>
                          <m:nor/>
                        </m:rPr>
                        <a:rPr lang="el-GR" sz="2800" dirty="0" smtClean="0">
                          <a:latin typeface="Cambria Math"/>
                          <a:cs typeface="Cambria Math"/>
                        </a:rPr>
                        <m:t>Φ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Cambria Math"/>
                          <a:cs typeface="Cambria Math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Cambria Math"/>
                          <a:cs typeface="Cambria Math"/>
                        </a:rPr>
                        <m:t>BAN</m:t>
                      </m:r>
                      <m:func>
                        <m:func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sin</m:t>
                          </m:r>
                        </m:fName>
                        <m:e>
                          <m:r>
                            <m:rPr>
                              <m:nor/>
                            </m:rPr>
                            <a:rPr lang="en-GB" sz="2800" dirty="0" smtClean="0">
                              <a:latin typeface="Cambria Math"/>
                              <a:cs typeface="Cambria Math"/>
                            </a:rPr>
                            <m:t>𝜃</m:t>
                          </m:r>
                          <m:r>
                            <m:rPr>
                              <m:nor/>
                            </m:rPr>
                            <a:rPr lang="en-GB" sz="2800" dirty="0" smtClean="0">
                              <a:latin typeface="Cambria Math"/>
                              <a:cs typeface="Cambria Math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4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691" y="7795680"/>
                <a:ext cx="2560320" cy="73245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Rectangle 64"/>
          <p:cNvSpPr/>
          <p:nvPr/>
        </p:nvSpPr>
        <p:spPr>
          <a:xfrm>
            <a:off x="2261234" y="6613679"/>
            <a:ext cx="229216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AC Generator</a:t>
            </a:r>
          </a:p>
        </p:txBody>
      </p:sp>
      <p:sp>
        <p:nvSpPr>
          <p:cNvPr id="66" name="Rectangle 65"/>
          <p:cNvSpPr/>
          <p:nvPr/>
        </p:nvSpPr>
        <p:spPr>
          <a:xfrm>
            <a:off x="1789852" y="7189495"/>
            <a:ext cx="39980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Flux linkage 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through the coil is</a:t>
            </a:r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17052" y="5912990"/>
            <a:ext cx="4743691" cy="3670421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49137" y="3129161"/>
            <a:ext cx="3926670" cy="2635875"/>
          </a:xfrm>
          <a:prstGeom prst="rect">
            <a:avLst/>
          </a:prstGeom>
        </p:spPr>
      </p:pic>
      <p:sp>
        <p:nvSpPr>
          <p:cNvPr id="70" name="object 6"/>
          <p:cNvSpPr txBox="1"/>
          <p:nvPr/>
        </p:nvSpPr>
        <p:spPr>
          <a:xfrm>
            <a:off x="9141661" y="1641077"/>
            <a:ext cx="3557773" cy="12439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induced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emf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across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conductor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directly proportional 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rate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change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flux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linkage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 a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magnetic</a:t>
            </a:r>
            <a:r>
              <a:rPr sz="2000" spc="-4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field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object 17"/>
              <p:cNvSpPr txBox="1"/>
              <p:nvPr/>
            </p:nvSpPr>
            <p:spPr>
              <a:xfrm>
                <a:off x="6984127" y="1496443"/>
                <a:ext cx="2001520" cy="1072180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dirty="0" smtClean="0">
                          <a:latin typeface="Cambria Math"/>
                          <a:cs typeface="Cambria Math"/>
                        </a:rPr>
                        <m:t>𝜀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mbria Math"/>
                        </a:rPr>
                        <m:t>=−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𝑁</m:t>
                          </m:r>
                          <m:r>
                            <m:rPr>
                              <m:nor/>
                            </m:rPr>
                            <a:rPr lang="el-GR" sz="2800" spc="-10" dirty="0" smtClean="0">
                              <a:latin typeface="Cambria Math"/>
                              <a:cs typeface="Cambria Math"/>
                            </a:rPr>
                            <m:t>Δ</m:t>
                          </m:r>
                          <m:r>
                            <m:rPr>
                              <m:nor/>
                            </m:rPr>
                            <a:rPr lang="el-GR" sz="2800" dirty="0" smtClean="0">
                              <a:latin typeface="Cambria Math"/>
                              <a:cs typeface="Cambria Math"/>
                            </a:rPr>
                            <m:t>Φ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l-GR" sz="2800" spc="-10" dirty="0" smtClean="0">
                              <a:latin typeface="Cambria Math"/>
                              <a:cs typeface="Cambria Math"/>
                            </a:rPr>
                            <m:t>Δ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71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4127" y="1496443"/>
                <a:ext cx="2001520" cy="107218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>
              <a:xfrm>
                <a:off x="6641206" y="228388"/>
                <a:ext cx="1949444" cy="830997"/>
              </a:xfrm>
              <a:prstGeom prst="rect">
                <a:avLst/>
              </a:prstGeom>
              <a:ln w="28575">
                <a:solidFill>
                  <a:srgbClr val="FF00FF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cs typeface="Cambria Math"/>
                        </a:rPr>
                        <m:t>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𝑣𝑒𝑙𝑜𝑐𝑖𝑡𝑦</m:t>
                      </m:r>
                    </m:oMath>
                  </m:oMathPara>
                </a14:m>
                <a:endParaRPr lang="en-US" sz="2400" b="0" dirty="0">
                  <a:cs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ambria Math"/>
                        </a:rPr>
                        <m:t>𝑉𝑜𝑙𝑡𝑎𝑔𝑒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1206" y="228388"/>
                <a:ext cx="1949444" cy="830997"/>
              </a:xfrm>
              <a:prstGeom prst="rect">
                <a:avLst/>
              </a:prstGeom>
              <a:blipFill>
                <a:blip r:embed="rId15"/>
                <a:stretch>
                  <a:fillRect b="-6338"/>
                </a:stretch>
              </a:blipFill>
              <a:ln w="28575">
                <a:solidFill>
                  <a:srgbClr val="FF00F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6814308" y="2834421"/>
            <a:ext cx="15248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7030A0"/>
                </a:solidFill>
                <a:cs typeface="Calibri"/>
              </a:rPr>
              <a:t>Lenz’s Law</a:t>
            </a:r>
            <a:endParaRPr lang="en-GB" sz="2400" dirty="0"/>
          </a:p>
        </p:txBody>
      </p:sp>
      <p:sp>
        <p:nvSpPr>
          <p:cNvPr id="7" name="Oval 6"/>
          <p:cNvSpPr/>
          <p:nvPr/>
        </p:nvSpPr>
        <p:spPr>
          <a:xfrm>
            <a:off x="7754239" y="1986400"/>
            <a:ext cx="399544" cy="2417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633" b="15306" l="3878" r="37959"/>
                    </a14:imgEffect>
                  </a14:imgLayer>
                </a14:imgProps>
              </a:ext>
            </a:extLst>
          </a:blip>
          <a:srcRect r="60408" b="82843"/>
          <a:stretch/>
        </p:blipFill>
        <p:spPr>
          <a:xfrm rot="7420720">
            <a:off x="7316688" y="2366180"/>
            <a:ext cx="919625" cy="398527"/>
          </a:xfrm>
          <a:prstGeom prst="rect">
            <a:avLst/>
          </a:prstGeom>
        </p:spPr>
      </p:pic>
      <p:pic>
        <p:nvPicPr>
          <p:cNvPr id="30" name="Picture 2" descr="Hand drawn arrow set red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3248129">
            <a:off x="11860240" y="2556158"/>
            <a:ext cx="832319" cy="66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819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382259" y="3548379"/>
            <a:ext cx="2331719" cy="27228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6953" y="4672710"/>
            <a:ext cx="3668776" cy="3465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8956039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168069" y="2775968"/>
            <a:ext cx="440245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400" b="1" spc="-4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r.m.s. </a:t>
            </a:r>
            <a:r>
              <a:rPr sz="24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current/voltage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an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A.C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supply 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can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directly compared 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its</a:t>
            </a:r>
            <a:r>
              <a:rPr sz="2000" spc="-4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DC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equivalent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74579" y="3509923"/>
            <a:ext cx="4338321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Assuming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that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transformer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is 100%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efficient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ratio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of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number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of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turns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on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primary and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secondary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coil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equal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ratio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their</a:t>
            </a:r>
            <a:r>
              <a:rPr sz="2000" spc="-5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voltages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739" y="9018269"/>
            <a:ext cx="218249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04800"/>
            <a:ext cx="2795464" cy="28956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object 17"/>
              <p:cNvSpPr txBox="1"/>
              <p:nvPr/>
            </p:nvSpPr>
            <p:spPr>
              <a:xfrm>
                <a:off x="205059" y="5491409"/>
                <a:ext cx="2119426" cy="1128226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800" b="0" i="1" baseline="-2500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800" b="0" i="1" baseline="-2500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800" i="1" baseline="-25000"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800" i="1" baseline="-2500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5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059" y="5491409"/>
                <a:ext cx="2119426" cy="11282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object 17"/>
              <p:cNvSpPr txBox="1"/>
              <p:nvPr/>
            </p:nvSpPr>
            <p:spPr>
              <a:xfrm>
                <a:off x="2516612" y="5509432"/>
                <a:ext cx="2119426" cy="1128226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800" b="0" i="1" baseline="-2500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800" b="0" i="1" baseline="-2500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800" i="1" baseline="-25000"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800" i="1" baseline="-2500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6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6612" y="5509432"/>
                <a:ext cx="2119426" cy="11282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object 17"/>
              <p:cNvSpPr txBox="1"/>
              <p:nvPr/>
            </p:nvSpPr>
            <p:spPr>
              <a:xfrm>
                <a:off x="318133" y="7151193"/>
                <a:ext cx="4112261" cy="1128226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𝐸𝑓𝑓𝑖𝑐𝑖𝑒𝑛𝑐𝑦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sz="2800" i="1" baseline="-2500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800" i="1" baseline="-25000"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sz="2800" i="1" baseline="-2500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800" i="1" baseline="-2500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8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33" y="7151193"/>
                <a:ext cx="4112261" cy="112822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object 17"/>
              <p:cNvSpPr txBox="1"/>
              <p:nvPr/>
            </p:nvSpPr>
            <p:spPr>
              <a:xfrm>
                <a:off x="5135046" y="7653057"/>
                <a:ext cx="2065755" cy="1141428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800" b="0" i="1" baseline="-2500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800" b="0" i="1" baseline="-2500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800" b="0" i="1" baseline="-25000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800" b="0" i="1" baseline="-25000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800" baseline="-25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9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5046" y="7653057"/>
                <a:ext cx="2065755" cy="114142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object 17"/>
              <p:cNvSpPr txBox="1"/>
              <p:nvPr/>
            </p:nvSpPr>
            <p:spPr>
              <a:xfrm>
                <a:off x="4799410" y="569962"/>
                <a:ext cx="2119426" cy="1128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800" b="0" i="1" baseline="-2500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𝑁𝑝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m:rPr>
                              <m:nor/>
                            </m:rPr>
                            <a:rPr lang="el-GR" sz="2800" dirty="0">
                              <a:latin typeface="Cambria Math"/>
                              <a:cs typeface="Cambria Math"/>
                            </a:rPr>
                            <m:t>Φ</m:t>
                          </m:r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2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410" y="569962"/>
                <a:ext cx="2119426" cy="112822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object 17"/>
              <p:cNvSpPr txBox="1"/>
              <p:nvPr/>
            </p:nvSpPr>
            <p:spPr>
              <a:xfrm>
                <a:off x="4915217" y="2124409"/>
                <a:ext cx="2119426" cy="1128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800" b="0" i="1" baseline="-25000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𝑁𝑠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m:rPr>
                              <m:nor/>
                            </m:rPr>
                            <a:rPr lang="el-GR" sz="2800" dirty="0">
                              <a:latin typeface="Cambria Math"/>
                              <a:cs typeface="Cambria Math"/>
                            </a:rPr>
                            <m:t>Φ</m:t>
                          </m:r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3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5217" y="2124409"/>
                <a:ext cx="2119426" cy="112822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3261972" y="715535"/>
            <a:ext cx="1587373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From Faraday's law the 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induced </a:t>
            </a:r>
            <a:r>
              <a:rPr lang="en-US" sz="2000" b="1" dirty="0" err="1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emf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in the primary and secondary coils are:</a:t>
            </a:r>
            <a:endParaRPr lang="en-GB" sz="2000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06440" y="443865"/>
            <a:ext cx="4746005" cy="17465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4" name="object 17"/>
              <p:cNvSpPr txBox="1"/>
              <p:nvPr/>
            </p:nvSpPr>
            <p:spPr>
              <a:xfrm>
                <a:off x="8506312" y="4143557"/>
                <a:ext cx="1802002" cy="1128226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800" b="0" i="1" baseline="-25000" smtClean="0">
                          <a:latin typeface="Cambria Math" panose="02040503050406030204" pitchFamily="18" charset="0"/>
                        </a:rPr>
                        <m:t>𝑟𝑚𝑠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  <m:r>
                            <m:rPr>
                              <m:nor/>
                            </m:rPr>
                            <a:rPr lang="en-US" sz="2800" b="0" i="0" baseline="-25000" dirty="0" smtClean="0">
                              <a:latin typeface="Cambria Math"/>
                              <a:cs typeface="Cambria Math"/>
                            </a:rPr>
                            <m:t>0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4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6312" y="4143557"/>
                <a:ext cx="1802002" cy="112822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object 17"/>
              <p:cNvSpPr txBox="1"/>
              <p:nvPr/>
            </p:nvSpPr>
            <p:spPr>
              <a:xfrm>
                <a:off x="10850443" y="4143557"/>
                <a:ext cx="1802002" cy="1128226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800" b="0" i="1" baseline="-25000" smtClean="0">
                          <a:latin typeface="Cambria Math" panose="02040503050406030204" pitchFamily="18" charset="0"/>
                        </a:rPr>
                        <m:t>𝑟𝑚𝑠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m:rPr>
                              <m:nor/>
                            </m:rPr>
                            <a:rPr lang="en-US" sz="2800" b="0" i="0" baseline="-25000" dirty="0" smtClean="0">
                              <a:latin typeface="Cambria Math"/>
                              <a:cs typeface="Cambria Math"/>
                            </a:rPr>
                            <m:t>0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800" baseline="30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5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0443" y="4143557"/>
                <a:ext cx="1802002" cy="112822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bject 17"/>
              <p:cNvSpPr txBox="1"/>
              <p:nvPr/>
            </p:nvSpPr>
            <p:spPr>
              <a:xfrm>
                <a:off x="5135046" y="6262168"/>
                <a:ext cx="2119426" cy="1128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𝐼𝑟𝑚𝑠𝑉𝑟𝑚𝑠</m:t>
                      </m:r>
                    </m:oMath>
                  </m:oMathPara>
                </a14:m>
                <a:endParaRPr lang="en-US" sz="2800" baseline="-25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6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5046" y="6262168"/>
                <a:ext cx="2119426" cy="112822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7702506" y="43755"/>
            <a:ext cx="24165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Effective voltage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</a:t>
            </a:r>
            <a:r>
              <a:rPr lang="en-US" sz="2000" baseline="-25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rms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439193" y="1896303"/>
            <a:ext cx="19550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Peak voltage </a:t>
            </a: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V</a:t>
            </a:r>
            <a:r>
              <a:rPr lang="en-GB" sz="2000" baseline="-25000" dirty="0">
                <a:latin typeface="Calibri Light" panose="020F0302020204030204" pitchFamily="34" charset="0"/>
                <a:cs typeface="Calibri Light" panose="020F0302020204030204" pitchFamily="34" charset="0"/>
              </a:rPr>
              <a:t>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588818" y="5549194"/>
            <a:ext cx="41461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We use the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rms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value because its use allows us 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to do electrical calculations as if they were direct currents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83797" y="6943409"/>
            <a:ext cx="4297970" cy="2118611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9074286" y="6737000"/>
            <a:ext cx="28839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Using a CRO (Oscilloscope)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8" name="Picture 2" descr="Hand drawn arrow set red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3919437">
            <a:off x="3371972" y="4710631"/>
            <a:ext cx="768201" cy="61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112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" name="Picture 20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757" y="6269706"/>
            <a:ext cx="4726935" cy="17804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object 17"/>
              <p:cNvSpPr txBox="1"/>
              <p:nvPr/>
            </p:nvSpPr>
            <p:spPr>
              <a:xfrm>
                <a:off x="9050026" y="7491092"/>
                <a:ext cx="3198029" cy="1037770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61</m:t>
                          </m:r>
                          <m:func>
                            <m:func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2800" b="0" i="1" baseline="-250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𝑚𝑖𝑛</m:t>
                              </m:r>
                            </m:e>
                          </m:func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US" sz="28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123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0026" y="7491092"/>
                <a:ext cx="3198029" cy="10377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bject 2"/>
          <p:cNvSpPr/>
          <p:nvPr/>
        </p:nvSpPr>
        <p:spPr>
          <a:xfrm>
            <a:off x="5530765" y="3477243"/>
            <a:ext cx="1805264" cy="18577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15611" y="4331589"/>
            <a:ext cx="3790695" cy="3493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8956039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8739" y="9018269"/>
            <a:ext cx="2182495" cy="52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 Light" panose="020F0302020204030204" pitchFamily="34" charset="0"/>
                <a:cs typeface="Calibri Light" panose="020F0302020204030204" pitchFamily="34" charset="0"/>
              </a:rPr>
              <a:t>Key</a:t>
            </a:r>
            <a:endParaRPr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Blue equation</a:t>
            </a:r>
            <a:r>
              <a:rPr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– </a:t>
            </a:r>
            <a:r>
              <a:rPr sz="1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Given</a:t>
            </a:r>
            <a:r>
              <a:rPr sz="1200" i="1" spc="-1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1200" i="1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formulae</a:t>
            </a:r>
            <a:endParaRPr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equation </a:t>
            </a:r>
            <a:r>
              <a:rPr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– </a:t>
            </a:r>
            <a:r>
              <a:rPr sz="1200" i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Not </a:t>
            </a:r>
            <a:r>
              <a:rPr sz="1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given</a:t>
            </a:r>
            <a:r>
              <a:rPr sz="1200" i="1" spc="-12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1200" i="1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formulae</a:t>
            </a:r>
            <a:endParaRPr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object 17"/>
              <p:cNvSpPr txBox="1"/>
              <p:nvPr/>
            </p:nvSpPr>
            <p:spPr>
              <a:xfrm>
                <a:off x="312301" y="548610"/>
                <a:ext cx="2119426" cy="1128226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𝑟𝑜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f>
                            <m:f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800" baseline="30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59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301" y="548610"/>
                <a:ext cx="2119426" cy="11282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object 17"/>
              <p:cNvSpPr txBox="1"/>
              <p:nvPr/>
            </p:nvSpPr>
            <p:spPr>
              <a:xfrm>
                <a:off x="8600509" y="163795"/>
                <a:ext cx="1712366" cy="1161809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800" b="0" i="1" baseline="-25000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62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0509" y="163795"/>
                <a:ext cx="1712366" cy="116180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" name="Picture 5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6665" y="249210"/>
            <a:ext cx="2346353" cy="2011160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1208" y="417767"/>
            <a:ext cx="3255467" cy="1831909"/>
          </a:xfrm>
          <a:prstGeom prst="rect">
            <a:avLst/>
          </a:prstGeom>
        </p:spPr>
      </p:pic>
      <p:pic>
        <p:nvPicPr>
          <p:cNvPr id="66" name="Picture 2" descr="Hand drawn arrow set red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8301610" flipH="1" flipV="1">
            <a:off x="4729245" y="114125"/>
            <a:ext cx="659865" cy="68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Hand drawn arrow set red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8197834" flipH="1" flipV="1">
            <a:off x="1996498" y="48379"/>
            <a:ext cx="921202" cy="67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Rectangle 62"/>
          <p:cNvSpPr/>
          <p:nvPr/>
        </p:nvSpPr>
        <p:spPr>
          <a:xfrm>
            <a:off x="10539038" y="264391"/>
            <a:ext cx="23501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nuclear density 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a nucleus is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approx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1.8 x 10</a:t>
            </a:r>
            <a:r>
              <a:rPr lang="en-US" sz="20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17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kgm</a:t>
            </a:r>
            <a:r>
              <a:rPr lang="en-US" sz="20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-3</a:t>
            </a:r>
            <a:endParaRPr lang="en-GB" sz="2000" baseline="30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048" name="Picture 204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224" y="2557308"/>
            <a:ext cx="2488440" cy="1851400"/>
          </a:xfrm>
          <a:prstGeom prst="rect">
            <a:avLst/>
          </a:prstGeom>
        </p:spPr>
      </p:pic>
      <p:grpSp>
        <p:nvGrpSpPr>
          <p:cNvPr id="70" name="Group 69"/>
          <p:cNvGrpSpPr/>
          <p:nvPr/>
        </p:nvGrpSpPr>
        <p:grpSpPr>
          <a:xfrm>
            <a:off x="7640971" y="2847652"/>
            <a:ext cx="5422923" cy="3695405"/>
            <a:chOff x="-35583" y="4754652"/>
            <a:chExt cx="5422923" cy="3695405"/>
          </a:xfrm>
        </p:grpSpPr>
        <p:sp>
          <p:nvSpPr>
            <p:cNvPr id="2049" name="Rectangle 2048"/>
            <p:cNvSpPr/>
            <p:nvPr/>
          </p:nvSpPr>
          <p:spPr>
            <a:xfrm>
              <a:off x="50439" y="4754652"/>
              <a:ext cx="528208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b="1" dirty="0">
                  <a:solidFill>
                    <a:srgbClr val="7030A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RUTHERFORD’S SCATTERING EXPERIMENT</a:t>
              </a:r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-35583" y="5192098"/>
              <a:ext cx="5422923" cy="3257959"/>
              <a:chOff x="-61919" y="5145476"/>
              <a:chExt cx="5422923" cy="3257959"/>
            </a:xfrm>
          </p:grpSpPr>
          <p:pic>
            <p:nvPicPr>
              <p:cNvPr id="46" name="Picture 45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5945" y="5564133"/>
                <a:ext cx="3081144" cy="2144648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object 25"/>
                  <p:cNvSpPr txBox="1"/>
                  <p:nvPr/>
                </p:nvSpPr>
                <p:spPr>
                  <a:xfrm>
                    <a:off x="2690870" y="6035749"/>
                    <a:ext cx="2592931" cy="302647"/>
                  </a:xfrm>
                  <a:prstGeom prst="rect">
                    <a:avLst/>
                  </a:prstGeom>
                  <a:ln w="38100">
                    <a:noFill/>
                  </a:ln>
                </p:spPr>
                <p:txBody>
                  <a:bodyPr vert="horz" wrap="square" lIns="0" tIns="55880" rIns="0" bIns="0" rtlCol="0">
                    <a:spAutoFit/>
                  </a:bodyPr>
                  <a:lstStyle/>
                  <a:p>
                    <a:pPr marL="70485">
                      <a:lnSpc>
                        <a:spcPct val="100000"/>
                      </a:lnSpc>
                      <a:spcBef>
                        <a:spcPts val="440"/>
                      </a:spcBef>
                    </a:pPr>
                    <a:r>
                      <a:rPr lang="en-US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Deflected &lt;90</a:t>
                    </a:r>
                    <a14:m>
                      <m:oMath xmlns:m="http://schemas.openxmlformats.org/officeDocument/2006/math"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a14:m>
                    <a:r>
                      <a:rPr lang="en-US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 = +</a:t>
                    </a:r>
                    <a:r>
                      <a:rPr lang="en-US" sz="1600" dirty="0" err="1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ve</a:t>
                    </a:r>
                    <a:r>
                      <a:rPr lang="en-US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 nucleus</a:t>
                    </a:r>
                    <a:endParaRPr sz="1600" dirty="0"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4" name="object 2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90870" y="6035749"/>
                    <a:ext cx="2592931" cy="302647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1882" t="-2000" b="-40000"/>
                    </a:stretch>
                  </a:blipFill>
                  <a:ln w="38100">
                    <a:noFill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50" name="Picture 49"/>
              <p:cNvPicPr>
                <a:picLocks noChangeAspect="1"/>
              </p:cNvPicPr>
              <p:nvPr/>
            </p:nvPicPr>
            <p:blipFill rotWithShape="1"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1633" b="15306" l="3878" r="37959"/>
                        </a14:imgEffect>
                      </a14:imgLayer>
                    </a14:imgProps>
                  </a:ext>
                </a:extLst>
              </a:blip>
              <a:srcRect r="60408" b="82843"/>
              <a:stretch/>
            </p:blipFill>
            <p:spPr>
              <a:xfrm rot="16200000">
                <a:off x="2266995" y="7543164"/>
                <a:ext cx="627571" cy="271963"/>
              </a:xfrm>
              <a:prstGeom prst="rect">
                <a:avLst/>
              </a:prstGeom>
            </p:spPr>
          </p:pic>
          <p:pic>
            <p:nvPicPr>
              <p:cNvPr id="1026" name="Picture 2" descr="Hand drawn arrow set red"/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7551" b="23265" l="52449" r="6959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48" t="5743" r="28261" b="74664"/>
              <a:stretch/>
            </p:blipFill>
            <p:spPr bwMode="auto">
              <a:xfrm flipH="1">
                <a:off x="1703350" y="5495938"/>
                <a:ext cx="598858" cy="6173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8" name="Picture 2" descr="Hand drawn arrow set red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7551" b="23265" l="52449" r="6959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48" t="5743" r="28261" b="74664"/>
              <a:stretch/>
            </p:blipFill>
            <p:spPr bwMode="auto">
              <a:xfrm rot="1696030" flipH="1" flipV="1">
                <a:off x="3554270" y="5802227"/>
                <a:ext cx="365637" cy="2586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054" name="Group 2053"/>
              <p:cNvGrpSpPr/>
              <p:nvPr/>
            </p:nvGrpSpPr>
            <p:grpSpPr>
              <a:xfrm>
                <a:off x="-61919" y="5145476"/>
                <a:ext cx="5422923" cy="647333"/>
                <a:chOff x="196536" y="5753543"/>
                <a:chExt cx="5422923" cy="647333"/>
              </a:xfrm>
            </p:grpSpPr>
            <p:sp>
              <p:nvSpPr>
                <p:cNvPr id="56" name="object 25"/>
                <p:cNvSpPr txBox="1"/>
                <p:nvPr/>
              </p:nvSpPr>
              <p:spPr>
                <a:xfrm>
                  <a:off x="1576940" y="5753543"/>
                  <a:ext cx="4042519" cy="302647"/>
                </a:xfrm>
                <a:prstGeom prst="rect">
                  <a:avLst/>
                </a:prstGeom>
                <a:ln w="38100">
                  <a:noFill/>
                </a:ln>
              </p:spPr>
              <p:txBody>
                <a:bodyPr vert="horz" wrap="square" lIns="0" tIns="55880" rIns="0" bIns="0" rtlCol="0">
                  <a:spAutoFit/>
                </a:bodyPr>
                <a:lstStyle/>
                <a:p>
                  <a:pPr marL="70485">
                    <a:lnSpc>
                      <a:spcPct val="100000"/>
                    </a:lnSpc>
                    <a:spcBef>
                      <a:spcPts val="440"/>
                    </a:spcBef>
                  </a:pPr>
                  <a:r>
                    <a:rPr lang="en-US" sz="1600" dirty="0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= concentrated mass &amp; +</a:t>
                  </a:r>
                  <a:r>
                    <a:rPr lang="en-US" sz="1600" dirty="0" err="1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ve</a:t>
                  </a:r>
                  <a:endParaRPr sz="1600" dirty="0"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051" name="Rectangle 2050"/>
                    <p:cNvSpPr/>
                    <p:nvPr/>
                  </p:nvSpPr>
                  <p:spPr>
                    <a:xfrm>
                      <a:off x="196536" y="5754545"/>
                      <a:ext cx="1563570" cy="64633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Deflected &gt;90</a:t>
                      </a:r>
                      <a14:m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a14:m>
                      <a:endParaRPr lang="en-US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r>
                        <a:rPr lang="en-US" b="1" dirty="0">
                          <a:solidFill>
                            <a:srgbClr val="FF00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(1 in 10,000) </a:t>
                      </a:r>
                      <a:endParaRPr lang="en-GB" b="1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051" name="Rectangle 205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96536" y="5754545"/>
                      <a:ext cx="1563570" cy="646331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 l="-3113" t="-4717" b="-1415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2053" name="Group 2052"/>
              <p:cNvGrpSpPr/>
              <p:nvPr/>
            </p:nvGrpSpPr>
            <p:grpSpPr>
              <a:xfrm>
                <a:off x="1233042" y="7739449"/>
                <a:ext cx="2754294" cy="663986"/>
                <a:chOff x="1491497" y="8347516"/>
                <a:chExt cx="2754294" cy="663986"/>
              </a:xfrm>
            </p:grpSpPr>
            <p:sp>
              <p:nvSpPr>
                <p:cNvPr id="52" name="object 25"/>
                <p:cNvSpPr txBox="1"/>
                <p:nvPr/>
              </p:nvSpPr>
              <p:spPr>
                <a:xfrm>
                  <a:off x="2731589" y="8347516"/>
                  <a:ext cx="1514202" cy="333425"/>
                </a:xfrm>
                <a:prstGeom prst="rect">
                  <a:avLst/>
                </a:prstGeom>
                <a:ln w="38100">
                  <a:noFill/>
                </a:ln>
              </p:spPr>
              <p:txBody>
                <a:bodyPr vert="horz" wrap="square" lIns="0" tIns="55880" rIns="0" bIns="0" rtlCol="0">
                  <a:spAutoFit/>
                </a:bodyPr>
                <a:lstStyle/>
                <a:p>
                  <a:pPr marL="70485">
                    <a:lnSpc>
                      <a:spcPct val="100000"/>
                    </a:lnSpc>
                    <a:spcBef>
                      <a:spcPts val="440"/>
                    </a:spcBef>
                  </a:pPr>
                  <a:r>
                    <a:rPr lang="en-US" dirty="0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= empty space</a:t>
                  </a:r>
                  <a:endParaRPr dirty="0"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  <p:sp>
              <p:nvSpPr>
                <p:cNvPr id="2052" name="Rectangle 2051"/>
                <p:cNvSpPr/>
                <p:nvPr/>
              </p:nvSpPr>
              <p:spPr>
                <a:xfrm>
                  <a:off x="1491497" y="8365171"/>
                  <a:ext cx="1378967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Pass through</a:t>
                  </a:r>
                </a:p>
                <a:p>
                  <a:r>
                    <a:rPr lang="en-US" b="1" dirty="0">
                      <a:solidFill>
                        <a:srgbClr val="FF0000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(1 in 2000) </a:t>
                  </a:r>
                  <a:endParaRPr lang="en-GB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73" name="Rectangle 2072"/>
              <p:cNvSpPr/>
              <p:nvPr/>
            </p:nvSpPr>
            <p:spPr>
              <a:xfrm>
                <a:off x="720906" y="1913702"/>
                <a:ext cx="1302216" cy="369332"/>
              </a:xfrm>
              <a:prstGeom prst="rect">
                <a:avLst/>
              </a:prstGeom>
              <a:ln w="28575"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 baseline="-25000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fm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73" name="Rectangle 20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906" y="1913702"/>
                <a:ext cx="1302216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object 17"/>
              <p:cNvSpPr txBox="1"/>
              <p:nvPr/>
            </p:nvSpPr>
            <p:spPr>
              <a:xfrm>
                <a:off x="8335787" y="1620028"/>
                <a:ext cx="2119426" cy="1128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800" i="1" baseline="-25000">
                        <a:latin typeface="Cambria Math" panose="02040503050406030204" pitchFamily="18" charset="0"/>
                      </a:rPr>
                      <m:t>𝑜</m:t>
                    </m:r>
                  </m:oMath>
                </a14:m>
                <a:r>
                  <a:rPr lang="en-US" sz="2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</a:t>
                </a:r>
              </a:p>
            </p:txBody>
          </p:sp>
        </mc:Choice>
        <mc:Fallback xmlns="">
          <p:sp>
            <p:nvSpPr>
              <p:cNvPr id="106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5787" y="1620028"/>
                <a:ext cx="2119426" cy="1128226"/>
              </a:xfrm>
              <a:prstGeom prst="rect">
                <a:avLst/>
              </a:prstGeom>
              <a:blipFill>
                <a:blip r:embed="rId19"/>
                <a:stretch>
                  <a:fillRect r="-1130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9" name="Rectangle 108"/>
          <p:cNvSpPr/>
          <p:nvPr/>
        </p:nvSpPr>
        <p:spPr>
          <a:xfrm>
            <a:off x="39390" y="4471603"/>
            <a:ext cx="4371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CLOSEST 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APPROACH</a:t>
            </a:r>
            <a:r>
              <a:rPr lang="en-US" sz="24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OF α PARTICLES</a:t>
            </a:r>
            <a:endParaRPr lang="en-GB" sz="2400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77" name="Rectangle 2076"/>
          <p:cNvSpPr/>
          <p:nvPr/>
        </p:nvSpPr>
        <p:spPr>
          <a:xfrm>
            <a:off x="131573" y="6273420"/>
            <a:ext cx="33758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Due to the conservation of energy, assuming no energy loss, the </a:t>
            </a:r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electrostatic potential energy will be equal to its initial kinetic energy.</a:t>
            </a:r>
            <a:endParaRPr lang="en-GB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object 17"/>
              <p:cNvSpPr txBox="1"/>
              <p:nvPr/>
            </p:nvSpPr>
            <p:spPr>
              <a:xfrm>
                <a:off x="261090" y="5123348"/>
                <a:ext cx="3049371" cy="936079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𝐼𝑛𝑖𝑡𝑖𝑎𝑙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𝐸𝑘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𝑘𝑄</m:t>
                          </m:r>
                          <m:r>
                            <a:rPr lang="en-US" sz="2800" b="0" i="1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800" b="0" i="1" baseline="-2500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28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113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090" y="5123348"/>
                <a:ext cx="3049371" cy="93607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4" name="Group 113"/>
          <p:cNvGrpSpPr/>
          <p:nvPr/>
        </p:nvGrpSpPr>
        <p:grpSpPr>
          <a:xfrm>
            <a:off x="3429000" y="5165243"/>
            <a:ext cx="1275080" cy="713740"/>
            <a:chOff x="11440858" y="56322"/>
            <a:chExt cx="1275080" cy="713740"/>
          </a:xfrm>
        </p:grpSpPr>
        <p:sp>
          <p:nvSpPr>
            <p:cNvPr id="115" name="object 66"/>
            <p:cNvSpPr/>
            <p:nvPr/>
          </p:nvSpPr>
          <p:spPr>
            <a:xfrm>
              <a:off x="11440858" y="56322"/>
              <a:ext cx="1275080" cy="713740"/>
            </a:xfrm>
            <a:custGeom>
              <a:avLst/>
              <a:gdLst/>
              <a:ahLst/>
              <a:cxnLst/>
              <a:rect l="l" t="t" r="r" b="b"/>
              <a:pathLst>
                <a:path w="1275079" h="713740">
                  <a:moveTo>
                    <a:pt x="0" y="713740"/>
                  </a:moveTo>
                  <a:lnTo>
                    <a:pt x="1275079" y="713740"/>
                  </a:lnTo>
                  <a:lnTo>
                    <a:pt x="1275079" y="0"/>
                  </a:lnTo>
                  <a:lnTo>
                    <a:pt x="0" y="0"/>
                  </a:lnTo>
                  <a:lnTo>
                    <a:pt x="0" y="713740"/>
                  </a:lnTo>
                  <a:close/>
                </a:path>
              </a:pathLst>
            </a:custGeom>
            <a:ln w="38100">
              <a:solidFill>
                <a:srgbClr val="CA06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67"/>
            <p:cNvSpPr/>
            <p:nvPr/>
          </p:nvSpPr>
          <p:spPr>
            <a:xfrm>
              <a:off x="12180061" y="415036"/>
              <a:ext cx="474980" cy="0"/>
            </a:xfrm>
            <a:custGeom>
              <a:avLst/>
              <a:gdLst/>
              <a:ahLst/>
              <a:cxnLst/>
              <a:rect l="l" t="t" r="r" b="b"/>
              <a:pathLst>
                <a:path w="474979">
                  <a:moveTo>
                    <a:pt x="0" y="0"/>
                  </a:moveTo>
                  <a:lnTo>
                    <a:pt x="474980" y="0"/>
                  </a:lnTo>
                </a:path>
              </a:pathLst>
            </a:custGeom>
            <a:ln w="152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68"/>
            <p:cNvSpPr txBox="1"/>
            <p:nvPr/>
          </p:nvSpPr>
          <p:spPr>
            <a:xfrm>
              <a:off x="11565001" y="69850"/>
              <a:ext cx="1026794" cy="4724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101600" algn="r">
                <a:lnSpc>
                  <a:spcPts val="1760"/>
                </a:lnSpc>
                <a:spcBef>
                  <a:spcPts val="100"/>
                </a:spcBef>
              </a:pPr>
              <a:r>
                <a:rPr sz="1800" dirty="0">
                  <a:latin typeface="Cambria Math"/>
                  <a:cs typeface="Cambria Math"/>
                </a:rPr>
                <a:t>1</a:t>
              </a:r>
            </a:p>
            <a:p>
              <a:pPr marL="25400">
                <a:lnSpc>
                  <a:spcPts val="1760"/>
                </a:lnSpc>
              </a:pPr>
              <a:r>
                <a:rPr sz="1800" dirty="0">
                  <a:latin typeface="Cambria Math"/>
                  <a:cs typeface="Cambria Math"/>
                </a:rPr>
                <a:t>∗ 𝑘 =</a:t>
              </a:r>
              <a:r>
                <a:rPr sz="1800" spc="-220" dirty="0">
                  <a:latin typeface="Cambria Math"/>
                  <a:cs typeface="Cambria Math"/>
                </a:rPr>
                <a:t> </a:t>
              </a:r>
              <a:r>
                <a:rPr sz="2700" spc="15" baseline="-37037" dirty="0">
                  <a:latin typeface="Cambria Math"/>
                  <a:cs typeface="Cambria Math"/>
                </a:rPr>
                <a:t>4𝜋𝜀</a:t>
              </a:r>
              <a:endParaRPr sz="2700" baseline="-37037" dirty="0">
                <a:latin typeface="Cambria Math"/>
                <a:cs typeface="Cambria Math"/>
              </a:endParaRPr>
            </a:p>
          </p:txBody>
        </p:sp>
        <p:sp>
          <p:nvSpPr>
            <p:cNvPr id="118" name="object 69"/>
            <p:cNvSpPr txBox="1"/>
            <p:nvPr/>
          </p:nvSpPr>
          <p:spPr>
            <a:xfrm>
              <a:off x="12548234" y="501650"/>
              <a:ext cx="109855" cy="22669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20"/>
                </a:spcBef>
              </a:pPr>
              <a:r>
                <a:rPr sz="1300" spc="40" dirty="0">
                  <a:latin typeface="Cambria Math"/>
                  <a:cs typeface="Cambria Math"/>
                </a:rPr>
                <a:t>0</a:t>
              </a:r>
              <a:endParaRPr sz="1300">
                <a:latin typeface="Cambria Math"/>
                <a:cs typeface="Cambria Math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object 17"/>
              <p:cNvSpPr txBox="1"/>
              <p:nvPr/>
            </p:nvSpPr>
            <p:spPr>
              <a:xfrm>
                <a:off x="170437" y="7593873"/>
                <a:ext cx="2261290" cy="1130615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𝑘𝑄</m:t>
                          </m:r>
                          <m:r>
                            <a:rPr lang="en-US" sz="2800" b="0" i="1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800" b="0" i="1" baseline="-2500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2800" b="0" i="1" baseline="-2500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US" sz="28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119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437" y="7593873"/>
                <a:ext cx="2261290" cy="113061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79" name="Rectangle 2078"/>
          <p:cNvSpPr/>
          <p:nvPr/>
        </p:nvSpPr>
        <p:spPr>
          <a:xfrm>
            <a:off x="4549355" y="6289425"/>
            <a:ext cx="31649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ELECTRON DIFFRACTION</a:t>
            </a:r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4" name="Picture 2" descr="Hand drawn arrow set red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3597365" flipH="1" flipV="1">
            <a:off x="3336018" y="5813010"/>
            <a:ext cx="598858" cy="64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2" descr="Hand drawn arrow set red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4093355" flipH="1" flipV="1">
            <a:off x="2245044" y="7269429"/>
            <a:ext cx="598858" cy="64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" name="object 43"/>
          <p:cNvSpPr txBox="1"/>
          <p:nvPr/>
        </p:nvSpPr>
        <p:spPr>
          <a:xfrm>
            <a:off x="4820403" y="7985237"/>
            <a:ext cx="3854527" cy="12439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When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determining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radius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a nucleus 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through electron diffraction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sz="2000" spc="-9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minimum  angle of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diffraction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given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as</a:t>
            </a:r>
            <a:r>
              <a:rPr sz="2000" spc="-3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follows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7" name="Picture 2" descr="Hand drawn arrow set red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9482855" flipH="1">
            <a:off x="4377621" y="7273667"/>
            <a:ext cx="598858" cy="81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2" descr="Hand drawn arrow set red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2948299" flipH="1">
            <a:off x="8721945" y="8381406"/>
            <a:ext cx="598858" cy="81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" name="object 34"/>
          <p:cNvSpPr txBox="1"/>
          <p:nvPr/>
        </p:nvSpPr>
        <p:spPr>
          <a:xfrm>
            <a:off x="2752922" y="2494641"/>
            <a:ext cx="363220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radius of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nucleus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directly  proportional 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cube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root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sz="2000" spc="-13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 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atoms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nucleon</a:t>
            </a:r>
            <a:r>
              <a:rPr sz="2000" spc="-3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number</a:t>
            </a:r>
          </a:p>
        </p:txBody>
      </p:sp>
    </p:spTree>
    <p:extLst>
      <p:ext uri="{BB962C8B-B14F-4D97-AF65-F5344CB8AC3E}">
        <p14:creationId xmlns:p14="http://schemas.microsoft.com/office/powerpoint/2010/main" val="3113146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04798" y="2719913"/>
            <a:ext cx="2912370" cy="2677034"/>
            <a:chOff x="500079" y="2210065"/>
            <a:chExt cx="3645023" cy="31623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0079" y="2210065"/>
              <a:ext cx="2798496" cy="3162300"/>
            </a:xfrm>
            <a:prstGeom prst="rect">
              <a:avLst/>
            </a:prstGeom>
          </p:spPr>
        </p:pic>
        <p:pic>
          <p:nvPicPr>
            <p:cNvPr id="66" name="Picture 2" descr="Hand drawn arrow set red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51" b="23265" l="52449" r="6959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148" t="5743" r="28261" b="74664"/>
            <a:stretch/>
          </p:blipFill>
          <p:spPr bwMode="auto">
            <a:xfrm rot="5400000" flipH="1" flipV="1">
              <a:off x="2789732" y="2383529"/>
              <a:ext cx="659865" cy="6802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926370" y="2295247"/>
              <a:ext cx="12187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70485">
                <a:lnSpc>
                  <a:spcPct val="100000"/>
                </a:lnSpc>
                <a:spcBef>
                  <a:spcPts val="440"/>
                </a:spcBef>
              </a:pPr>
              <a:r>
                <a:rPr lang="en-GB" b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𝛼 emitters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04798" y="5221131"/>
            <a:ext cx="6043602" cy="4064203"/>
            <a:chOff x="6477000" y="5639885"/>
            <a:chExt cx="6289202" cy="3074442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48231" y="5639885"/>
              <a:ext cx="6217971" cy="3074442"/>
            </a:xfrm>
            <a:prstGeom prst="rect">
              <a:avLst/>
            </a:prstGeom>
          </p:spPr>
        </p:pic>
        <p:cxnSp>
          <p:nvCxnSpPr>
            <p:cNvPr id="80" name="Straight Connector 79"/>
            <p:cNvCxnSpPr/>
            <p:nvPr/>
          </p:nvCxnSpPr>
          <p:spPr>
            <a:xfrm>
              <a:off x="7696200" y="5740934"/>
              <a:ext cx="0" cy="250659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9144000" y="5753543"/>
              <a:ext cx="0" cy="250659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1049000" y="5740934"/>
              <a:ext cx="0" cy="250659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6477000" y="6934200"/>
              <a:ext cx="62179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6477000" y="7501465"/>
              <a:ext cx="62179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6477000" y="8001000"/>
              <a:ext cx="62179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6477000" y="6477000"/>
              <a:ext cx="62179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6477000" y="5943600"/>
              <a:ext cx="62179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bject 2"/>
          <p:cNvSpPr/>
          <p:nvPr/>
        </p:nvSpPr>
        <p:spPr>
          <a:xfrm>
            <a:off x="5530765" y="3477243"/>
            <a:ext cx="1805264" cy="18577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39847" y="4334593"/>
            <a:ext cx="3790695" cy="3493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8956039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8739" y="9018269"/>
            <a:ext cx="2182495" cy="52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 Light" panose="020F0302020204030204" pitchFamily="34" charset="0"/>
                <a:cs typeface="Calibri Light" panose="020F0302020204030204" pitchFamily="34" charset="0"/>
              </a:rPr>
              <a:t>Key</a:t>
            </a:r>
            <a:endParaRPr sz="120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Blue equation</a:t>
            </a:r>
            <a:r>
              <a:rPr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– </a:t>
            </a:r>
            <a:r>
              <a:rPr sz="1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Given</a:t>
            </a:r>
            <a:r>
              <a:rPr sz="1200" i="1" spc="-1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1200" i="1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formulae</a:t>
            </a:r>
            <a:endParaRPr sz="120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equation </a:t>
            </a:r>
            <a:r>
              <a:rPr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– </a:t>
            </a:r>
            <a:r>
              <a:rPr sz="1200" i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Not </a:t>
            </a:r>
            <a:r>
              <a:rPr sz="1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given</a:t>
            </a:r>
            <a:r>
              <a:rPr sz="1200" i="1" spc="-12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1200" i="1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formulae</a:t>
            </a:r>
            <a:endParaRPr sz="12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object 17"/>
              <p:cNvSpPr txBox="1"/>
              <p:nvPr/>
            </p:nvSpPr>
            <p:spPr>
              <a:xfrm>
                <a:off x="204798" y="1513637"/>
                <a:ext cx="3487420" cy="1128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  <m:sSubSup>
                        <m:sSubSup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+ </m:t>
                          </m:r>
                          <m:r>
                            <m:rPr>
                              <m:nor/>
                            </m:rPr>
                            <a:rPr lang="en-GB" sz="2800" dirty="0">
                              <a:latin typeface="Calibri Light" panose="020F0302020204030204" pitchFamily="34" charset="0"/>
                              <a:cs typeface="Calibri Light" panose="020F0302020204030204" pitchFamily="34" charset="0"/>
                            </a:rPr>
                            <m:t>𝛼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</m:oMath>
                  </m:oMathPara>
                </a14:m>
                <a:endParaRPr lang="en-US" sz="2800" baseline="30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60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98" y="1513637"/>
                <a:ext cx="3487420" cy="112822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object 25"/>
          <p:cNvSpPr txBox="1"/>
          <p:nvPr/>
        </p:nvSpPr>
        <p:spPr>
          <a:xfrm>
            <a:off x="204798" y="304078"/>
            <a:ext cx="3487420" cy="979755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440"/>
              </a:spcBef>
            </a:pP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Alpha </a:t>
            </a:r>
            <a:r>
              <a:rPr sz="2000" b="1" spc="-3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Decay</a:t>
            </a:r>
            <a:r>
              <a:rPr sz="2000" spc="-35" dirty="0">
                <a:latin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sz="2000" spc="-2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𝛼</a:t>
            </a:r>
          </a:p>
          <a:p>
            <a:pPr marL="70485">
              <a:lnSpc>
                <a:spcPct val="100000"/>
              </a:lnSpc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Nucleon number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decreases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by</a:t>
            </a:r>
            <a:r>
              <a:rPr sz="2000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4</a:t>
            </a:r>
          </a:p>
          <a:p>
            <a:pPr marL="70485">
              <a:lnSpc>
                <a:spcPct val="100000"/>
              </a:lnSpc>
            </a:pP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Proton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number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decreases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by</a:t>
            </a:r>
            <a:r>
              <a:rPr sz="2000" spc="-5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</a:p>
        </p:txBody>
      </p:sp>
      <p:sp>
        <p:nvSpPr>
          <p:cNvPr id="64" name="object 26"/>
          <p:cNvSpPr txBox="1"/>
          <p:nvPr/>
        </p:nvSpPr>
        <p:spPr>
          <a:xfrm>
            <a:off x="4688417" y="290656"/>
            <a:ext cx="3489960" cy="979755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440"/>
              </a:spcBef>
            </a:pP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Beta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minus </a:t>
            </a:r>
            <a:r>
              <a:rPr sz="2000" b="1" spc="-3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decay</a:t>
            </a:r>
            <a:r>
              <a:rPr sz="2000" spc="-35" dirty="0">
                <a:latin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20" dirty="0">
                <a:latin typeface="Calibri Light" panose="020F0302020204030204" pitchFamily="34" charset="0"/>
                <a:cs typeface="Calibri Light" panose="020F0302020204030204" pitchFamily="34" charset="0"/>
              </a:rPr>
              <a:t>𝛽</a:t>
            </a:r>
            <a:r>
              <a:rPr sz="2175" spc="30" baseline="28735" dirty="0">
                <a:latin typeface="Calibri Light" panose="020F0302020204030204" pitchFamily="34" charset="0"/>
                <a:cs typeface="Calibri Light" panose="020F0302020204030204" pitchFamily="34" charset="0"/>
              </a:rPr>
              <a:t>−</a:t>
            </a:r>
            <a:endParaRPr sz="2175" baseline="28735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71120">
              <a:lnSpc>
                <a:spcPct val="100000"/>
              </a:lnSpc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Nucleon number </a:t>
            </a:r>
            <a:r>
              <a:rPr sz="2000" spc="-25" dirty="0">
                <a:latin typeface="Calibri Light" panose="020F0302020204030204" pitchFamily="34" charset="0"/>
                <a:cs typeface="Calibri Light" panose="020F0302020204030204" pitchFamily="34" charset="0"/>
              </a:rPr>
              <a:t>stays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sz="2000" spc="-7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same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71120">
              <a:lnSpc>
                <a:spcPct val="100000"/>
              </a:lnSpc>
            </a:pP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Proton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number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increases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by</a:t>
            </a:r>
            <a:r>
              <a:rPr sz="2000" spc="-5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</a:p>
        </p:txBody>
      </p:sp>
      <p:grpSp>
        <p:nvGrpSpPr>
          <p:cNvPr id="65" name="Group 64"/>
          <p:cNvGrpSpPr/>
          <p:nvPr/>
        </p:nvGrpSpPr>
        <p:grpSpPr>
          <a:xfrm>
            <a:off x="8839200" y="291378"/>
            <a:ext cx="3489960" cy="992455"/>
            <a:chOff x="9312909" y="1270"/>
            <a:chExt cx="3489960" cy="1094740"/>
          </a:xfrm>
        </p:grpSpPr>
        <p:sp>
          <p:nvSpPr>
            <p:cNvPr id="68" name="object 27"/>
            <p:cNvSpPr/>
            <p:nvPr/>
          </p:nvSpPr>
          <p:spPr>
            <a:xfrm>
              <a:off x="9312909" y="1270"/>
              <a:ext cx="3489960" cy="1094740"/>
            </a:xfrm>
            <a:custGeom>
              <a:avLst/>
              <a:gdLst/>
              <a:ahLst/>
              <a:cxnLst/>
              <a:rect l="l" t="t" r="r" b="b"/>
              <a:pathLst>
                <a:path w="3489959" h="1094740">
                  <a:moveTo>
                    <a:pt x="0" y="1094740"/>
                  </a:moveTo>
                  <a:lnTo>
                    <a:pt x="3489959" y="1094740"/>
                  </a:lnTo>
                  <a:lnTo>
                    <a:pt x="3489959" y="0"/>
                  </a:lnTo>
                  <a:lnTo>
                    <a:pt x="0" y="0"/>
                  </a:lnTo>
                  <a:lnTo>
                    <a:pt x="0" y="109474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69" name="object 28"/>
            <p:cNvSpPr txBox="1"/>
            <p:nvPr/>
          </p:nvSpPr>
          <p:spPr>
            <a:xfrm>
              <a:off x="9346818" y="44068"/>
              <a:ext cx="3386454" cy="103263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0"/>
                </a:spcBef>
              </a:pPr>
              <a:r>
                <a:rPr sz="2000" b="1" spc="-10" dirty="0">
                  <a:solidFill>
                    <a:srgbClr val="7030A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Beta </a:t>
              </a:r>
              <a:r>
                <a:rPr sz="2000" b="1" dirty="0">
                  <a:solidFill>
                    <a:srgbClr val="7030A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plus </a:t>
              </a:r>
              <a:r>
                <a:rPr sz="2000" b="1" spc="-35" dirty="0">
                  <a:solidFill>
                    <a:srgbClr val="7030A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decay</a:t>
              </a:r>
              <a:r>
                <a:rPr sz="2000" spc="-35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,</a:t>
              </a:r>
              <a:r>
                <a:rPr sz="2000" spc="5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sz="2000" spc="2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𝛽</a:t>
              </a:r>
              <a:r>
                <a:rPr sz="2175" spc="30" baseline="28735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+</a:t>
              </a:r>
              <a:endParaRPr sz="2175" baseline="28735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38100">
                <a:lnSpc>
                  <a:spcPct val="100000"/>
                </a:lnSpc>
              </a:pPr>
              <a:r>
                <a:rPr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Nucleon number </a:t>
              </a:r>
              <a:r>
                <a:rPr sz="2000" spc="-25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stays </a:t>
              </a:r>
              <a:r>
                <a:rPr sz="2000" spc="5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the</a:t>
              </a:r>
              <a:r>
                <a:rPr sz="2000" spc="-75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sz="2000" spc="-5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same</a:t>
              </a:r>
              <a:endParaRPr sz="2000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38100">
                <a:lnSpc>
                  <a:spcPct val="100000"/>
                </a:lnSpc>
              </a:pPr>
              <a:r>
                <a:rPr sz="2000" spc="-1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Proton </a:t>
              </a:r>
              <a:r>
                <a:rPr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number </a:t>
              </a:r>
              <a:r>
                <a:rPr sz="2000" spc="-5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decreases </a:t>
              </a:r>
              <a:r>
                <a:rPr sz="2000" spc="-1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by</a:t>
              </a:r>
              <a:r>
                <a:rPr sz="2000" spc="-6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1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object 17"/>
              <p:cNvSpPr txBox="1"/>
              <p:nvPr/>
            </p:nvSpPr>
            <p:spPr>
              <a:xfrm>
                <a:off x="4663440" y="1512428"/>
                <a:ext cx="3514937" cy="1128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spc="20" dirty="0">
                              <a:latin typeface="Calibri Light" panose="020F0302020204030204" pitchFamily="34" charset="0"/>
                              <a:cs typeface="Calibri Light" panose="020F0302020204030204" pitchFamily="34" charset="0"/>
                            </a:rPr>
                            <m:t>𝛽</m:t>
                          </m:r>
                          <m:r>
                            <m:rPr>
                              <m:nor/>
                            </m:rPr>
                            <a:rPr lang="en-GB" sz="2800" spc="30" baseline="28735" dirty="0">
                              <a:latin typeface="Calibri Light" panose="020F0302020204030204" pitchFamily="34" charset="0"/>
                              <a:cs typeface="Calibri Light" panose="020F0302020204030204" pitchFamily="34" charset="0"/>
                            </a:rPr>
                            <m:t>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US" sz="24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2400" baseline="-25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70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3440" y="1512428"/>
                <a:ext cx="3514937" cy="112822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object 17"/>
              <p:cNvSpPr txBox="1"/>
              <p:nvPr/>
            </p:nvSpPr>
            <p:spPr>
              <a:xfrm>
                <a:off x="8839200" y="1513637"/>
                <a:ext cx="3514937" cy="1128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spc="20" dirty="0">
                              <a:latin typeface="Calibri Light" panose="020F0302020204030204" pitchFamily="34" charset="0"/>
                              <a:cs typeface="Calibri Light" panose="020F0302020204030204" pitchFamily="34" charset="0"/>
                            </a:rPr>
                            <m:t>𝛽</m:t>
                          </m:r>
                          <m:r>
                            <m:rPr>
                              <m:nor/>
                            </m:rPr>
                            <a:rPr lang="en-US" sz="2800" b="0" i="0" spc="30" baseline="28735" dirty="0" smtClean="0">
                              <a:latin typeface="Calibri Light" panose="020F0302020204030204" pitchFamily="34" charset="0"/>
                              <a:cs typeface="Calibri Light" panose="020F0302020204030204" pitchFamily="34" charset="0"/>
                            </a:rPr>
                            <m:t>+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𝑣𝑒</m:t>
                      </m:r>
                    </m:oMath>
                  </m:oMathPara>
                </a14:m>
                <a:endParaRPr lang="en-US" sz="2400" baseline="-25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71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9200" y="1513637"/>
                <a:ext cx="3514937" cy="112822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30527" y="3114545"/>
            <a:ext cx="5248852" cy="582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638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bject 17"/>
              <p:cNvSpPr txBox="1"/>
              <p:nvPr/>
            </p:nvSpPr>
            <p:spPr>
              <a:xfrm>
                <a:off x="5830522" y="1954982"/>
                <a:ext cx="1706459" cy="1128226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2400" baseline="-25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41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522" y="1954982"/>
                <a:ext cx="1706459" cy="112822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r="6660"/>
          <a:stretch/>
        </p:blipFill>
        <p:spPr>
          <a:xfrm>
            <a:off x="6985026" y="5316613"/>
            <a:ext cx="2686050" cy="2684387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5530765" y="3477243"/>
            <a:ext cx="1805264" cy="18577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39847" y="4334593"/>
            <a:ext cx="3790695" cy="3493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8956039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8739" y="9018269"/>
            <a:ext cx="2182495" cy="52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 Light" panose="020F0302020204030204" pitchFamily="34" charset="0"/>
                <a:cs typeface="Calibri Light" panose="020F0302020204030204" pitchFamily="34" charset="0"/>
              </a:rPr>
              <a:t>Key</a:t>
            </a:r>
            <a:endParaRPr sz="120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Blue equation</a:t>
            </a:r>
            <a:r>
              <a:rPr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– </a:t>
            </a:r>
            <a:r>
              <a:rPr sz="1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Given</a:t>
            </a:r>
            <a:r>
              <a:rPr sz="1200" i="1" spc="-1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1200" i="1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formulae</a:t>
            </a:r>
            <a:endParaRPr sz="120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equation </a:t>
            </a:r>
            <a:r>
              <a:rPr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– </a:t>
            </a:r>
            <a:r>
              <a:rPr sz="1200" i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Not </a:t>
            </a:r>
            <a:r>
              <a:rPr sz="1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given</a:t>
            </a:r>
            <a:r>
              <a:rPr sz="1200" i="1" spc="-12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1200" i="1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formulae</a:t>
            </a:r>
            <a:endParaRPr sz="12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object 17"/>
              <p:cNvSpPr txBox="1"/>
              <p:nvPr/>
            </p:nvSpPr>
            <p:spPr>
              <a:xfrm>
                <a:off x="564842" y="254478"/>
                <a:ext cx="1547802" cy="1128226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baseline="300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800" baseline="30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60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42" y="254478"/>
                <a:ext cx="1547802" cy="11282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bject 7"/>
          <p:cNvSpPr txBox="1"/>
          <p:nvPr/>
        </p:nvSpPr>
        <p:spPr>
          <a:xfrm>
            <a:off x="2261234" y="222789"/>
            <a:ext cx="261366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intensity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sz="2000" b="1" spc="-1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radiation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inversely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proportional  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distance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from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squared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17"/>
              <p:cNvSpPr txBox="1"/>
              <p:nvPr/>
            </p:nvSpPr>
            <p:spPr>
              <a:xfrm>
                <a:off x="278304" y="4942708"/>
                <a:ext cx="2990005" cy="1128226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400" baseline="-25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1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04" y="4942708"/>
                <a:ext cx="2990005" cy="112822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17"/>
              <p:cNvSpPr txBox="1"/>
              <p:nvPr/>
            </p:nvSpPr>
            <p:spPr>
              <a:xfrm>
                <a:off x="300296" y="6190743"/>
                <a:ext cx="2990005" cy="1128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400" baseline="-25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2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296" y="6190743"/>
                <a:ext cx="2990005" cy="112822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17"/>
              <p:cNvSpPr txBox="1"/>
              <p:nvPr/>
            </p:nvSpPr>
            <p:spPr>
              <a:xfrm>
                <a:off x="278303" y="7493879"/>
                <a:ext cx="2990005" cy="112822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400" baseline="-25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3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03" y="7493879"/>
                <a:ext cx="2990005" cy="112822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bject 17"/>
              <p:cNvSpPr txBox="1"/>
              <p:nvPr/>
            </p:nvSpPr>
            <p:spPr>
              <a:xfrm>
                <a:off x="406185" y="1989102"/>
                <a:ext cx="1706459" cy="1128226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US" sz="2400" baseline="-25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4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85" y="1989102"/>
                <a:ext cx="1706459" cy="112822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bject 31"/>
          <p:cNvSpPr txBox="1"/>
          <p:nvPr/>
        </p:nvSpPr>
        <p:spPr>
          <a:xfrm>
            <a:off x="5097059" y="187932"/>
            <a:ext cx="3267076" cy="15726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 marR="130810" algn="just">
              <a:lnSpc>
                <a:spcPct val="100000"/>
              </a:lnSpc>
              <a:spcBef>
                <a:spcPts val="109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Nuclear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decay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random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and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spontaneous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.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15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decay </a:t>
            </a:r>
            <a:r>
              <a:rPr sz="2000" b="1" spc="-10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constant, </a:t>
            </a:r>
            <a:r>
              <a:rPr sz="2000" b="1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𝜆 is the </a:t>
            </a:r>
            <a:r>
              <a:rPr sz="2000" b="1" spc="-5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probability </a:t>
            </a:r>
            <a:r>
              <a:rPr sz="2000" b="1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a  nucleus </a:t>
            </a:r>
            <a:r>
              <a:rPr sz="2000" b="1" spc="-10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decaying </a:t>
            </a:r>
            <a:r>
              <a:rPr sz="2000" b="1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 a </a:t>
            </a:r>
            <a:r>
              <a:rPr sz="2000" b="1" spc="-10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given</a:t>
            </a:r>
            <a:r>
              <a:rPr sz="2000" b="1" spc="-40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1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time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2304329" y="1920151"/>
            <a:ext cx="3404319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en-US" sz="2000" b="1" spc="-2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activity</a:t>
            </a:r>
            <a:r>
              <a:rPr lang="en-US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𝐴 of a </a:t>
            </a:r>
            <a:r>
              <a:rPr lang="en-US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radioactive sample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is  </a:t>
            </a:r>
            <a:r>
              <a:rPr lang="en-US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directly proportional to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the number of</a:t>
            </a:r>
            <a:r>
              <a:rPr lang="en-US" spc="-13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nuclei  </a:t>
            </a:r>
            <a:r>
              <a:rPr lang="en-US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present.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It is </a:t>
            </a:r>
            <a:r>
              <a:rPr lang="en-US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measured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in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becquerels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lang="en-US" spc="-7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pc="5" dirty="0">
                <a:latin typeface="Calibri Light" panose="020F0302020204030204" pitchFamily="34" charset="0"/>
                <a:cs typeface="Calibri Light" panose="020F0302020204030204" pitchFamily="34" charset="0"/>
              </a:rPr>
              <a:t>𝐵𝑞</a:t>
            </a:r>
            <a:endParaRPr lang="en-US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8" name="Picture 2" descr="Hand drawn arrow set re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6200000" flipH="1" flipV="1">
            <a:off x="4396541" y="1425243"/>
            <a:ext cx="659865" cy="68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/>
          <a:srcRect r="20217"/>
          <a:stretch/>
        </p:blipFill>
        <p:spPr>
          <a:xfrm>
            <a:off x="3618535" y="5791340"/>
            <a:ext cx="3544266" cy="2285044"/>
          </a:xfrm>
          <a:prstGeom prst="rect">
            <a:avLst/>
          </a:prstGeom>
        </p:spPr>
      </p:pic>
      <p:sp>
        <p:nvSpPr>
          <p:cNvPr id="40" name="object 23"/>
          <p:cNvSpPr txBox="1"/>
          <p:nvPr/>
        </p:nvSpPr>
        <p:spPr>
          <a:xfrm>
            <a:off x="296802" y="3522563"/>
            <a:ext cx="347789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number of nuclei and</a:t>
            </a:r>
            <a:r>
              <a:rPr sz="2000" spc="-14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activity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of radioactive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substance follow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exponential </a:t>
            </a:r>
            <a:r>
              <a:rPr sz="2000" b="1" spc="-1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decay 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relationship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over</a:t>
            </a:r>
            <a:r>
              <a:rPr sz="2000" spc="-5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time</a:t>
            </a:r>
          </a:p>
        </p:txBody>
      </p:sp>
      <p:pic>
        <p:nvPicPr>
          <p:cNvPr id="42" name="Picture 2" descr="Hand drawn arrow set re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4026537" flipH="1" flipV="1">
            <a:off x="6870063" y="1427204"/>
            <a:ext cx="659865" cy="68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6" name="object 17"/>
              <p:cNvSpPr txBox="1"/>
              <p:nvPr/>
            </p:nvSpPr>
            <p:spPr>
              <a:xfrm>
                <a:off x="8759288" y="6395930"/>
                <a:ext cx="1747253" cy="419726"/>
              </a:xfrm>
              <a:prstGeom prst="rect">
                <a:avLst/>
              </a:prstGeom>
              <a:ln w="38100">
                <a:noFill/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 Light" panose="020F0302020204030204" pitchFamily="34" charset="0"/>
                        </a:rPr>
                        <m:t>𝑔𝑟𝑎𝑑𝑖𝑒𝑛𝑡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Calibri Light" panose="020F0302020204030204" pitchFamily="34" charset="0"/>
                        </a:rPr>
                        <m:t>=−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US" sz="1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46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9288" y="6395930"/>
                <a:ext cx="1747253" cy="41972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8" name="Picture 2" descr="Hand drawn arrow set re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6200000" flipV="1">
            <a:off x="3098370" y="5394713"/>
            <a:ext cx="459758" cy="85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9" name="object 17"/>
              <p:cNvSpPr txBox="1"/>
              <p:nvPr/>
            </p:nvSpPr>
            <p:spPr>
              <a:xfrm rot="289779">
                <a:off x="3653577" y="4890761"/>
                <a:ext cx="2930524" cy="539650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ln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ln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sz="2400" i="1" baseline="-25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baseline="-25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49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89779">
                <a:off x="3653577" y="4890761"/>
                <a:ext cx="2930524" cy="53965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0" name="Picture 2" descr="Hand drawn arrow set re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7044814" flipH="1" flipV="1">
            <a:off x="2858057" y="4514562"/>
            <a:ext cx="721825" cy="85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17"/>
              <p:cNvSpPr txBox="1"/>
              <p:nvPr/>
            </p:nvSpPr>
            <p:spPr>
              <a:xfrm>
                <a:off x="3412380" y="8363283"/>
                <a:ext cx="1706459" cy="80750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US" sz="2400" baseline="-25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51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2380" y="8363283"/>
                <a:ext cx="1706459" cy="80750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object 13"/>
          <p:cNvSpPr txBox="1"/>
          <p:nvPr/>
        </p:nvSpPr>
        <p:spPr>
          <a:xfrm>
            <a:off x="5320588" y="8312248"/>
            <a:ext cx="3815851" cy="87459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half </a:t>
            </a:r>
            <a:r>
              <a:rPr sz="2000" b="1" spc="-1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life</a:t>
            </a:r>
            <a:r>
              <a:rPr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of a 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radioactive </a:t>
            </a:r>
            <a:r>
              <a:rPr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substance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is  the time </a:t>
            </a:r>
            <a:r>
              <a:rPr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taken </a:t>
            </a:r>
            <a:r>
              <a:rPr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for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activity/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number  of 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radioactive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nuclei </a:t>
            </a:r>
            <a:r>
              <a:rPr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present to</a:t>
            </a:r>
            <a:r>
              <a:rPr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dirty="0">
                <a:latin typeface="Calibri Light" panose="020F0302020204030204" pitchFamily="34" charset="0"/>
                <a:cs typeface="Calibri Light" panose="020F0302020204030204" pitchFamily="34" charset="0"/>
              </a:rPr>
              <a:t>half</a:t>
            </a:r>
          </a:p>
        </p:txBody>
      </p:sp>
      <p:sp>
        <p:nvSpPr>
          <p:cNvPr id="53" name="object 39"/>
          <p:cNvSpPr txBox="1"/>
          <p:nvPr/>
        </p:nvSpPr>
        <p:spPr>
          <a:xfrm>
            <a:off x="8490887" y="692660"/>
            <a:ext cx="4200129" cy="360354"/>
          </a:xfrm>
          <a:prstGeom prst="rect">
            <a:avLst/>
          </a:prstGeom>
          <a:ln w="38100">
            <a:solidFill>
              <a:srgbClr val="00AFEF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409"/>
              </a:spcBef>
            </a:pPr>
            <a:r>
              <a:rPr sz="2000" dirty="0">
                <a:latin typeface="Cambria Math"/>
                <a:cs typeface="Cambria Math"/>
              </a:rPr>
              <a:t>1𝑢 = </a:t>
            </a:r>
            <a:r>
              <a:rPr sz="2000" spc="-5" dirty="0">
                <a:latin typeface="Cambria Math"/>
                <a:cs typeface="Cambria Math"/>
              </a:rPr>
              <a:t>931.5𝑀𝑒𝑉 </a:t>
            </a:r>
            <a:r>
              <a:rPr sz="2000" dirty="0">
                <a:latin typeface="Cambria Math"/>
                <a:cs typeface="Cambria Math"/>
              </a:rPr>
              <a:t>= 1.661 × </a:t>
            </a:r>
            <a:r>
              <a:rPr sz="2000" spc="5" dirty="0">
                <a:latin typeface="Cambria Math"/>
                <a:cs typeface="Cambria Math"/>
              </a:rPr>
              <a:t>10</a:t>
            </a:r>
            <a:r>
              <a:rPr sz="2400" spc="7" baseline="27100" dirty="0">
                <a:latin typeface="Cambria Math"/>
                <a:cs typeface="Cambria Math"/>
              </a:rPr>
              <a:t>−27</a:t>
            </a:r>
            <a:r>
              <a:rPr sz="2400" spc="-315" baseline="27100" dirty="0">
                <a:latin typeface="Cambria Math"/>
                <a:cs typeface="Cambria Math"/>
              </a:rPr>
              <a:t> </a:t>
            </a:r>
            <a:r>
              <a:rPr sz="2000" spc="-5" dirty="0">
                <a:latin typeface="Cambria Math"/>
                <a:cs typeface="Cambria Math"/>
              </a:rPr>
              <a:t>𝑘𝑔</a:t>
            </a:r>
            <a:endParaRPr sz="2000" dirty="0">
              <a:latin typeface="Cambria Math"/>
              <a:cs typeface="Cambria Math"/>
            </a:endParaRPr>
          </a:p>
        </p:txBody>
      </p:sp>
      <p:sp>
        <p:nvSpPr>
          <p:cNvPr id="54" name="object 40"/>
          <p:cNvSpPr txBox="1"/>
          <p:nvPr/>
        </p:nvSpPr>
        <p:spPr>
          <a:xfrm>
            <a:off x="8544213" y="1213424"/>
            <a:ext cx="417420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1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atomic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mass unit has a binding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energy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sz="2000" spc="-12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931.5𝑀𝑒𝑉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bject 17"/>
              <p:cNvSpPr txBox="1"/>
              <p:nvPr/>
            </p:nvSpPr>
            <p:spPr>
              <a:xfrm>
                <a:off x="10461543" y="1681428"/>
                <a:ext cx="1743790" cy="691612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</m:t>
                      </m:r>
                      <m:r>
                        <m:rPr>
                          <m:sty m:val="p"/>
                        </m:rPr>
                        <a:rPr lang="en-US" sz="2400" b="0" i="0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bind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𝑚𝑐</m:t>
                      </m:r>
                      <m:r>
                        <a:rPr lang="en-US" sz="2400" b="0" i="1" baseline="30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baseline="30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56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1543" y="1681428"/>
                <a:ext cx="1743790" cy="69161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8434086" y="2469108"/>
            <a:ext cx="40549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binding energy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of a nucleus is the work that must be done to separate a nucleus into its constituent neutrons and protons.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8" name="Picture 2" descr="Hand drawn arrow set re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5568103" flipV="1">
            <a:off x="6348848" y="5336365"/>
            <a:ext cx="683886" cy="81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7974759" y="4476198"/>
            <a:ext cx="46723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Mass defect of nucleus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, the difference between the mass of separated nucleons and the mass of the nucleus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object 17"/>
              <p:cNvSpPr txBox="1"/>
              <p:nvPr/>
            </p:nvSpPr>
            <p:spPr>
              <a:xfrm>
                <a:off x="7843731" y="3726887"/>
                <a:ext cx="4874686" cy="57939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𝑍𝑚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𝑚𝑛</m:t>
                      </m:r>
                      <m:r>
                        <a:rPr lang="en-GB" sz="24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𝑢𝑐𝑙𝑒𝑢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400" baseline="-25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>
          <p:sp>
            <p:nvSpPr>
              <p:cNvPr id="62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3731" y="3726887"/>
                <a:ext cx="4874686" cy="57939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object 17"/>
              <p:cNvSpPr txBox="1"/>
              <p:nvPr/>
            </p:nvSpPr>
            <p:spPr>
              <a:xfrm>
                <a:off x="8434086" y="5503192"/>
                <a:ext cx="3634809" cy="559151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</m:t>
                      </m:r>
                      <m:r>
                        <m:rPr>
                          <m:sty m:val="p"/>
                        </m:rPr>
                        <a:rPr lang="en-US" b="0" i="0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bind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𝑀𝑒𝑣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931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𝑀𝑒𝑣</m:t>
                      </m:r>
                    </m:oMath>
                  </m:oMathPara>
                </a14:m>
                <a:endParaRPr lang="en-US" sz="2800" baseline="30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72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086" y="5503192"/>
                <a:ext cx="3634809" cy="559151"/>
              </a:xfrm>
              <a:prstGeom prst="rect">
                <a:avLst/>
              </a:prstGeom>
              <a:blipFill>
                <a:blip r:embed="rId19"/>
                <a:stretch>
                  <a:fillRect r="-498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3" name="Picture 2" descr="Hand drawn arrow set re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4261469" flipH="1" flipV="1">
            <a:off x="11975825" y="4962311"/>
            <a:ext cx="721825" cy="74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Hand drawn arrow set re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564989" flipH="1" flipV="1">
            <a:off x="11711059" y="6179363"/>
            <a:ext cx="721825" cy="74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5" name="object 17"/>
              <p:cNvSpPr txBox="1"/>
              <p:nvPr/>
            </p:nvSpPr>
            <p:spPr>
              <a:xfrm>
                <a:off x="9906001" y="7017382"/>
                <a:ext cx="2785015" cy="886024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Joules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</m:t>
                          </m:r>
                          <m:r>
                            <m:rPr>
                              <m:sty m:val="p"/>
                            </m:rPr>
                            <a:rPr lang="en-US" baseline="-25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bind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𝑀𝑒𝑣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800" baseline="30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75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1" y="7017382"/>
                <a:ext cx="2785015" cy="88602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9765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3607423" y="2143894"/>
            <a:ext cx="5586753" cy="4247556"/>
            <a:chOff x="3607423" y="2143894"/>
            <a:chExt cx="5586753" cy="4247556"/>
          </a:xfrm>
        </p:grpSpPr>
        <p:pic>
          <p:nvPicPr>
            <p:cNvPr id="2050" name="Picture 2" descr="Image result for binding energy per nucleon&quot;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7423" y="2143894"/>
              <a:ext cx="5586753" cy="42475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4460701" y="5968803"/>
              <a:ext cx="1092998" cy="3866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object 2"/>
          <p:cNvSpPr/>
          <p:nvPr/>
        </p:nvSpPr>
        <p:spPr>
          <a:xfrm>
            <a:off x="5536315" y="-60396"/>
            <a:ext cx="1805264" cy="18577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45397" y="796954"/>
            <a:ext cx="3790695" cy="3493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8956039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8739" y="9018269"/>
            <a:ext cx="2182495" cy="52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 Light" panose="020F0302020204030204" pitchFamily="34" charset="0"/>
                <a:cs typeface="Calibri Light" panose="020F0302020204030204" pitchFamily="34" charset="0"/>
              </a:rPr>
              <a:t>Key</a:t>
            </a:r>
            <a:endParaRPr sz="120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Blue equation</a:t>
            </a:r>
            <a:r>
              <a:rPr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– </a:t>
            </a:r>
            <a:r>
              <a:rPr sz="1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Given</a:t>
            </a:r>
            <a:r>
              <a:rPr sz="1200" i="1" spc="-1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1200" i="1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formulae</a:t>
            </a:r>
            <a:endParaRPr sz="120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equation </a:t>
            </a:r>
            <a:r>
              <a:rPr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– </a:t>
            </a:r>
            <a:r>
              <a:rPr sz="1200" i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Not </a:t>
            </a:r>
            <a:r>
              <a:rPr sz="1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given</a:t>
            </a:r>
            <a:r>
              <a:rPr sz="1200" i="1" spc="-12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1200" i="1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formulae</a:t>
            </a:r>
            <a:endParaRPr sz="12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7" name="Picture 2" descr="Hand drawn arrow set re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2434460" flipH="1">
            <a:off x="3219675" y="3319537"/>
            <a:ext cx="659865" cy="110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48000" y="6480459"/>
            <a:ext cx="724661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en-US" sz="28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binding energy per nucleon 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is the </a:t>
            </a:r>
            <a:r>
              <a:rPr lang="en-US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average work done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per nucleon to remove all the nucleons from a nucleus. It is a measure of the stability of a nucleus.</a:t>
            </a:r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9" name="Picture 2" descr="Hand drawn arrow set re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3614434">
            <a:off x="8521339" y="7637830"/>
            <a:ext cx="703699" cy="737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045397" y="8209411"/>
            <a:ext cx="45791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Neutrons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have </a:t>
            </a:r>
            <a:r>
              <a:rPr lang="en-US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ZERO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binding energy</a:t>
            </a:r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005840" y="4781889"/>
            <a:ext cx="24231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Oxygen-16, Carbon -12 and He-4 are very stable isotopes</a:t>
            </a:r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1" y="1298500"/>
            <a:ext cx="3200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Nucleons with a mass number </a:t>
            </a:r>
            <a:r>
              <a:rPr lang="en-US" sz="20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less than the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peak (Fe-56)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release energy through 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nuclear fusion</a:t>
            </a:r>
            <a:endParaRPr lang="en-GB" sz="2000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5" name="Picture 2" descr="Hand drawn arrow set re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6569594" flipH="1">
            <a:off x="3543685" y="1654338"/>
            <a:ext cx="659865" cy="110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28601" y="3040194"/>
            <a:ext cx="25134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Fusion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: two light nuclei </a:t>
            </a:r>
            <a:r>
              <a:rPr lang="en-US" sz="20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fuse together to form a larger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, more stable nucleus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7" name="Picture 2" descr="Hand drawn arrow set re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5400000">
            <a:off x="7286943" y="2057723"/>
            <a:ext cx="956684" cy="110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8580822" y="528873"/>
            <a:ext cx="295743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Nucleons with a mass number </a:t>
            </a:r>
            <a:r>
              <a:rPr lang="en-US" sz="2000" b="1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greater than the peak release energy (Fe-56)</a:t>
            </a:r>
            <a:r>
              <a:rPr lang="en-US" sz="2000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through nuclear fission. 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331127" y="2369238"/>
            <a:ext cx="25843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Fission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: In this process, a large unstable nucleus is </a:t>
            </a:r>
            <a:r>
              <a:rPr lang="en-US" sz="2000" b="1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split into two lighter, more stable nuclei.</a:t>
            </a:r>
            <a:endParaRPr lang="en-GB" sz="2000" b="1" dirty="0">
              <a:solidFill>
                <a:srgbClr val="00B05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object 17"/>
              <p:cNvSpPr txBox="1"/>
              <p:nvPr/>
            </p:nvSpPr>
            <p:spPr>
              <a:xfrm>
                <a:off x="9441844" y="4209604"/>
                <a:ext cx="2521556" cy="987784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</m:t>
                      </m:r>
                      <m:r>
                        <m:rPr>
                          <m:sty m:val="p"/>
                        </m:rPr>
                        <a:rPr lang="en-US" sz="2400" b="0" i="0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bind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𝑝𝑒𝑟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𝑚𝑐</m:t>
                          </m:r>
                          <m:r>
                            <a:rPr lang="en-US" sz="2400" b="0" i="1" baseline="300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55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844" y="4209604"/>
                <a:ext cx="2521556" cy="98778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3279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20640" y="3462020"/>
            <a:ext cx="2400300" cy="19989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43552" y="4331589"/>
            <a:ext cx="3734816" cy="3465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956039"/>
            <a:ext cx="12801600" cy="645160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617714" y="67245"/>
            <a:ext cx="445897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Diverging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lenses </a:t>
            </a:r>
            <a:r>
              <a:rPr sz="2000" spc="-20" dirty="0">
                <a:latin typeface="Calibri"/>
                <a:cs typeface="Calibri"/>
              </a:rPr>
              <a:t>have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negative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power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solidFill>
                  <a:srgbClr val="00B050"/>
                </a:solidFill>
                <a:latin typeface="Calibri"/>
                <a:cs typeface="Calibri"/>
              </a:rPr>
              <a:t>Converging </a:t>
            </a:r>
            <a:r>
              <a:rPr sz="2000" b="1" dirty="0">
                <a:solidFill>
                  <a:srgbClr val="00B050"/>
                </a:solidFill>
                <a:latin typeface="Calibri"/>
                <a:cs typeface="Calibri"/>
              </a:rPr>
              <a:t>lenses </a:t>
            </a:r>
            <a:r>
              <a:rPr sz="2000" spc="-15" dirty="0">
                <a:latin typeface="Calibri"/>
                <a:cs typeface="Calibri"/>
              </a:rPr>
              <a:t>have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5" dirty="0">
                <a:latin typeface="Calibri"/>
                <a:cs typeface="Calibri"/>
              </a:rPr>
              <a:t>positive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power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53250" y="6478523"/>
            <a:ext cx="56534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mass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attenuation 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coefficient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a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measure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how  much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radiation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absorbed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 unit mass of a</a:t>
            </a:r>
            <a:r>
              <a:rPr sz="2000" spc="-9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material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47494" y="40005"/>
            <a:ext cx="387096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u="heavy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Calibri Light" panose="020F0302020204030204" pitchFamily="34" charset="0"/>
                <a:cs typeface="Calibri Light" panose="020F0302020204030204" pitchFamily="34" charset="0"/>
              </a:rPr>
              <a:t>The lens</a:t>
            </a:r>
            <a:r>
              <a:rPr sz="2000" b="1" u="heavy" spc="-30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1" u="heavy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Calibri Light" panose="020F0302020204030204" pitchFamily="34" charset="0"/>
                <a:cs typeface="Calibri Light" panose="020F0302020204030204" pitchFamily="34" charset="0"/>
              </a:rPr>
              <a:t>equation</a:t>
            </a:r>
            <a:endParaRPr sz="2000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𝑓 is the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focal</a:t>
            </a:r>
            <a:r>
              <a:rPr sz="2000" spc="5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length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𝑢 is the </a:t>
            </a:r>
            <a:r>
              <a:rPr sz="2000" b="1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object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distance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from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sz="2000" spc="1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lens</a:t>
            </a: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𝑣 is the </a:t>
            </a:r>
            <a:r>
              <a:rPr sz="2000" b="1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image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distance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from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sz="2000" spc="2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lens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416050" y="1456308"/>
            <a:ext cx="145097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Magnification</a:t>
            </a:r>
            <a:endParaRPr sz="2000" b="1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sz="2000" b="1" spc="-3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lens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8279765" y="7271384"/>
            <a:ext cx="4277360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1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effective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half </a:t>
            </a:r>
            <a:r>
              <a:rPr sz="2000" b="1" spc="-1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life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a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radioactive  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tracer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depends on the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physical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half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life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 the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substance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and 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biological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half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life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which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how long the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body’s</a:t>
            </a:r>
            <a:r>
              <a:rPr sz="2000" spc="-12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biological</a:t>
            </a:r>
            <a:r>
              <a:rPr lang="en-US"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spc="-5" dirty="0">
                <a:cs typeface="Calibri"/>
              </a:rPr>
              <a:t>processes </a:t>
            </a:r>
            <a:r>
              <a:rPr lang="en-US" sz="2000" spc="-20" dirty="0">
                <a:cs typeface="Calibri"/>
              </a:rPr>
              <a:t>take </a:t>
            </a:r>
            <a:r>
              <a:rPr lang="en-US" sz="2000" spc="-5" dirty="0">
                <a:cs typeface="Calibri"/>
              </a:rPr>
              <a:t>to </a:t>
            </a:r>
            <a:r>
              <a:rPr lang="en-US" sz="2000" spc="-10" dirty="0">
                <a:cs typeface="Calibri"/>
              </a:rPr>
              <a:t>remove </a:t>
            </a:r>
            <a:r>
              <a:rPr lang="en-US" sz="2000" dirty="0">
                <a:cs typeface="Calibri"/>
              </a:rPr>
              <a:t>the</a:t>
            </a:r>
            <a:r>
              <a:rPr lang="en-US" sz="2000" spc="-20" dirty="0">
                <a:cs typeface="Calibri"/>
              </a:rPr>
              <a:t> </a:t>
            </a:r>
            <a:r>
              <a:rPr lang="en-US" sz="2000" spc="-10" dirty="0">
                <a:cs typeface="Calibri"/>
              </a:rPr>
              <a:t>substance</a:t>
            </a:r>
            <a:endParaRPr lang="en-US" sz="2000" dirty="0"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058030" y="1312544"/>
            <a:ext cx="3448685" cy="155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intensity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a sound </a:t>
            </a:r>
            <a:r>
              <a:rPr sz="2000" b="1" spc="-2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wave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 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energy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transferred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second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metre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squared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perpendicular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to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direction</a:t>
            </a:r>
            <a:r>
              <a:rPr sz="2000" spc="-9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 </a:t>
            </a:r>
            <a:r>
              <a:rPr sz="2000" spc="-25" dirty="0">
                <a:latin typeface="Calibri Light" panose="020F0302020204030204" pitchFamily="34" charset="0"/>
                <a:cs typeface="Calibri Light" panose="020F0302020204030204" pitchFamily="34" charset="0"/>
              </a:rPr>
              <a:t>wave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travel.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Measured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30" dirty="0">
                <a:latin typeface="Calibri Light" panose="020F0302020204030204" pitchFamily="34" charset="0"/>
                <a:cs typeface="Calibri Light" panose="020F0302020204030204" pitchFamily="34" charset="0"/>
              </a:rPr>
              <a:t>𝑊𝑚</a:t>
            </a:r>
            <a:r>
              <a:rPr sz="2000" spc="44" baseline="28735" dirty="0">
                <a:latin typeface="Calibri Light" panose="020F0302020204030204" pitchFamily="34" charset="0"/>
                <a:cs typeface="Calibri Light" panose="020F0302020204030204" pitchFamily="34" charset="0"/>
              </a:rPr>
              <a:t>−2</a:t>
            </a:r>
            <a:endParaRPr sz="2000" baseline="28735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569195" y="4863465"/>
            <a:ext cx="2999105" cy="155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half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value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thickness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 the thickness of a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material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needed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to reduce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intensity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an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X-ray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beam</a:t>
            </a:r>
            <a:r>
              <a:rPr sz="2000" spc="-9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to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half its original</a:t>
            </a:r>
            <a:r>
              <a:rPr sz="2000" spc="-3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value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20650" y="2505710"/>
            <a:ext cx="3792220" cy="576580"/>
          </a:xfrm>
          <a:prstGeom prst="rect">
            <a:avLst/>
          </a:prstGeom>
          <a:ln w="38100">
            <a:solidFill>
              <a:srgbClr val="00AFEF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marL="129539">
              <a:lnSpc>
                <a:spcPct val="100000"/>
              </a:lnSpc>
              <a:spcBef>
                <a:spcPts val="395"/>
              </a:spcBef>
            </a:pPr>
            <a:r>
              <a:rPr sz="2800" spc="-60" dirty="0">
                <a:latin typeface="Cambria Math"/>
                <a:cs typeface="Cambria Math"/>
              </a:rPr>
              <a:t>𝐼</a:t>
            </a:r>
            <a:r>
              <a:rPr sz="3075" spc="-89" baseline="-16260" dirty="0">
                <a:latin typeface="Cambria Math"/>
                <a:cs typeface="Cambria Math"/>
              </a:rPr>
              <a:t>0 </a:t>
            </a:r>
            <a:r>
              <a:rPr sz="2800" dirty="0">
                <a:latin typeface="Cambria Math"/>
                <a:cs typeface="Cambria Math"/>
              </a:rPr>
              <a:t>= </a:t>
            </a:r>
            <a:r>
              <a:rPr sz="2800" spc="5" dirty="0">
                <a:latin typeface="Cambria Math"/>
                <a:cs typeface="Cambria Math"/>
              </a:rPr>
              <a:t>1.0 </a:t>
            </a:r>
            <a:r>
              <a:rPr sz="2800" dirty="0">
                <a:latin typeface="Cambria Math"/>
                <a:cs typeface="Cambria Math"/>
              </a:rPr>
              <a:t>×</a:t>
            </a:r>
            <a:r>
              <a:rPr sz="2800" spc="180" dirty="0">
                <a:latin typeface="Cambria Math"/>
                <a:cs typeface="Cambria Math"/>
              </a:rPr>
              <a:t> </a:t>
            </a:r>
            <a:r>
              <a:rPr sz="2800" spc="35" dirty="0">
                <a:latin typeface="Cambria Math"/>
                <a:cs typeface="Cambria Math"/>
              </a:rPr>
              <a:t>10</a:t>
            </a:r>
            <a:r>
              <a:rPr sz="3075" spc="52" baseline="27100" dirty="0">
                <a:latin typeface="Cambria Math"/>
                <a:cs typeface="Cambria Math"/>
              </a:rPr>
              <a:t>−12</a:t>
            </a:r>
            <a:r>
              <a:rPr sz="2800" spc="35" dirty="0">
                <a:latin typeface="Cambria Math"/>
                <a:cs typeface="Cambria Math"/>
              </a:rPr>
              <a:t>𝑊𝑚</a:t>
            </a:r>
            <a:r>
              <a:rPr sz="3075" spc="52" baseline="27100" dirty="0">
                <a:latin typeface="Cambria Math"/>
                <a:cs typeface="Cambria Math"/>
              </a:rPr>
              <a:t>−2</a:t>
            </a:r>
            <a:endParaRPr sz="3075" baseline="27100">
              <a:latin typeface="Cambria Math"/>
              <a:cs typeface="Cambria Math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033265" y="4715002"/>
            <a:ext cx="279400" cy="0"/>
          </a:xfrm>
          <a:custGeom>
            <a:avLst/>
            <a:gdLst/>
            <a:ahLst/>
            <a:cxnLst/>
            <a:rect l="l" t="t" r="r" b="b"/>
            <a:pathLst>
              <a:path w="279400">
                <a:moveTo>
                  <a:pt x="0" y="0"/>
                </a:moveTo>
                <a:lnTo>
                  <a:pt x="279400" y="0"/>
                </a:lnTo>
              </a:path>
            </a:pathLst>
          </a:custGeom>
          <a:ln w="228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146050" y="4184650"/>
            <a:ext cx="4305300" cy="1026160"/>
          </a:xfrm>
          <a:prstGeom prst="rect">
            <a:avLst/>
          </a:prstGeom>
          <a:ln w="38100">
            <a:solidFill>
              <a:srgbClr val="00AFEF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3954145">
              <a:lnSpc>
                <a:spcPts val="2740"/>
              </a:lnSpc>
              <a:spcBef>
                <a:spcPts val="55"/>
              </a:spcBef>
            </a:pPr>
            <a:r>
              <a:rPr sz="2800" dirty="0">
                <a:latin typeface="Cambria Math"/>
                <a:cs typeface="Cambria Math"/>
              </a:rPr>
              <a:t>𝐼</a:t>
            </a:r>
            <a:endParaRPr sz="2800">
              <a:latin typeface="Cambria Math"/>
              <a:cs typeface="Cambria Math"/>
            </a:endParaRPr>
          </a:p>
          <a:p>
            <a:pPr marL="132715">
              <a:lnSpc>
                <a:spcPts val="2000"/>
              </a:lnSpc>
            </a:pPr>
            <a:r>
              <a:rPr sz="2800" spc="-5" dirty="0">
                <a:latin typeface="Cambria Math"/>
                <a:cs typeface="Cambria Math"/>
              </a:rPr>
              <a:t>𝑖𝑛𝑡𝑒𝑛𝑠𝑖𝑡𝑦 </a:t>
            </a:r>
            <a:r>
              <a:rPr sz="2800" spc="-10" dirty="0">
                <a:latin typeface="Cambria Math"/>
                <a:cs typeface="Cambria Math"/>
              </a:rPr>
              <a:t>𝑙𝑒𝑣𝑒𝑙 </a:t>
            </a:r>
            <a:r>
              <a:rPr sz="2800" dirty="0">
                <a:latin typeface="Cambria Math"/>
                <a:cs typeface="Cambria Math"/>
              </a:rPr>
              <a:t>= 10</a:t>
            </a:r>
            <a:r>
              <a:rPr sz="2800" spc="-310" dirty="0">
                <a:latin typeface="Cambria Math"/>
                <a:cs typeface="Cambria Math"/>
              </a:rPr>
              <a:t> </a:t>
            </a:r>
            <a:r>
              <a:rPr sz="2800" spc="-5" dirty="0">
                <a:latin typeface="Cambria Math"/>
                <a:cs typeface="Cambria Math"/>
              </a:rPr>
              <a:t>log</a:t>
            </a:r>
            <a:endParaRPr sz="2800">
              <a:latin typeface="Cambria Math"/>
              <a:cs typeface="Cambria Math"/>
            </a:endParaRPr>
          </a:p>
          <a:p>
            <a:pPr marL="3888104">
              <a:lnSpc>
                <a:spcPts val="2620"/>
              </a:lnSpc>
            </a:pPr>
            <a:r>
              <a:rPr sz="2800" spc="-60" dirty="0">
                <a:latin typeface="Cambria Math"/>
                <a:cs typeface="Cambria Math"/>
              </a:rPr>
              <a:t>𝐼</a:t>
            </a:r>
            <a:r>
              <a:rPr sz="3075" spc="-89" baseline="-16260" dirty="0">
                <a:latin typeface="Cambria Math"/>
                <a:cs typeface="Cambria Math"/>
              </a:rPr>
              <a:t>0</a:t>
            </a:r>
            <a:endParaRPr sz="3075" baseline="-16260">
              <a:latin typeface="Cambria Math"/>
              <a:cs typeface="Cambria Math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60654" y="5258180"/>
            <a:ext cx="466153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intensity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sound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can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also be</a:t>
            </a:r>
            <a:r>
              <a:rPr sz="2000" spc="-1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measured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 decibels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(dB).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intensity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level follows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logarithmic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scale.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This is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for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going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from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intensity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 </a:t>
            </a:r>
            <a:r>
              <a:rPr sz="2000" spc="30" dirty="0">
                <a:latin typeface="Calibri Light" panose="020F0302020204030204" pitchFamily="34" charset="0"/>
                <a:cs typeface="Calibri Light" panose="020F0302020204030204" pitchFamily="34" charset="0"/>
              </a:rPr>
              <a:t>𝑊𝑚</a:t>
            </a:r>
            <a:r>
              <a:rPr sz="2000" spc="44" baseline="28735" dirty="0">
                <a:latin typeface="Calibri Light" panose="020F0302020204030204" pitchFamily="34" charset="0"/>
                <a:cs typeface="Calibri Light" panose="020F0302020204030204" pitchFamily="34" charset="0"/>
              </a:rPr>
              <a:t>−2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to</a:t>
            </a:r>
            <a:r>
              <a:rPr sz="2000" spc="-22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decibels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2769093" y="6703030"/>
            <a:ext cx="246545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Converting </a:t>
            </a:r>
            <a:r>
              <a:rPr lang="en-US"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decibels back </a:t>
            </a:r>
            <a:r>
              <a:rPr lang="en-US"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to</a:t>
            </a:r>
            <a:r>
              <a:rPr lang="en-US" sz="2000" b="1" spc="-6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b="1" spc="3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𝑊𝑚</a:t>
            </a:r>
            <a:r>
              <a:rPr lang="en-US" sz="2000" b="1" spc="44" baseline="2873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−2</a:t>
            </a:r>
            <a:endParaRPr lang="en-US" sz="2000" b="1" baseline="28735" dirty="0">
              <a:solidFill>
                <a:srgbClr val="7030A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86054" y="3158490"/>
            <a:ext cx="4357498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threshold of hearing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the</a:t>
            </a:r>
            <a:r>
              <a:rPr sz="2000" spc="-15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lowest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intensity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sound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which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human ear 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can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hear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at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frequency</a:t>
            </a:r>
            <a:r>
              <a:rPr sz="2000" spc="-4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1kHz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989569" y="3661409"/>
            <a:ext cx="1859280" cy="576580"/>
          </a:xfrm>
          <a:prstGeom prst="rect">
            <a:avLst/>
          </a:prstGeom>
          <a:ln w="38100">
            <a:solidFill>
              <a:srgbClr val="00AFEF"/>
            </a:solidFill>
          </a:ln>
        </p:spPr>
        <p:txBody>
          <a:bodyPr vert="horz" wrap="square" lIns="0" tIns="48260" rIns="0" bIns="0" rtlCol="0">
            <a:spAutoFit/>
          </a:bodyPr>
          <a:lstStyle/>
          <a:p>
            <a:pPr marL="119380">
              <a:lnSpc>
                <a:spcPct val="100000"/>
              </a:lnSpc>
              <a:spcBef>
                <a:spcPts val="380"/>
              </a:spcBef>
            </a:pPr>
            <a:r>
              <a:rPr sz="2800" dirty="0">
                <a:latin typeface="Cambria Math"/>
                <a:cs typeface="Cambria Math"/>
              </a:rPr>
              <a:t>𝐼 =</a:t>
            </a:r>
            <a:r>
              <a:rPr sz="2800" spc="-260" dirty="0">
                <a:latin typeface="Cambria Math"/>
                <a:cs typeface="Cambria Math"/>
              </a:rPr>
              <a:t> </a:t>
            </a:r>
            <a:r>
              <a:rPr sz="2800" spc="65" dirty="0">
                <a:latin typeface="Cambria Math"/>
                <a:cs typeface="Cambria Math"/>
              </a:rPr>
              <a:t>𝐼</a:t>
            </a:r>
            <a:r>
              <a:rPr sz="3075" spc="97" baseline="-16260" dirty="0">
                <a:latin typeface="Cambria Math"/>
                <a:cs typeface="Cambria Math"/>
              </a:rPr>
              <a:t>0</a:t>
            </a:r>
            <a:r>
              <a:rPr sz="2800" spc="65" dirty="0">
                <a:latin typeface="Cambria Math"/>
                <a:cs typeface="Cambria Math"/>
              </a:rPr>
              <a:t>𝑒</a:t>
            </a:r>
            <a:r>
              <a:rPr sz="3075" spc="97" baseline="27100" dirty="0">
                <a:latin typeface="Cambria Math"/>
                <a:cs typeface="Cambria Math"/>
              </a:rPr>
              <a:t>−𝜇𝑥</a:t>
            </a:r>
            <a:endParaRPr sz="3075" baseline="27100">
              <a:latin typeface="Cambria Math"/>
              <a:cs typeface="Cambria Math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073005" y="3482340"/>
            <a:ext cx="234886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intensity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 </a:t>
            </a:r>
            <a:r>
              <a:rPr sz="2000" b="1" spc="-2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X-rays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through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material 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follows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</a:t>
            </a:r>
            <a:r>
              <a:rPr sz="2000" spc="-5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exponential 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decay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relationship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646679" y="7575232"/>
            <a:ext cx="2906649" cy="15645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Perceived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loudness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  decibels is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proportional  logarithmically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to the</a:t>
            </a:r>
            <a:r>
              <a:rPr sz="2000" spc="-9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ratio</a:t>
            </a:r>
            <a:r>
              <a:rPr lang="en-US"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</a:t>
            </a:r>
            <a:r>
              <a:rPr lang="en-US"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intensity </a:t>
            </a:r>
            <a:r>
              <a:rPr lang="en-US" sz="2000" spc="-15" dirty="0">
                <a:latin typeface="Calibri Light" panose="020F0302020204030204" pitchFamily="34" charset="0"/>
                <a:cs typeface="Calibri Light" panose="020F0302020204030204" pitchFamily="34" charset="0"/>
              </a:rPr>
              <a:t>before 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and</a:t>
            </a:r>
            <a:r>
              <a:rPr lang="en-US" sz="2000" spc="-1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after</a:t>
            </a:r>
            <a:endParaRPr lang="en-US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650480" y="2148840"/>
            <a:ext cx="501078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larger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sz="2000" b="1" spc="-1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difference </a:t>
            </a:r>
            <a:r>
              <a:rPr sz="20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 </a:t>
            </a:r>
            <a:r>
              <a:rPr sz="2000" b="1" spc="-5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acoustic impedance 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between </a:t>
            </a:r>
            <a:r>
              <a:rPr sz="20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two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materials,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higher 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intensity  </a:t>
            </a:r>
            <a:r>
              <a:rPr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of the </a:t>
            </a:r>
            <a:r>
              <a:rPr sz="2000" spc="-5" dirty="0">
                <a:latin typeface="Calibri Light" panose="020F0302020204030204" pitchFamily="34" charset="0"/>
                <a:cs typeface="Calibri Light" panose="020F0302020204030204" pitchFamily="34" charset="0"/>
              </a:rPr>
              <a:t>reflected ultrasound </a:t>
            </a:r>
            <a:r>
              <a:rPr sz="2000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wave,</a:t>
            </a:r>
            <a:r>
              <a:rPr sz="2000" spc="-55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000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𝐼</a:t>
            </a:r>
            <a:r>
              <a:rPr sz="2000" spc="-30" baseline="-15325" dirty="0">
                <a:latin typeface="Calibri Light" panose="020F0302020204030204" pitchFamily="34" charset="0"/>
                <a:cs typeface="Calibri Light" panose="020F0302020204030204" pitchFamily="34" charset="0"/>
              </a:rPr>
              <a:t>𝑟</a:t>
            </a:r>
            <a:endParaRPr sz="2000" baseline="-15325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8739" y="9018269"/>
            <a:ext cx="218249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i="1" spc="-5" dirty="0">
                <a:latin typeface="Calibri"/>
                <a:cs typeface="Calibri"/>
              </a:rPr>
              <a:t>Not </a:t>
            </a:r>
            <a:r>
              <a:rPr sz="1200" i="1" dirty="0">
                <a:latin typeface="Calibri"/>
                <a:cs typeface="Calibri"/>
              </a:rPr>
              <a:t>given</a:t>
            </a:r>
            <a:r>
              <a:rPr sz="1200" i="1" spc="-1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formulae</a:t>
            </a:r>
            <a:endParaRPr sz="120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object 17"/>
              <p:cNvSpPr txBox="1"/>
              <p:nvPr/>
            </p:nvSpPr>
            <p:spPr>
              <a:xfrm>
                <a:off x="146050" y="6625652"/>
                <a:ext cx="2521556" cy="783135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67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050" y="6625652"/>
                <a:ext cx="2521556" cy="7831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object 17"/>
              <p:cNvSpPr txBox="1"/>
              <p:nvPr/>
            </p:nvSpPr>
            <p:spPr>
              <a:xfrm>
                <a:off x="346825" y="7575232"/>
                <a:ext cx="2144596" cy="1165834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lang="en-US" sz="2400" b="0" i="1" baseline="-250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lang="en-US" sz="2400" b="0" i="1" baseline="-250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68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825" y="7575232"/>
                <a:ext cx="2144596" cy="116583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object 17"/>
              <p:cNvSpPr txBox="1"/>
              <p:nvPr/>
            </p:nvSpPr>
            <p:spPr>
              <a:xfrm>
                <a:off x="107950" y="1312311"/>
                <a:ext cx="1196123" cy="1056577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69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50" y="1312311"/>
                <a:ext cx="1196123" cy="10565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object 17"/>
              <p:cNvSpPr txBox="1"/>
              <p:nvPr/>
            </p:nvSpPr>
            <p:spPr>
              <a:xfrm>
                <a:off x="136780" y="194999"/>
                <a:ext cx="1694053" cy="895869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70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80" y="194999"/>
                <a:ext cx="1694053" cy="8958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object 17"/>
              <p:cNvSpPr txBox="1"/>
              <p:nvPr/>
            </p:nvSpPr>
            <p:spPr>
              <a:xfrm>
                <a:off x="6393625" y="67245"/>
                <a:ext cx="1132966" cy="895869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71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3625" y="67245"/>
                <a:ext cx="1132966" cy="8958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object 17"/>
              <p:cNvSpPr txBox="1"/>
              <p:nvPr/>
            </p:nvSpPr>
            <p:spPr>
              <a:xfrm>
                <a:off x="2917319" y="1347850"/>
                <a:ext cx="1005354" cy="1056577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73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7319" y="1347850"/>
                <a:ext cx="1005354" cy="10565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object 17"/>
              <p:cNvSpPr txBox="1"/>
              <p:nvPr/>
            </p:nvSpPr>
            <p:spPr>
              <a:xfrm>
                <a:off x="10699122" y="686171"/>
                <a:ext cx="1442778" cy="675016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𝑍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𝑝𝑐</m:t>
                      </m:r>
                    </m:oMath>
                  </m:oMathPara>
                </a14:m>
                <a:endParaRPr lang="en-US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74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9122" y="686171"/>
                <a:ext cx="1442778" cy="67501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object 17"/>
              <p:cNvSpPr txBox="1"/>
              <p:nvPr/>
            </p:nvSpPr>
            <p:spPr>
              <a:xfrm>
                <a:off x="7755788" y="751056"/>
                <a:ext cx="2700989" cy="1302956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𝑍</m:t>
                                  </m:r>
                                  <m:r>
                                    <a:rPr lang="en-US" sz="2400" b="0" i="1" baseline="-250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𝑍</m:t>
                                  </m:r>
                                  <m:r>
                                    <a:rPr lang="en-US" sz="2400" b="0" i="1" baseline="-250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𝑍</m:t>
                                  </m:r>
                                  <m:r>
                                    <a:rPr lang="en-US" sz="2400" b="0" i="1" baseline="-250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𝑍</m:t>
                                  </m:r>
                                  <m:r>
                                    <a:rPr lang="en-US" sz="2400" b="0" i="1" baseline="-250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75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788" y="751056"/>
                <a:ext cx="2700989" cy="130295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object 17"/>
              <p:cNvSpPr txBox="1"/>
              <p:nvPr/>
            </p:nvSpPr>
            <p:spPr>
              <a:xfrm>
                <a:off x="7668768" y="5105015"/>
                <a:ext cx="1752599" cy="1056577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latin typeface="Cambria Math"/>
                              <a:cs typeface="Cambria Math"/>
                            </a:rPr>
                            <m:t>𝜇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Cambria Math"/>
                              <a:cs typeface="Cambria Math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76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768" y="5105015"/>
                <a:ext cx="1752599" cy="10565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object 17"/>
              <p:cNvSpPr txBox="1"/>
              <p:nvPr/>
            </p:nvSpPr>
            <p:spPr>
              <a:xfrm>
                <a:off x="5135880" y="5841109"/>
                <a:ext cx="1752599" cy="1056577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>
                          <a:latin typeface="Cambria Math"/>
                          <a:cs typeface="Cambria Math"/>
                        </a:rPr>
                        <m:t>𝜇</m:t>
                      </m:r>
                      <m:r>
                        <a:rPr lang="en-US" sz="2400" b="0" i="1" baseline="-25000" dirty="0" smtClean="0">
                          <a:latin typeface="Cambria Math" panose="02040503050406030204" pitchFamily="18" charset="0"/>
                          <a:cs typeface="Cambria Math"/>
                        </a:rPr>
                        <m:t>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latin typeface="Cambria Math"/>
                              <a:cs typeface="Cambria Math"/>
                            </a:rPr>
                            <m:t>𝜇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latin typeface="Cambria Math"/>
                              <a:cs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l-GR" sz="24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ρ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77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5880" y="5841109"/>
                <a:ext cx="1752599" cy="10565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object 17"/>
              <p:cNvSpPr txBox="1"/>
              <p:nvPr/>
            </p:nvSpPr>
            <p:spPr>
              <a:xfrm>
                <a:off x="5761607" y="7537256"/>
                <a:ext cx="2438400" cy="1056577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48895" rIns="0" bIns="0" rtlCol="0" anchor="ctr">
                <a:noAutofit/>
              </a:bodyPr>
              <a:lstStyle/>
              <a:p>
                <a:pPr marL="120014" algn="ctr">
                  <a:spcBef>
                    <a:spcPts val="38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𝑇</m:t>
                          </m:r>
                          <m:r>
                            <a:rPr lang="en-US" sz="2400" b="0" i="1" baseline="-25000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𝐸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dirty="0" smtClean="0">
                              <a:latin typeface="Cambria Math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latin typeface="Cambria Math"/>
                              <a:cs typeface="Cambria Math"/>
                            </a:rPr>
                            <m:t> 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𝑇</m:t>
                          </m:r>
                          <m:r>
                            <a:rPr lang="en-US" sz="2400" b="0" i="1" baseline="-250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𝐵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dirty="0">
                              <a:latin typeface="Cambria Math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latin typeface="Cambria Math"/>
                              <a:cs typeface="Cambria Math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𝑇</m:t>
                          </m:r>
                          <m:r>
                            <a:rPr lang="en-US" sz="2400" b="0" i="1" baseline="-250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78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607" y="7537256"/>
                <a:ext cx="2438400" cy="10565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633" b="15306" l="3878" r="37959"/>
                    </a14:imgEffect>
                  </a14:imgLayer>
                </a14:imgProps>
              </a:ext>
            </a:extLst>
          </a:blip>
          <a:srcRect r="60408" b="82843"/>
          <a:stretch/>
        </p:blipFill>
        <p:spPr>
          <a:xfrm rot="5400000">
            <a:off x="11054516" y="1484770"/>
            <a:ext cx="731988" cy="5339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8282</TotalTime>
  <Words>3937</Words>
  <Application>Microsoft Office PowerPoint</Application>
  <PresentationFormat>A3 Paper (297x420 mm)</PresentationFormat>
  <Paragraphs>469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PMingLiU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Buckley</dc:creator>
  <cp:lastModifiedBy>Dr. Edmunds</cp:lastModifiedBy>
  <cp:revision>144</cp:revision>
  <dcterms:created xsi:type="dcterms:W3CDTF">2020-01-06T11:59:16Z</dcterms:created>
  <dcterms:modified xsi:type="dcterms:W3CDTF">2020-02-27T11:43:43Z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2018-06-11T00:00:00Z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2020-01-06T00:00:00Z</vt:filetime>
  </property>
</Properties>
</file>