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slide" Target="../slides/slide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slide" Target="../slides/slide10.xml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rId4" action="ppaction://hlinksldjump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rId5" action="ppaction://hlinksldjump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28/07/2020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A221-DE79-46C5-9695-27AD1ECE0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Basics of electricity in KS2/3, and most recently have been taught common circuit symbols. In particular, the ammeter can be revisited here.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ACE1F-95DB-468F-B17B-EE66AE11C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These ideas will be constantly be revisited (in particular in the ohm’s law, </a:t>
            </a:r>
            <a:r>
              <a:rPr lang="en-GB" dirty="0" err="1"/>
              <a:t>kirchoff’s</a:t>
            </a:r>
            <a:r>
              <a:rPr lang="en-GB" dirty="0"/>
              <a:t> law and sensing circuits lessons). 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041423E-BA0F-4C17-8FE9-7C0DDAF0798F}"/>
              </a:ext>
            </a:extLst>
          </p:cNvPr>
          <p:cNvSpPr txBox="1">
            <a:spLocks/>
          </p:cNvSpPr>
          <p:nvPr/>
        </p:nvSpPr>
        <p:spPr>
          <a:xfrm>
            <a:off x="5384800" y="218598"/>
            <a:ext cx="668879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 Circuit symbols</a:t>
            </a:r>
          </a:p>
          <a:p>
            <a:r>
              <a:rPr lang="en-GB" b="1" dirty="0"/>
              <a:t>L2 Current &amp; charge</a:t>
            </a:r>
          </a:p>
          <a:p>
            <a:r>
              <a:rPr lang="en-GB" dirty="0"/>
              <a:t>L3 Potential difference</a:t>
            </a:r>
          </a:p>
          <a:p>
            <a:r>
              <a:rPr lang="en-GB" dirty="0"/>
              <a:t>L4 Resistance &amp; Ohm’s Law</a:t>
            </a:r>
          </a:p>
          <a:p>
            <a:r>
              <a:rPr lang="en-GB" dirty="0"/>
              <a:t>L5 Power &amp; energy</a:t>
            </a:r>
          </a:p>
          <a:p>
            <a:r>
              <a:rPr lang="en-GB" dirty="0"/>
              <a:t>L6 Electrical power</a:t>
            </a:r>
          </a:p>
          <a:p>
            <a:r>
              <a:rPr lang="en-GB" dirty="0"/>
              <a:t>L7 Current in series &amp; parallel</a:t>
            </a:r>
          </a:p>
          <a:p>
            <a:r>
              <a:rPr lang="en-GB" dirty="0"/>
              <a:t>L8 Potential difference in series &amp; parallel</a:t>
            </a:r>
          </a:p>
          <a:p>
            <a:r>
              <a:rPr lang="en-GB" dirty="0"/>
              <a:t>L9 Sensing circuits</a:t>
            </a:r>
          </a:p>
          <a:p>
            <a:r>
              <a:rPr lang="en-GB" dirty="0"/>
              <a:t>L10 Three pin plug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45966B4-920F-4745-AA24-9E88A594260A}"/>
              </a:ext>
            </a:extLst>
          </p:cNvPr>
          <p:cNvSpPr txBox="1">
            <a:spLocks/>
          </p:cNvSpPr>
          <p:nvPr/>
        </p:nvSpPr>
        <p:spPr>
          <a:xfrm>
            <a:off x="8667186" y="218598"/>
            <a:ext cx="3471658" cy="372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L11 National Grid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74A413-7BB8-432D-A752-0D8D15CA2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88" y="480448"/>
            <a:ext cx="4343400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A124D9-F9DB-41A6-B8D1-A90F5BF56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3" y="1852048"/>
            <a:ext cx="436245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4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E1D79-4BEB-4B15-BFE2-34108EFD6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EEDD-39BA-4423-A632-47037613080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06C6EA-E7EF-4E2F-9FEE-551160695FD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Charge &amp; current</a:t>
            </a:r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Charge</a:t>
            </a:r>
          </a:p>
          <a:p>
            <a:r>
              <a:rPr lang="en-GB" dirty="0"/>
              <a:t>Coulomb</a:t>
            </a:r>
          </a:p>
          <a:p>
            <a:r>
              <a:rPr lang="en-GB" dirty="0"/>
              <a:t>Electron</a:t>
            </a:r>
          </a:p>
          <a:p>
            <a:r>
              <a:rPr lang="en-GB" dirty="0"/>
              <a:t>Current</a:t>
            </a:r>
          </a:p>
          <a:p>
            <a:r>
              <a:rPr lang="en-GB" dirty="0"/>
              <a:t>Ampere</a:t>
            </a:r>
          </a:p>
          <a:p>
            <a:r>
              <a:rPr lang="en-GB" dirty="0"/>
              <a:t>Ammeter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what the charges particles flowing through a metal wire are.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Recall</a:t>
            </a:r>
            <a:r>
              <a:rPr lang="en-GB" b="0" dirty="0"/>
              <a:t> the definition of current.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0" dirty="0"/>
              <a:t>Apply an equation to </a:t>
            </a:r>
            <a:r>
              <a:rPr lang="en-GB" dirty="0"/>
              <a:t>calculate</a:t>
            </a:r>
            <a:r>
              <a:rPr lang="en-GB" b="0" dirty="0"/>
              <a:t> charge, current and time in common circuits.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F1979E-03AC-4E67-83D5-21A6E3C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3BDEB-DAD5-4710-A37C-DF8EBB03CC28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5889357" cy="3261713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/>
              <a:t>Charged particles (</a:t>
            </a:r>
            <a:r>
              <a:rPr lang="en-GB" sz="3600" b="1" dirty="0"/>
              <a:t>electrons</a:t>
            </a:r>
            <a:r>
              <a:rPr lang="en-GB" sz="3600" dirty="0"/>
              <a:t>) flow through metal wires. 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Charge has units of </a:t>
            </a:r>
            <a:r>
              <a:rPr lang="en-GB" sz="3600" b="1" dirty="0"/>
              <a:t>Coulombs </a:t>
            </a:r>
            <a:r>
              <a:rPr lang="en-GB" sz="3600" dirty="0"/>
              <a:t>(C) and each electron carries a charge of -1.6 × 10</a:t>
            </a:r>
            <a:r>
              <a:rPr lang="en-GB" sz="3600" baseline="30000" dirty="0"/>
              <a:t>-19</a:t>
            </a:r>
            <a:r>
              <a:rPr lang="en-GB" sz="3600" dirty="0"/>
              <a:t> C.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123E0B-A3BC-40D6-9391-93242DFC85EF}"/>
              </a:ext>
            </a:extLst>
          </p:cNvPr>
          <p:cNvSpPr txBox="1"/>
          <p:nvPr/>
        </p:nvSpPr>
        <p:spPr>
          <a:xfrm>
            <a:off x="6695268" y="1199610"/>
            <a:ext cx="49853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Stretch:</a:t>
            </a:r>
            <a:r>
              <a:rPr lang="en-GB" sz="3200" dirty="0"/>
              <a:t> If each electron has a charge of -1.6 × 10</a:t>
            </a:r>
            <a:r>
              <a:rPr lang="en-GB" sz="3200" baseline="30000" dirty="0"/>
              <a:t>-19</a:t>
            </a:r>
            <a:r>
              <a:rPr lang="en-GB" sz="3200" dirty="0"/>
              <a:t> C, how many electrons are there in one coulomb?</a:t>
            </a:r>
            <a:endParaRPr lang="en-GB" sz="3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B0EF82-1EB0-47F6-B482-D5618C8A8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76" y="3596288"/>
            <a:ext cx="8946764" cy="23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3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22F91-7858-4B85-8249-FE90D21CD74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020732" cy="3704096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dirty="0"/>
              <a:t>Current is the rate of flow of charge (i.e. how much charge is flowing every second). </a:t>
            </a:r>
          </a:p>
          <a:p>
            <a:pPr marL="0" indent="0">
              <a:buNone/>
            </a:pPr>
            <a:endParaRPr lang="en-GB" sz="3500" dirty="0"/>
          </a:p>
          <a:p>
            <a:pPr marL="0" indent="0">
              <a:buNone/>
            </a:pPr>
            <a:r>
              <a:rPr lang="en-GB" sz="3500" dirty="0"/>
              <a:t>Current has units of </a:t>
            </a:r>
            <a:r>
              <a:rPr lang="en-GB" sz="3500" b="1" dirty="0"/>
              <a:t>Amps (A) </a:t>
            </a:r>
            <a:r>
              <a:rPr lang="en-GB" sz="3500" dirty="0"/>
              <a:t>and is measured by an </a:t>
            </a:r>
            <a:r>
              <a:rPr lang="en-GB" sz="3500" b="1" dirty="0"/>
              <a:t>ammeter </a:t>
            </a:r>
            <a:r>
              <a:rPr lang="en-GB" sz="3500" dirty="0"/>
              <a:t>(which goes in </a:t>
            </a:r>
            <a:r>
              <a:rPr lang="en-GB" sz="3500" b="1" dirty="0"/>
              <a:t>series</a:t>
            </a:r>
            <a:r>
              <a:rPr lang="en-GB" sz="3500" dirty="0"/>
              <a:t>). </a:t>
            </a: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3C021-AD04-46AB-A801-0F23EA0C5FCB}"/>
              </a:ext>
            </a:extLst>
          </p:cNvPr>
          <p:cNvSpPr txBox="1"/>
          <p:nvPr/>
        </p:nvSpPr>
        <p:spPr>
          <a:xfrm>
            <a:off x="7748840" y="1218550"/>
            <a:ext cx="45599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A circuit contains a battery and a thermistor. Draw a circuit that could measure the current flowing in the circuit. 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3CF1F1-4269-4AE1-AC1B-8A9262352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389" y="3829502"/>
            <a:ext cx="7423689" cy="226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1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84500E-95BB-4AED-BE93-E26B41929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53331"/>
            <a:ext cx="11798003" cy="15762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200" dirty="0"/>
              <a:t>We say that conventional current flows from </a:t>
            </a:r>
            <a:r>
              <a:rPr lang="en-GB" sz="3200" b="1" dirty="0"/>
              <a:t>positive to negative</a:t>
            </a:r>
            <a:r>
              <a:rPr lang="en-GB" sz="3200" dirty="0"/>
              <a:t>. </a:t>
            </a:r>
            <a:br>
              <a:rPr lang="en-GB" sz="3200" dirty="0"/>
            </a:br>
            <a:br>
              <a:rPr lang="en-GB" sz="3200" dirty="0"/>
            </a:br>
            <a:r>
              <a:rPr lang="en-GB" sz="3200" dirty="0"/>
              <a:t>However like charges ________. So electrons are repelled by the negative terminal and move from </a:t>
            </a:r>
            <a:r>
              <a:rPr lang="en-GB" sz="3200" b="1" dirty="0"/>
              <a:t>negative to positive.</a:t>
            </a:r>
            <a:endParaRPr lang="en-GB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1B3B55-E809-49DF-906F-293FB3C8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Conventional current vs electron 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7AA85B-6C71-4C8F-8D49-C602BC7F0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049" y="3033832"/>
            <a:ext cx="9553902" cy="293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35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E6E51-69F3-4BC0-8695-FFDD14D7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T/N: Charge &amp; current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F1B051-5C3B-43CC-9A3E-4B5591D12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167455"/>
            <a:ext cx="8124905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Charge, current and time are linked by the equation: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2D118F-C88D-435E-A741-35015622EA2D}"/>
              </a:ext>
            </a:extLst>
          </p:cNvPr>
          <p:cNvSpPr txBox="1"/>
          <p:nvPr/>
        </p:nvSpPr>
        <p:spPr>
          <a:xfrm>
            <a:off x="1933050" y="1675902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Q = I × 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42A684-EDA7-449E-A198-EA12CF628FBD}"/>
              </a:ext>
            </a:extLst>
          </p:cNvPr>
          <p:cNvSpPr txBox="1"/>
          <p:nvPr/>
        </p:nvSpPr>
        <p:spPr>
          <a:xfrm>
            <a:off x="1364932" y="2517345"/>
            <a:ext cx="6162494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4000" dirty="0"/>
              <a:t>I = Current (Amps, A)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4000" dirty="0"/>
              <a:t>Q = Charge (Coulombs, C)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4000" dirty="0"/>
              <a:t>t = Time (s)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C86285-E99B-49DC-84B5-20B8BDB127A7}"/>
              </a:ext>
            </a:extLst>
          </p:cNvPr>
          <p:cNvSpPr/>
          <p:nvPr/>
        </p:nvSpPr>
        <p:spPr>
          <a:xfrm>
            <a:off x="135692" y="1167455"/>
            <a:ext cx="7720557" cy="346164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10C6FE-7B30-4787-835B-4B7E661BA1BD}"/>
              </a:ext>
            </a:extLst>
          </p:cNvPr>
          <p:cNvSpPr txBox="1"/>
          <p:nvPr/>
        </p:nvSpPr>
        <p:spPr>
          <a:xfrm>
            <a:off x="8537444" y="1167455"/>
            <a:ext cx="33461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Re-arrange to give equations for I and t. </a:t>
            </a:r>
          </a:p>
          <a:p>
            <a:endParaRPr lang="en-GB" sz="2800" dirty="0"/>
          </a:p>
          <a:p>
            <a:r>
              <a:rPr lang="en-GB" sz="2800" dirty="0"/>
              <a:t>From one of the equations, why do you think current is defined how much charge is flowing each second?</a:t>
            </a:r>
          </a:p>
        </p:txBody>
      </p:sp>
    </p:spTree>
    <p:extLst>
      <p:ext uri="{BB962C8B-B14F-4D97-AF65-F5344CB8AC3E}">
        <p14:creationId xmlns:p14="http://schemas.microsoft.com/office/powerpoint/2010/main" val="322432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DBAB92-629D-409D-8058-53925ED5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40FF6-BF09-4816-A814-D373C7224C28}"/>
              </a:ext>
            </a:extLst>
          </p:cNvPr>
          <p:cNvSpPr txBox="1"/>
          <p:nvPr/>
        </p:nvSpPr>
        <p:spPr>
          <a:xfrm>
            <a:off x="135692" y="1319733"/>
            <a:ext cx="1113723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/>
              <a:t>Calculate the charge when 10 Amps passes a point in 8 seconds.</a:t>
            </a:r>
          </a:p>
          <a:p>
            <a:endParaRPr lang="en-GB" sz="3000" dirty="0"/>
          </a:p>
          <a:p>
            <a:r>
              <a:rPr lang="en-GB" sz="3000" dirty="0"/>
              <a:t>Write the formula: Q = I x t</a:t>
            </a:r>
          </a:p>
          <a:p>
            <a:r>
              <a:rPr lang="en-GB" sz="3000" dirty="0"/>
              <a:t>Write the variables</a:t>
            </a:r>
          </a:p>
          <a:p>
            <a:r>
              <a:rPr lang="en-GB" sz="3000" dirty="0"/>
              <a:t>Q =  </a:t>
            </a:r>
          </a:p>
          <a:p>
            <a:r>
              <a:rPr lang="en-GB" sz="3000" dirty="0"/>
              <a:t>I = 10</a:t>
            </a:r>
          </a:p>
          <a:p>
            <a:r>
              <a:rPr lang="en-GB" sz="3000" dirty="0"/>
              <a:t>t = 8</a:t>
            </a:r>
          </a:p>
          <a:p>
            <a:endParaRPr lang="en-GB" sz="3000" dirty="0"/>
          </a:p>
          <a:p>
            <a:r>
              <a:rPr lang="en-GB" sz="3000" dirty="0"/>
              <a:t>Write the equation Q = 10 x 8, which is Q = 80 C</a:t>
            </a:r>
          </a:p>
          <a:p>
            <a:endParaRPr lang="en-GB" sz="3000" dirty="0"/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80151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F136FE-0D8B-49B7-9143-BDFC457BD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question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0C0AC5-0856-4703-A750-86A49FA9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763" y="1298683"/>
            <a:ext cx="10515600" cy="483643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Calculate the current when 4 C of charge passes a point in 8 seconds.</a:t>
            </a:r>
          </a:p>
          <a:p>
            <a:pPr marL="0" indent="0">
              <a:buNone/>
            </a:pPr>
            <a:r>
              <a:rPr lang="en-GB" dirty="0"/>
              <a:t>Write the formula: Q = I x t</a:t>
            </a:r>
          </a:p>
          <a:p>
            <a:pPr marL="0" indent="0">
              <a:buNone/>
            </a:pPr>
            <a:r>
              <a:rPr lang="en-GB" dirty="0"/>
              <a:t>Write the variables </a:t>
            </a:r>
          </a:p>
          <a:p>
            <a:pPr marL="0" indent="0">
              <a:buNone/>
            </a:pPr>
            <a:r>
              <a:rPr lang="en-GB" dirty="0"/>
              <a:t>Q = 4</a:t>
            </a:r>
          </a:p>
          <a:p>
            <a:pPr marL="0" indent="0">
              <a:buNone/>
            </a:pPr>
            <a:r>
              <a:rPr lang="en-GB" dirty="0"/>
              <a:t>I = </a:t>
            </a:r>
          </a:p>
          <a:p>
            <a:pPr marL="0" indent="0">
              <a:buNone/>
            </a:pPr>
            <a:r>
              <a:rPr lang="en-GB" dirty="0"/>
              <a:t>t = 8</a:t>
            </a:r>
          </a:p>
          <a:p>
            <a:pPr marL="0" indent="0">
              <a:buNone/>
            </a:pPr>
            <a:r>
              <a:rPr lang="en-GB" dirty="0"/>
              <a:t>Rearrange the formula Q/t = I</a:t>
            </a:r>
          </a:p>
          <a:p>
            <a:pPr marL="0" indent="0">
              <a:buNone/>
            </a:pPr>
            <a:r>
              <a:rPr lang="en-GB" dirty="0"/>
              <a:t>Put the numbers in 4/8 = Q which means Q = 0.5C</a:t>
            </a:r>
          </a:p>
        </p:txBody>
      </p:sp>
    </p:spTree>
    <p:extLst>
      <p:ext uri="{BB962C8B-B14F-4D97-AF65-F5344CB8AC3E}">
        <p14:creationId xmlns:p14="http://schemas.microsoft.com/office/powerpoint/2010/main" val="65223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24E6-D4BA-4A7D-94EE-7EEB71612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Complete the worksheet!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E0DF62-1B1E-45AA-84DF-85B3DEA2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6A0AB4-92A0-45B2-8EBA-A7AB488CC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873" y="0"/>
            <a:ext cx="5122127" cy="605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67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54F1A84-8A95-46F3-AFE1-7684891B5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3547"/>
            <a:ext cx="12192000" cy="417332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A65E70-2619-4096-A4FA-2C48F6E75097}"/>
              </a:ext>
            </a:extLst>
          </p:cNvPr>
          <p:cNvSpPr txBox="1"/>
          <p:nvPr/>
        </p:nvSpPr>
        <p:spPr>
          <a:xfrm>
            <a:off x="1238090" y="1803547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0.4A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1A3473-7BC8-4C67-A812-0ECD552FFB1D}"/>
              </a:ext>
            </a:extLst>
          </p:cNvPr>
          <p:cNvSpPr txBox="1"/>
          <p:nvPr/>
        </p:nvSpPr>
        <p:spPr>
          <a:xfrm>
            <a:off x="3068289" y="1803546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0.8A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820A67-7ECB-42A0-AD27-6707D260B6AD}"/>
              </a:ext>
            </a:extLst>
          </p:cNvPr>
          <p:cNvSpPr txBox="1"/>
          <p:nvPr/>
        </p:nvSpPr>
        <p:spPr>
          <a:xfrm>
            <a:off x="5039701" y="1803546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5DC707-FF85-41CC-94F9-3A2C30AAAC56}"/>
              </a:ext>
            </a:extLst>
          </p:cNvPr>
          <p:cNvSpPr txBox="1"/>
          <p:nvPr/>
        </p:nvSpPr>
        <p:spPr>
          <a:xfrm>
            <a:off x="6927223" y="1803545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2.14A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CAC9AC-B55E-4C65-93F5-E39F7DC37484}"/>
              </a:ext>
            </a:extLst>
          </p:cNvPr>
          <p:cNvSpPr txBox="1"/>
          <p:nvPr/>
        </p:nvSpPr>
        <p:spPr>
          <a:xfrm>
            <a:off x="8951440" y="180354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3A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DA2070-2CF5-410B-ACA9-E0760052C8E9}"/>
              </a:ext>
            </a:extLst>
          </p:cNvPr>
          <p:cNvSpPr txBox="1"/>
          <p:nvPr/>
        </p:nvSpPr>
        <p:spPr>
          <a:xfrm>
            <a:off x="10953910" y="180354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25A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5C5D9A-0B96-4060-9C41-07581522B6FB}"/>
              </a:ext>
            </a:extLst>
          </p:cNvPr>
          <p:cNvSpPr txBox="1"/>
          <p:nvPr/>
        </p:nvSpPr>
        <p:spPr>
          <a:xfrm>
            <a:off x="631316" y="4032899"/>
            <a:ext cx="1920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Q = I × 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FC4ACE-4EB2-4FE7-BCC9-1DAC4ACF4711}"/>
              </a:ext>
            </a:extLst>
          </p:cNvPr>
          <p:cNvSpPr txBox="1"/>
          <p:nvPr/>
        </p:nvSpPr>
        <p:spPr>
          <a:xfrm>
            <a:off x="2987551" y="3424751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750C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D7A3C4-EEC0-4829-886F-72FF5F2E2E0A}"/>
              </a:ext>
            </a:extLst>
          </p:cNvPr>
          <p:cNvSpPr txBox="1"/>
          <p:nvPr/>
        </p:nvSpPr>
        <p:spPr>
          <a:xfrm>
            <a:off x="4902903" y="3431560"/>
            <a:ext cx="1599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1000C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BE1A59-EC1F-4506-8816-918A903BAA6B}"/>
              </a:ext>
            </a:extLst>
          </p:cNvPr>
          <p:cNvSpPr txBox="1"/>
          <p:nvPr/>
        </p:nvSpPr>
        <p:spPr>
          <a:xfrm>
            <a:off x="6927223" y="3431560"/>
            <a:ext cx="1599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4550C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58ACE8-F5C9-445B-9488-330DA5BAB9DF}"/>
              </a:ext>
            </a:extLst>
          </p:cNvPr>
          <p:cNvSpPr txBox="1"/>
          <p:nvPr/>
        </p:nvSpPr>
        <p:spPr>
          <a:xfrm>
            <a:off x="8822062" y="3424750"/>
            <a:ext cx="1615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1000C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E0900F-72DA-4C53-A105-680CE8704BC2}"/>
              </a:ext>
            </a:extLst>
          </p:cNvPr>
          <p:cNvSpPr txBox="1"/>
          <p:nvPr/>
        </p:nvSpPr>
        <p:spPr>
          <a:xfrm>
            <a:off x="10953910" y="3424749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12 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F673CA-9C9A-49C4-BAF9-C76168E40447}"/>
              </a:ext>
            </a:extLst>
          </p:cNvPr>
          <p:cNvSpPr txBox="1"/>
          <p:nvPr/>
        </p:nvSpPr>
        <p:spPr>
          <a:xfrm>
            <a:off x="379973" y="5317812"/>
            <a:ext cx="165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t = Q ÷ 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A34D1C-D6FE-4D10-82E1-5E42741BA18D}"/>
              </a:ext>
            </a:extLst>
          </p:cNvPr>
          <p:cNvSpPr txBox="1"/>
          <p:nvPr/>
        </p:nvSpPr>
        <p:spPr>
          <a:xfrm>
            <a:off x="3068289" y="5058358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60s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52EDFE-4326-4E06-B2B3-91CF6E0995DF}"/>
              </a:ext>
            </a:extLst>
          </p:cNvPr>
          <p:cNvSpPr txBox="1"/>
          <p:nvPr/>
        </p:nvSpPr>
        <p:spPr>
          <a:xfrm>
            <a:off x="5039701" y="502542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20s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FCA1FA-ACEC-4EC1-9446-5F621EB16205}"/>
              </a:ext>
            </a:extLst>
          </p:cNvPr>
          <p:cNvSpPr txBox="1"/>
          <p:nvPr/>
        </p:nvSpPr>
        <p:spPr>
          <a:xfrm>
            <a:off x="7011113" y="5025423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150s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A45D33B-BAE8-4F7C-9DDE-37503F25AB84}"/>
              </a:ext>
            </a:extLst>
          </p:cNvPr>
          <p:cNvSpPr txBox="1"/>
          <p:nvPr/>
        </p:nvSpPr>
        <p:spPr>
          <a:xfrm>
            <a:off x="8982525" y="5025422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50s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03A33B-E346-492B-A326-DBBA6035BA1D}"/>
              </a:ext>
            </a:extLst>
          </p:cNvPr>
          <p:cNvSpPr txBox="1"/>
          <p:nvPr/>
        </p:nvSpPr>
        <p:spPr>
          <a:xfrm>
            <a:off x="10878766" y="5025421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20.8s</a:t>
            </a:r>
          </a:p>
        </p:txBody>
      </p:sp>
    </p:spTree>
    <p:extLst>
      <p:ext uri="{BB962C8B-B14F-4D97-AF65-F5344CB8AC3E}">
        <p14:creationId xmlns:p14="http://schemas.microsoft.com/office/powerpoint/2010/main" val="3199620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Medium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21898D-C269-410C-A188-F339FC763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1826"/>
            <a:ext cx="12192000" cy="27943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FC3C2D-7337-4DE7-B7E8-EA17792673F4}"/>
              </a:ext>
            </a:extLst>
          </p:cNvPr>
          <p:cNvSpPr txBox="1"/>
          <p:nvPr/>
        </p:nvSpPr>
        <p:spPr>
          <a:xfrm>
            <a:off x="2435990" y="258352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240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F518D7-6C08-48F8-A942-7922BF6D6A16}"/>
              </a:ext>
            </a:extLst>
          </p:cNvPr>
          <p:cNvSpPr txBox="1"/>
          <p:nvPr/>
        </p:nvSpPr>
        <p:spPr>
          <a:xfrm>
            <a:off x="1122756" y="192204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0.58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52E6B-D728-4F89-82ED-EFB256B670A7}"/>
              </a:ext>
            </a:extLst>
          </p:cNvPr>
          <p:cNvSpPr txBox="1"/>
          <p:nvPr/>
        </p:nvSpPr>
        <p:spPr>
          <a:xfrm>
            <a:off x="6560519" y="258352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5400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F637A1-EB9C-417D-B0AE-AFEF15A32CED}"/>
              </a:ext>
            </a:extLst>
          </p:cNvPr>
          <p:cNvSpPr txBox="1"/>
          <p:nvPr/>
        </p:nvSpPr>
        <p:spPr>
          <a:xfrm>
            <a:off x="4994619" y="2236246"/>
            <a:ext cx="2272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1620 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881D01-EBA2-4E65-BEA4-68ADA3AF1B25}"/>
              </a:ext>
            </a:extLst>
          </p:cNvPr>
          <p:cNvSpPr txBox="1"/>
          <p:nvPr/>
        </p:nvSpPr>
        <p:spPr>
          <a:xfrm>
            <a:off x="10685048" y="2583524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180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75E823-A729-4B71-B771-5C4FB3B1868D}"/>
              </a:ext>
            </a:extLst>
          </p:cNvPr>
          <p:cNvSpPr txBox="1"/>
          <p:nvPr/>
        </p:nvSpPr>
        <p:spPr>
          <a:xfrm>
            <a:off x="9072790" y="2236246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162 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191A9E-FB64-47D4-87BC-A1F257A0FA64}"/>
              </a:ext>
            </a:extLst>
          </p:cNvPr>
          <p:cNvSpPr txBox="1"/>
          <p:nvPr/>
        </p:nvSpPr>
        <p:spPr>
          <a:xfrm>
            <a:off x="2494456" y="3884086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300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173D06-D4E1-47C7-8352-2E72541253E1}"/>
              </a:ext>
            </a:extLst>
          </p:cNvPr>
          <p:cNvSpPr txBox="1"/>
          <p:nvPr/>
        </p:nvSpPr>
        <p:spPr>
          <a:xfrm>
            <a:off x="1122756" y="3278081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0.67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F4F8B4-820B-4DF2-9809-13575EB5E633}"/>
              </a:ext>
            </a:extLst>
          </p:cNvPr>
          <p:cNvSpPr txBox="1"/>
          <p:nvPr/>
        </p:nvSpPr>
        <p:spPr>
          <a:xfrm>
            <a:off x="6423885" y="3862856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7200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346C3B-ABE8-437B-A0E1-C43863266E05}"/>
              </a:ext>
            </a:extLst>
          </p:cNvPr>
          <p:cNvSpPr txBox="1"/>
          <p:nvPr/>
        </p:nvSpPr>
        <p:spPr>
          <a:xfrm>
            <a:off x="4994618" y="3570720"/>
            <a:ext cx="1657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10800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D5837B-2192-43C3-B1CA-2A46738F5769}"/>
              </a:ext>
            </a:extLst>
          </p:cNvPr>
          <p:cNvSpPr txBox="1"/>
          <p:nvPr/>
        </p:nvSpPr>
        <p:spPr>
          <a:xfrm>
            <a:off x="10685048" y="3884086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420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0732BB-65C5-4FD5-9DD1-0C67B533A6B2}"/>
              </a:ext>
            </a:extLst>
          </p:cNvPr>
          <p:cNvSpPr txBox="1"/>
          <p:nvPr/>
        </p:nvSpPr>
        <p:spPr>
          <a:xfrm>
            <a:off x="9040080" y="3570468"/>
            <a:ext cx="1313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168 C</a:t>
            </a:r>
          </a:p>
        </p:txBody>
      </p:sp>
    </p:spTree>
    <p:extLst>
      <p:ext uri="{BB962C8B-B14F-4D97-AF65-F5344CB8AC3E}">
        <p14:creationId xmlns:p14="http://schemas.microsoft.com/office/powerpoint/2010/main" val="2066835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DF7EAA-641E-4137-9A19-B16A686A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Hard answers</a:t>
            </a:r>
          </a:p>
        </p:txBody>
      </p:sp>
      <p:pic>
        <p:nvPicPr>
          <p:cNvPr id="7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33DAED-628C-4AF6-A78B-E52B2C577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17" y="-1"/>
            <a:ext cx="2470484" cy="180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6C4969-768B-4C4E-87BE-10BA5883C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3547"/>
            <a:ext cx="12192000" cy="40139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DCDF0-8A20-47ED-B61F-F72321BDD920}"/>
              </a:ext>
            </a:extLst>
          </p:cNvPr>
          <p:cNvSpPr txBox="1"/>
          <p:nvPr/>
        </p:nvSpPr>
        <p:spPr>
          <a:xfrm>
            <a:off x="2402732" y="2081699"/>
            <a:ext cx="7558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I = Q ÷ t = 1000 ÷ 240 = 0.42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9BBC10-7609-4AB6-8C2C-0D0BAD53A693}"/>
              </a:ext>
            </a:extLst>
          </p:cNvPr>
          <p:cNvSpPr txBox="1"/>
          <p:nvPr/>
        </p:nvSpPr>
        <p:spPr>
          <a:xfrm>
            <a:off x="3100415" y="3368860"/>
            <a:ext cx="7558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Q = I × t = 0.01 × 0.5 = 0.005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93623F-07DB-4F81-984E-0860F30635E0}"/>
              </a:ext>
            </a:extLst>
          </p:cNvPr>
          <p:cNvSpPr txBox="1"/>
          <p:nvPr/>
        </p:nvSpPr>
        <p:spPr>
          <a:xfrm>
            <a:off x="3100415" y="4009426"/>
            <a:ext cx="7558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t = Q ÷ I = 0.3 ÷ 0.002 = 150 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4FD2A0-1600-4B14-BAA3-F8A9A4BF7C46}"/>
              </a:ext>
            </a:extLst>
          </p:cNvPr>
          <p:cNvSpPr txBox="1"/>
          <p:nvPr/>
        </p:nvSpPr>
        <p:spPr>
          <a:xfrm>
            <a:off x="1720175" y="5331106"/>
            <a:ext cx="7558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Q = I × t = 0.5 × 600 = 300 C</a:t>
            </a:r>
          </a:p>
        </p:txBody>
      </p:sp>
    </p:spTree>
    <p:extLst>
      <p:ext uri="{BB962C8B-B14F-4D97-AF65-F5344CB8AC3E}">
        <p14:creationId xmlns:p14="http://schemas.microsoft.com/office/powerpoint/2010/main" val="4067952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F3EACA-9D93-448D-ACFB-65C396054244}"/>
              </a:ext>
            </a:extLst>
          </p:cNvPr>
          <p:cNvSpPr txBox="1"/>
          <p:nvPr/>
        </p:nvSpPr>
        <p:spPr>
          <a:xfrm>
            <a:off x="129965" y="2279038"/>
            <a:ext cx="7440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Exam question so exam conditions!</a:t>
            </a:r>
          </a:p>
          <a:p>
            <a:endParaRPr lang="en-GB" sz="4000" dirty="0"/>
          </a:p>
          <a:p>
            <a:r>
              <a:rPr lang="en-GB" sz="4000" dirty="0"/>
              <a:t>You have 8 minutes.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DE9A6F-3DC6-4252-ABCC-1C618ABD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65" y="63308"/>
            <a:ext cx="8799211" cy="912586"/>
          </a:xfrm>
        </p:spPr>
        <p:txBody>
          <a:bodyPr/>
          <a:lstStyle/>
          <a:p>
            <a:r>
              <a:rPr lang="en-GB" dirty="0"/>
              <a:t>Struggle time!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8843D9-AEA9-4E28-BC95-F4C68F329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075" y="33488"/>
            <a:ext cx="4733925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36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D0F0B072-E83C-4965-9D61-DA8FC1BD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51" y="-1"/>
            <a:ext cx="2527050" cy="184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63B7D5-3679-4714-A8E0-057DB283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78393" cy="5898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205CCE-2CCB-4BEA-8F68-7D441A9BE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393" y="1919686"/>
            <a:ext cx="5778393" cy="409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8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597</Words>
  <Application>Microsoft Office PowerPoint</Application>
  <PresentationFormat>Widescreen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Bauhaus 93</vt:lpstr>
      <vt:lpstr>Calibri</vt:lpstr>
      <vt:lpstr>Calibri Light</vt:lpstr>
      <vt:lpstr>Office Theme</vt:lpstr>
      <vt:lpstr>PowerPoint Presentation</vt:lpstr>
      <vt:lpstr>Charge &amp; current</vt:lpstr>
      <vt:lpstr>PowerPoint Presentation</vt:lpstr>
      <vt:lpstr>PowerPoint Presentation</vt:lpstr>
      <vt:lpstr>PowerPoint Presentation</vt:lpstr>
      <vt:lpstr>Conventional current vs electron flow</vt:lpstr>
      <vt:lpstr>T/N: Charge &amp; current</vt:lpstr>
      <vt:lpstr>Example question 1</vt:lpstr>
      <vt:lpstr>Example question 2</vt:lpstr>
      <vt:lpstr>Worksheet</vt:lpstr>
      <vt:lpstr>Basic answers</vt:lpstr>
      <vt:lpstr>Medium answers</vt:lpstr>
      <vt:lpstr>Hard answers</vt:lpstr>
      <vt:lpstr>Struggle time!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Edmunds, Peter</cp:lastModifiedBy>
  <cp:revision>26</cp:revision>
  <dcterms:created xsi:type="dcterms:W3CDTF">2020-02-27T10:29:06Z</dcterms:created>
  <dcterms:modified xsi:type="dcterms:W3CDTF">2020-07-28T21:03:20Z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