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98" r:id="rId5"/>
    <p:sldId id="399" r:id="rId6"/>
    <p:sldId id="400" r:id="rId7"/>
    <p:sldId id="401" r:id="rId8"/>
    <p:sldId id="402" r:id="rId9"/>
    <p:sldId id="405" r:id="rId10"/>
    <p:sldId id="406" r:id="rId11"/>
    <p:sldId id="407" r:id="rId12"/>
    <p:sldId id="408" r:id="rId13"/>
    <p:sldId id="409" r:id="rId14"/>
    <p:sldId id="410" r:id="rId15"/>
    <p:sldId id="411" r:id="rId16"/>
    <p:sldId id="412" r:id="rId17"/>
    <p:sldId id="413" r:id="rId18"/>
    <p:sldId id="414" r:id="rId19"/>
    <p:sldId id="415" r:id="rId20"/>
    <p:sldId id="416" r:id="rId21"/>
    <p:sldId id="41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42" autoAdjust="0"/>
    <p:restoredTop sz="94660"/>
  </p:normalViewPr>
  <p:slideViewPr>
    <p:cSldViewPr snapToGrid="0">
      <p:cViewPr varScale="1">
        <p:scale>
          <a:sx n="80" d="100"/>
          <a:sy n="80" d="100"/>
        </p:scale>
        <p:origin x="6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slide" Target="../slides/slide17.xml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0.xml"/><Relationship Id="rId5" Type="http://schemas.openxmlformats.org/officeDocument/2006/relationships/slide" Target="../slides/slide6.xml"/><Relationship Id="rId4" Type="http://schemas.openxmlformats.org/officeDocument/2006/relationships/slide" Target="../slides/slide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7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7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7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7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0.xml"/><Relationship Id="rId5" Type="http://schemas.openxmlformats.org/officeDocument/2006/relationships/slide" Target="../slides/slide6.xml"/><Relationship Id="rId4" Type="http://schemas.openxmlformats.org/officeDocument/2006/relationships/slide" Target="../slides/slide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7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0.xml"/><Relationship Id="rId5" Type="http://schemas.openxmlformats.org/officeDocument/2006/relationships/slide" Target="../slides/slide6.xml"/><Relationship Id="rId4" Type="http://schemas.openxmlformats.org/officeDocument/2006/relationships/slide" Target="../slides/slide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7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7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0.xml"/><Relationship Id="rId5" Type="http://schemas.openxmlformats.org/officeDocument/2006/relationships/slide" Target="../slides/slide6.xml"/><Relationship Id="rId4" Type="http://schemas.openxmlformats.org/officeDocument/2006/relationships/slide" Target="../slides/slide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7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7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7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" Target="../slides/slide4.xml"/><Relationship Id="rId7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7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rId2" action="ppaction://hlinksldjump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rId3" action="ppaction://hlinksldjump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rId3" action="ppaction://hlinksldjump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4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5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6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rId6" action="ppaction://hlinksldjump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rId6" action="ppaction://hlinksldjump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rId6" action="ppaction://hlinksldjump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rId6" action="ppaction://hlinksldjump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rId3" action="ppaction://hlinksldjump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4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5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6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rId6" action="ppaction://hlinksldjump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rId3" action="ppaction://hlinksldjump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4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5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6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rId6" action="ppaction://hlinksldjump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rId6" action="ppaction://hlinksldjump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rId3" action="ppaction://hlinksldjump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4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5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6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rId6" action="ppaction://hlinksldjump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rId6" action="ppaction://hlinksldjump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rId6" action="ppaction://hlinksldjump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rId6" action="ppaction://hlinksldjump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rId2" action="ppaction://hlinksldjump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28/07/2020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A221-DE79-46C5-9695-27AD1ECE0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First lesson on electricity, but students will have encountered most of this content in previous key stages.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ACE1F-95DB-468F-B17B-EE66AE11C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Circuit symbols will be cyclically revisited in many of the future lessons in this topic. 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F28DABDE-3AAD-4A04-9662-09E88D706220}"/>
              </a:ext>
            </a:extLst>
          </p:cNvPr>
          <p:cNvSpPr txBox="1">
            <a:spLocks/>
          </p:cNvSpPr>
          <p:nvPr/>
        </p:nvSpPr>
        <p:spPr>
          <a:xfrm>
            <a:off x="5384800" y="218598"/>
            <a:ext cx="668879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L1 Circuit symbols</a:t>
            </a:r>
          </a:p>
          <a:p>
            <a:r>
              <a:rPr lang="en-GB" dirty="0"/>
              <a:t>L2 Current &amp; charge</a:t>
            </a:r>
          </a:p>
          <a:p>
            <a:r>
              <a:rPr lang="en-GB" dirty="0"/>
              <a:t>L3 Potential difference</a:t>
            </a:r>
          </a:p>
          <a:p>
            <a:r>
              <a:rPr lang="en-GB" dirty="0"/>
              <a:t>L4 Resistance &amp; Ohm’s Law</a:t>
            </a:r>
          </a:p>
          <a:p>
            <a:r>
              <a:rPr lang="en-GB" dirty="0"/>
              <a:t>L5 Power &amp; energy</a:t>
            </a:r>
          </a:p>
          <a:p>
            <a:r>
              <a:rPr lang="en-GB" dirty="0"/>
              <a:t>L6 Electrical power</a:t>
            </a:r>
          </a:p>
          <a:p>
            <a:r>
              <a:rPr lang="en-GB" dirty="0"/>
              <a:t>L7 Current in series &amp; parallel</a:t>
            </a:r>
          </a:p>
          <a:p>
            <a:r>
              <a:rPr lang="en-GB" dirty="0"/>
              <a:t>L8 Potential difference in series &amp; parallel</a:t>
            </a:r>
          </a:p>
          <a:p>
            <a:r>
              <a:rPr lang="en-GB" dirty="0"/>
              <a:t>L9 Sensing circuits</a:t>
            </a:r>
          </a:p>
          <a:p>
            <a:r>
              <a:rPr lang="en-GB" dirty="0"/>
              <a:t>L10 Three pin plug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840B6D6-4C56-4DE8-A013-A91EBA9C682B}"/>
              </a:ext>
            </a:extLst>
          </p:cNvPr>
          <p:cNvSpPr txBox="1">
            <a:spLocks/>
          </p:cNvSpPr>
          <p:nvPr/>
        </p:nvSpPr>
        <p:spPr>
          <a:xfrm>
            <a:off x="8667186" y="218598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L11 </a:t>
            </a:r>
            <a:r>
              <a:rPr lang="en-GB" dirty="0"/>
              <a:t>National Grid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7215BB-3A87-4D9F-8CFD-E993A3E64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66" y="440329"/>
            <a:ext cx="4238625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4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D6AF04-4C79-4E8E-BF92-8C7E782B8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E1D79-4BEB-4B15-BFE2-34108EFD6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0EEDD-39BA-4423-A632-47037613080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06C6EA-E7EF-4E2F-9FEE-551160695FD2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Circuits &amp; circuit symbols</a:t>
            </a:r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Cell</a:t>
            </a:r>
          </a:p>
          <a:p>
            <a:r>
              <a:rPr lang="en-GB" dirty="0"/>
              <a:t>Lamp</a:t>
            </a:r>
          </a:p>
          <a:p>
            <a:r>
              <a:rPr lang="en-GB" dirty="0"/>
              <a:t>Voltmeter</a:t>
            </a:r>
          </a:p>
          <a:p>
            <a:r>
              <a:rPr lang="en-GB" dirty="0"/>
              <a:t>Ammeter</a:t>
            </a:r>
          </a:p>
          <a:p>
            <a:r>
              <a:rPr lang="en-GB" dirty="0"/>
              <a:t>Fuse</a:t>
            </a:r>
          </a:p>
          <a:p>
            <a:r>
              <a:rPr lang="en-GB" dirty="0"/>
              <a:t>LED</a:t>
            </a:r>
          </a:p>
          <a:p>
            <a:r>
              <a:rPr lang="en-GB" dirty="0"/>
              <a:t>LDR</a:t>
            </a:r>
          </a:p>
          <a:p>
            <a:r>
              <a:rPr lang="en-GB" dirty="0"/>
              <a:t>Thermistor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circuit symbols &amp; </a:t>
            </a:r>
            <a:r>
              <a:rPr lang="en-GB" dirty="0"/>
              <a:t>describe </a:t>
            </a:r>
            <a:r>
              <a:rPr lang="en-GB" b="0" dirty="0"/>
              <a:t>their uses.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Describe</a:t>
            </a:r>
            <a:r>
              <a:rPr lang="en-GB" b="0" dirty="0"/>
              <a:t> the difference between series and parallel circuits.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Describe </a:t>
            </a:r>
            <a:r>
              <a:rPr lang="en-GB" b="0" dirty="0"/>
              <a:t>the difference between a complete and incomplete circuit.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F1979E-03AC-4E67-83D5-21A6E3C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03BDEB-DAD5-4710-A37C-DF8EBB03CC28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5858359" cy="3874576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/>
              <a:t>We use circuit symbols to show different </a:t>
            </a:r>
            <a:r>
              <a:rPr lang="en-GB" sz="3600" b="1" dirty="0"/>
              <a:t>components</a:t>
            </a:r>
            <a:r>
              <a:rPr lang="en-GB" sz="3600" dirty="0"/>
              <a:t> (parts) of an electrical circuit.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Circuit diagrams are drawn in pencil and a ruler used to draw the connecting wires.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123E0B-A3BC-40D6-9391-93242DFC85EF}"/>
              </a:ext>
            </a:extLst>
          </p:cNvPr>
          <p:cNvSpPr txBox="1"/>
          <p:nvPr/>
        </p:nvSpPr>
        <p:spPr>
          <a:xfrm>
            <a:off x="6913030" y="1199610"/>
            <a:ext cx="476759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Draw any circuit symbols that you can remember from previous years. 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252731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5A5C8-33A0-4CEB-9084-D83144AC0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6247179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Stick the handout into your book. </a:t>
            </a:r>
          </a:p>
          <a:p>
            <a:pPr marL="0" indent="0">
              <a:buNone/>
            </a:pPr>
            <a:endParaRPr lang="en-GB" sz="36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2E17C85-E607-4495-A195-5D79B7FC0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AB3EF6E9-332A-453E-BAB0-B33BE5090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63" y="0"/>
            <a:ext cx="6933837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28F2E9-90FA-4345-B847-10685FBB2887}"/>
              </a:ext>
            </a:extLst>
          </p:cNvPr>
          <p:cNvSpPr/>
          <p:nvPr/>
        </p:nvSpPr>
        <p:spPr>
          <a:xfrm>
            <a:off x="7101421" y="68630"/>
            <a:ext cx="1722063" cy="5353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EF7A81-05EB-431B-9CFA-5E6308E202B4}"/>
              </a:ext>
            </a:extLst>
          </p:cNvPr>
          <p:cNvSpPr/>
          <p:nvPr/>
        </p:nvSpPr>
        <p:spPr>
          <a:xfrm>
            <a:off x="7101421" y="803972"/>
            <a:ext cx="1722063" cy="5353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68C8CF-6559-4997-8FA9-53C14D226C17}"/>
              </a:ext>
            </a:extLst>
          </p:cNvPr>
          <p:cNvSpPr/>
          <p:nvPr/>
        </p:nvSpPr>
        <p:spPr>
          <a:xfrm>
            <a:off x="7101421" y="1666718"/>
            <a:ext cx="1722063" cy="5353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0F0B49-0E37-4650-A92A-223E8EB0557A}"/>
              </a:ext>
            </a:extLst>
          </p:cNvPr>
          <p:cNvSpPr/>
          <p:nvPr/>
        </p:nvSpPr>
        <p:spPr>
          <a:xfrm>
            <a:off x="7101420" y="2537926"/>
            <a:ext cx="1722064" cy="5353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B9B23-4B95-463B-B13E-C851A5FFA5E3}"/>
              </a:ext>
            </a:extLst>
          </p:cNvPr>
          <p:cNvSpPr/>
          <p:nvPr/>
        </p:nvSpPr>
        <p:spPr>
          <a:xfrm>
            <a:off x="7101420" y="3517008"/>
            <a:ext cx="1722064" cy="5353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2921D8-A97A-4167-BA50-40C28D46EA74}"/>
              </a:ext>
            </a:extLst>
          </p:cNvPr>
          <p:cNvSpPr/>
          <p:nvPr/>
        </p:nvSpPr>
        <p:spPr>
          <a:xfrm>
            <a:off x="7101419" y="4388216"/>
            <a:ext cx="1722065" cy="5353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79C8C8-B533-4EBF-98F5-661658D3BC98}"/>
              </a:ext>
            </a:extLst>
          </p:cNvPr>
          <p:cNvSpPr/>
          <p:nvPr/>
        </p:nvSpPr>
        <p:spPr>
          <a:xfrm>
            <a:off x="7101419" y="5250962"/>
            <a:ext cx="1722065" cy="5353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FECAFA-1975-4DEB-80CF-172825A5DEB8}"/>
              </a:ext>
            </a:extLst>
          </p:cNvPr>
          <p:cNvSpPr/>
          <p:nvPr/>
        </p:nvSpPr>
        <p:spPr>
          <a:xfrm>
            <a:off x="7101419" y="6175294"/>
            <a:ext cx="1722065" cy="5353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0568DA-54B2-4C23-A34C-600F095636C1}"/>
              </a:ext>
            </a:extLst>
          </p:cNvPr>
          <p:cNvSpPr/>
          <p:nvPr/>
        </p:nvSpPr>
        <p:spPr>
          <a:xfrm>
            <a:off x="10793973" y="68630"/>
            <a:ext cx="1398027" cy="5353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11ACA4-CFB8-4F0A-AD92-CE01B501F574}"/>
              </a:ext>
            </a:extLst>
          </p:cNvPr>
          <p:cNvSpPr/>
          <p:nvPr/>
        </p:nvSpPr>
        <p:spPr>
          <a:xfrm>
            <a:off x="10793973" y="954479"/>
            <a:ext cx="1398027" cy="5353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3AA90C-92C0-47A1-9676-F946DFF4D349}"/>
              </a:ext>
            </a:extLst>
          </p:cNvPr>
          <p:cNvSpPr/>
          <p:nvPr/>
        </p:nvSpPr>
        <p:spPr>
          <a:xfrm>
            <a:off x="10793973" y="1840328"/>
            <a:ext cx="1398027" cy="5353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2B408B-26CC-4C8F-8870-B258ADC73242}"/>
              </a:ext>
            </a:extLst>
          </p:cNvPr>
          <p:cNvSpPr/>
          <p:nvPr/>
        </p:nvSpPr>
        <p:spPr>
          <a:xfrm>
            <a:off x="10793973" y="2981630"/>
            <a:ext cx="1398027" cy="5353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9D1B27-7EE3-482B-BD5F-94F177662EB1}"/>
              </a:ext>
            </a:extLst>
          </p:cNvPr>
          <p:cNvSpPr/>
          <p:nvPr/>
        </p:nvSpPr>
        <p:spPr>
          <a:xfrm>
            <a:off x="10793973" y="4052386"/>
            <a:ext cx="1398027" cy="5353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6DE177-C4E5-4B7A-8C76-BACAB9BEBE77}"/>
              </a:ext>
            </a:extLst>
          </p:cNvPr>
          <p:cNvSpPr/>
          <p:nvPr/>
        </p:nvSpPr>
        <p:spPr>
          <a:xfrm>
            <a:off x="10793973" y="5297087"/>
            <a:ext cx="1398027" cy="5353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94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022F91-7858-4B85-8249-FE90D21CD74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537158" cy="2598558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/>
              <a:t>Series circuits follow one single loop. </a:t>
            </a:r>
          </a:p>
          <a:p>
            <a:r>
              <a:rPr lang="en-GB" sz="4000"/>
              <a:t>Parallel circuits contain more than one loop.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B3C021-AD04-46AB-A801-0F23EA0C5FCB}"/>
              </a:ext>
            </a:extLst>
          </p:cNvPr>
          <p:cNvSpPr txBox="1"/>
          <p:nvPr/>
        </p:nvSpPr>
        <p:spPr>
          <a:xfrm>
            <a:off x="7547362" y="1299279"/>
            <a:ext cx="45599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 </a:t>
            </a:r>
            <a:r>
              <a:rPr lang="en-GB" sz="3200" dirty="0"/>
              <a:t>Draw circuit diagrams with:</a:t>
            </a:r>
          </a:p>
          <a:p>
            <a:r>
              <a:rPr lang="en-GB" sz="3200" dirty="0"/>
              <a:t>-A cell and two bulbs in series with the cell.</a:t>
            </a:r>
          </a:p>
          <a:p>
            <a:r>
              <a:rPr lang="en-GB" sz="3200" dirty="0"/>
              <a:t>-A cell and two bulbs in parallel with the cell.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CD76C4-C7F9-4DAF-9CB2-4C13047C09A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835" y="-15815"/>
            <a:ext cx="2222501" cy="131509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D59272-4DAD-4E93-BDB8-4CA7D7F00CD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652" y="2034350"/>
            <a:ext cx="2649572" cy="1954946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248019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AE6E51-69F3-4BC0-8695-FFDD14D7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T/N: Complete and incomplete circuits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5887B51-E903-40E4-BBDE-A5B1D1589832}"/>
              </a:ext>
            </a:extLst>
          </p:cNvPr>
          <p:cNvSpPr txBox="1">
            <a:spLocks/>
          </p:cNvSpPr>
          <p:nvPr/>
        </p:nvSpPr>
        <p:spPr>
          <a:xfrm>
            <a:off x="253139" y="1416504"/>
            <a:ext cx="5842861" cy="3038475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dirty="0"/>
              <a:t>Parts of a circuit will only work if there is a </a:t>
            </a:r>
            <a:r>
              <a:rPr lang="en-GB" sz="4000" b="1" dirty="0"/>
              <a:t>complete circuit</a:t>
            </a:r>
            <a:r>
              <a:rPr lang="en-GB" sz="4000" dirty="0"/>
              <a:t>. If there is a </a:t>
            </a:r>
            <a:r>
              <a:rPr lang="en-GB" sz="4000" b="1" dirty="0"/>
              <a:t>break</a:t>
            </a:r>
            <a:r>
              <a:rPr lang="en-GB" sz="4000" dirty="0"/>
              <a:t> in the circuit then it’s </a:t>
            </a:r>
            <a:r>
              <a:rPr lang="en-GB" sz="4000" b="1" dirty="0"/>
              <a:t>incomplete</a:t>
            </a:r>
            <a:r>
              <a:rPr lang="en-GB" sz="4000" dirty="0"/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CEDB9BF-8FEB-4559-BDFE-FF39C0C83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787" y="2936334"/>
            <a:ext cx="4457700" cy="303847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8FFE0E42-B287-41B4-9369-9E2C4232FBF6}"/>
              </a:ext>
            </a:extLst>
          </p:cNvPr>
          <p:cNvSpPr txBox="1"/>
          <p:nvPr/>
        </p:nvSpPr>
        <p:spPr>
          <a:xfrm>
            <a:off x="6689183" y="1281748"/>
            <a:ext cx="5249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Why is it a benefit to put lamps in a parallel circuit?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224326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1F24E6-D4BA-4A7D-94EE-7EEB71612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Complete the worksheet!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3E0DF62-1B1E-45AA-84DF-85B3DEA20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CD3A903-6052-4AF7-803F-E6DB00B79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358" y="-2535"/>
            <a:ext cx="4193642" cy="56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6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C15C00-E668-4581-9602-5B65204C8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91" y="1101512"/>
            <a:ext cx="5778597" cy="489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047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CDAB25-BAA1-4373-BA69-385B7D53C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68429"/>
            <a:ext cx="6108178" cy="507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46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CA2C6F-F231-46A8-AA1F-2DBB56A61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77934" cy="57374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329EA5-318E-4C71-804B-CB2054E396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713" y="1803547"/>
            <a:ext cx="5000457" cy="285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259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0D3E15-2948-47DF-BA0B-DA14E6D19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4" y="1049112"/>
            <a:ext cx="7400925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830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7CAB37-BEA8-4ECD-BF6D-006CC0A45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92" y="1160089"/>
            <a:ext cx="7181850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21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F3EACA-9D93-448D-ACFB-65C396054244}"/>
              </a:ext>
            </a:extLst>
          </p:cNvPr>
          <p:cNvSpPr txBox="1"/>
          <p:nvPr/>
        </p:nvSpPr>
        <p:spPr>
          <a:xfrm>
            <a:off x="129965" y="2279038"/>
            <a:ext cx="74405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Exam question so exam conditions!</a:t>
            </a:r>
          </a:p>
          <a:p>
            <a:endParaRPr lang="en-GB" sz="4000" dirty="0"/>
          </a:p>
          <a:p>
            <a:r>
              <a:rPr lang="en-GB" sz="4000" dirty="0"/>
              <a:t>You have 8 minutes.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DE9A6F-3DC6-4252-ABCC-1C618ABD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65" y="63308"/>
            <a:ext cx="8799211" cy="912586"/>
          </a:xfrm>
        </p:spPr>
        <p:txBody>
          <a:bodyPr/>
          <a:lstStyle/>
          <a:p>
            <a:r>
              <a:rPr lang="en-GB" dirty="0"/>
              <a:t>Struggle time!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3730AE-B653-44D9-A6D4-C805047F0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971" y="-1"/>
            <a:ext cx="4230029" cy="598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600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F0B072-E83C-4965-9D61-DA8FC1BDF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51" y="-1"/>
            <a:ext cx="2527050" cy="184484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269C45-BADB-4A27-8DBC-28133B1B6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05725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984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7B840D-8656-4C23-B06B-0DF86ED4B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8704524" cy="3836020"/>
          </a:xfrm>
          <a:prstGeom prst="rect">
            <a:avLst/>
          </a:prstGeom>
        </p:spPr>
      </p:pic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F0B072-E83C-4965-9D61-DA8FC1BDF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799" y="-1"/>
            <a:ext cx="2305201" cy="16828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E864DB-5534-4BB1-A817-7AD5D22847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339" y="3836020"/>
            <a:ext cx="7706422" cy="219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06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F0B072-E83C-4965-9D61-DA8FC1BDF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799" y="-1"/>
            <a:ext cx="2305201" cy="16828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8AB9B8B-5F89-49F8-B10C-180538E04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886799" cy="510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917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B9F91C-C951-46A5-A9AE-DFE317DA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460F02-203B-422A-ACA2-9BBEACA46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36689"/>
            <a:ext cx="10515600" cy="483643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Draw a series circuit with 2 lightbulbs, a battery and a resistor.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Draw a series circuit with a battery, 2 lightbulbs, a switch, an ammeter and a variable resistor.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Draw a parallel circuit with 1 battery and 2 lightbulbs (each parallel to the battery).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Draw a series circuit with 1 battery, 1 diode, 1 variable resistor and a lightbulb.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Draw a series circuit with a battery, 1 resistor, 1 thermistor, 1 diode and a switch.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Draw a parallel circuit with 1 battery, 3 lightbulbs (each parallel to the battery) and a switch that would allow 1 lightbulb to shine even if it opened. (Hard)</a:t>
            </a:r>
          </a:p>
        </p:txBody>
      </p:sp>
    </p:spTree>
    <p:extLst>
      <p:ext uri="{BB962C8B-B14F-4D97-AF65-F5344CB8AC3E}">
        <p14:creationId xmlns:p14="http://schemas.microsoft.com/office/powerpoint/2010/main" val="1160678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422</Words>
  <Application>Microsoft Office PowerPoint</Application>
  <PresentationFormat>Widescreen</PresentationFormat>
  <Paragraphs>56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Bauhaus 93</vt:lpstr>
      <vt:lpstr>Calibri</vt:lpstr>
      <vt:lpstr>Calibri Light</vt:lpstr>
      <vt:lpstr>Office Theme</vt:lpstr>
      <vt:lpstr>PowerPoint Presentation</vt:lpstr>
      <vt:lpstr>Circuits &amp; circuit symbols</vt:lpstr>
      <vt:lpstr>PowerPoint Presentation</vt:lpstr>
      <vt:lpstr>PowerPoint Presentation</vt:lpstr>
      <vt:lpstr>PowerPoint Presentation</vt:lpstr>
      <vt:lpstr>PowerPoint Presentation</vt:lpstr>
      <vt:lpstr>T/N: Complete and incomplete circuits</vt:lpstr>
      <vt:lpstr>Worksheet</vt:lpstr>
      <vt:lpstr>Basic answers</vt:lpstr>
      <vt:lpstr>Basic answers</vt:lpstr>
      <vt:lpstr>Medium answers</vt:lpstr>
      <vt:lpstr>Hard answers</vt:lpstr>
      <vt:lpstr>Hard answers</vt:lpstr>
      <vt:lpstr>Struggle time!</vt:lpstr>
      <vt:lpstr>PowerPoint Presentation</vt:lpstr>
      <vt:lpstr>PowerPoint Presentation</vt:lpstr>
      <vt:lpstr>PowerPoint Presentation</vt:lpstr>
      <vt:lpstr>Plenary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Edmunds, Peter</cp:lastModifiedBy>
  <cp:revision>26</cp:revision>
  <dcterms:created xsi:type="dcterms:W3CDTF">2020-02-27T10:29:06Z</dcterms:created>
  <dcterms:modified xsi:type="dcterms:W3CDTF">2020-07-28T20:59:26Z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