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28/07/2020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know the definition of current &amp; how to calculate currents in simple examples.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The ideas taught in this lesson will expanded upon in the lesson on potential difference in series &amp; parallel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62DBF28-E493-4436-801E-C05AC9F1CF48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Circuit symbols</a:t>
            </a:r>
          </a:p>
          <a:p>
            <a:r>
              <a:rPr lang="en-GB" dirty="0"/>
              <a:t>L2 Current &amp; charge</a:t>
            </a:r>
          </a:p>
          <a:p>
            <a:r>
              <a:rPr lang="en-GB" dirty="0"/>
              <a:t>L3 Potential difference</a:t>
            </a:r>
          </a:p>
          <a:p>
            <a:r>
              <a:rPr lang="en-GB" dirty="0"/>
              <a:t>L4 Resistance &amp; Ohm’s Law</a:t>
            </a:r>
          </a:p>
          <a:p>
            <a:r>
              <a:rPr lang="en-GB" dirty="0"/>
              <a:t>L5 Power &amp; energy</a:t>
            </a:r>
          </a:p>
          <a:p>
            <a:r>
              <a:rPr lang="en-GB" dirty="0"/>
              <a:t>L6 Electrical power</a:t>
            </a:r>
          </a:p>
          <a:p>
            <a:r>
              <a:rPr lang="en-GB" b="1" dirty="0"/>
              <a:t>L7 Current in series &amp; parallel</a:t>
            </a:r>
          </a:p>
          <a:p>
            <a:r>
              <a:rPr lang="en-GB" dirty="0"/>
              <a:t>L8 Potential difference in series &amp; parallel</a:t>
            </a:r>
          </a:p>
          <a:p>
            <a:r>
              <a:rPr lang="en-GB" dirty="0"/>
              <a:t>L9 Sensing circuits</a:t>
            </a:r>
          </a:p>
          <a:p>
            <a:r>
              <a:rPr lang="en-GB" dirty="0"/>
              <a:t>L10 Three pin plug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04D6B398-2D2E-47EB-BE9F-74C93A3AF2B9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L11 National Grid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C619EE-AB25-4BD3-988B-93128625B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46" y="496671"/>
            <a:ext cx="425767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in series &amp; parallel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Current</a:t>
            </a:r>
          </a:p>
          <a:p>
            <a:r>
              <a:rPr lang="en-GB" dirty="0"/>
              <a:t>Amps</a:t>
            </a:r>
          </a:p>
          <a:p>
            <a:r>
              <a:rPr lang="en-GB" dirty="0"/>
              <a:t>Series</a:t>
            </a:r>
          </a:p>
          <a:p>
            <a:r>
              <a:rPr lang="en-GB" dirty="0"/>
              <a:t>Parallel</a:t>
            </a:r>
          </a:p>
          <a:p>
            <a:r>
              <a:rPr lang="en-GB" dirty="0"/>
              <a:t>Junction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that current is the same everywhere in a series circuit.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 </a:t>
            </a:r>
            <a:r>
              <a:rPr lang="en-GB" b="0" dirty="0"/>
              <a:t> that current splits in a parallel circuit.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</a:t>
            </a:r>
            <a:r>
              <a:rPr lang="en-GB" b="0" dirty="0"/>
              <a:t> currents in series and parallel circuits. </a:t>
            </a:r>
            <a:r>
              <a:rPr lang="en-GB" dirty="0"/>
              <a:t>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3BDEB-DAD5-4710-A37C-DF8EBB03CC2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6096000" cy="3057992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3600" dirty="0"/>
              <a:t>In a series circuit the current flow through one continuous path. This means that the current must be the </a:t>
            </a:r>
            <a:r>
              <a:rPr lang="en-GB" sz="3600" b="1" dirty="0"/>
              <a:t>same</a:t>
            </a:r>
            <a:r>
              <a:rPr lang="en-GB" sz="3600" dirty="0"/>
              <a:t> at all parts in a series circuit. </a:t>
            </a:r>
            <a:endParaRPr lang="en-US" sz="4800" b="1" dirty="0">
              <a:solidFill>
                <a:srgbClr val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8E9309-CE0D-4A97-90DB-2EDFF46AE2E0}"/>
              </a:ext>
            </a:extLst>
          </p:cNvPr>
          <p:cNvSpPr/>
          <p:nvPr/>
        </p:nvSpPr>
        <p:spPr>
          <a:xfrm>
            <a:off x="6234878" y="2662890"/>
            <a:ext cx="5765370" cy="26776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Stretch</a:t>
            </a:r>
          </a:p>
          <a:p>
            <a:endParaRPr lang="en-US" sz="2800" b="1" dirty="0"/>
          </a:p>
          <a:p>
            <a:r>
              <a:rPr lang="en-US" sz="2800" dirty="0"/>
              <a:t>Both of the lamps above have a resistance of 3 </a:t>
            </a:r>
            <a:r>
              <a:rPr lang="el-GR" sz="2800" dirty="0"/>
              <a:t>Ω</a:t>
            </a:r>
            <a:r>
              <a:rPr lang="en-GB" sz="2800" dirty="0"/>
              <a:t>. Calculate the potential difference supply of the battery. 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FEA358-6D46-41C0-89D0-AC7640B1F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257" y="0"/>
            <a:ext cx="5329744" cy="203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22F91-7858-4B85-8249-FE90D21CD7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555783" cy="3006671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4000" dirty="0"/>
              <a:t>In a parallel circuit, there are different paths for the current to take. </a:t>
            </a:r>
          </a:p>
          <a:p>
            <a:pPr marL="0" indent="0">
              <a:spcBef>
                <a:spcPts val="0"/>
              </a:spcBef>
              <a:buNone/>
            </a:pPr>
            <a:endParaRPr lang="en-US" sz="4000" dirty="0">
              <a:solidFill>
                <a:srgbClr val="000000"/>
              </a:solidFill>
              <a:sym typeface="Wingding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sym typeface="Wingdings"/>
              </a:rPr>
              <a:t>Current splits in a parallel circuit.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F673C9-482E-4678-A877-9EF1CDC9A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315" y="0"/>
            <a:ext cx="5337488" cy="26382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4EC77E-6C28-4CB6-B690-A499E998DC32}"/>
              </a:ext>
            </a:extLst>
          </p:cNvPr>
          <p:cNvSpPr txBox="1"/>
          <p:nvPr/>
        </p:nvSpPr>
        <p:spPr>
          <a:xfrm>
            <a:off x="6841315" y="3117954"/>
            <a:ext cx="5337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Stretch:</a:t>
            </a:r>
            <a:r>
              <a:rPr lang="en-GB" sz="2400" dirty="0"/>
              <a:t> Say we have a circuit as above, but one of the bulbs has more resistance than the other? What happens to the current?</a:t>
            </a:r>
          </a:p>
          <a:p>
            <a:endParaRPr lang="en-GB" sz="2400" b="1" dirty="0"/>
          </a:p>
          <a:p>
            <a:r>
              <a:rPr lang="en-GB" sz="2400" dirty="0"/>
              <a:t>What if the resistance of one bulb is three times the other?</a:t>
            </a:r>
          </a:p>
        </p:txBody>
      </p:sp>
    </p:spTree>
    <p:extLst>
      <p:ext uri="{BB962C8B-B14F-4D97-AF65-F5344CB8AC3E}">
        <p14:creationId xmlns:p14="http://schemas.microsoft.com/office/powerpoint/2010/main" val="2248019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2EF00E-419A-4104-BF61-72084DA85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Equipment</a:t>
            </a:r>
            <a:r>
              <a:rPr lang="en-GB" dirty="0"/>
              <a:t> you will need: </a:t>
            </a:r>
          </a:p>
          <a:p>
            <a:pPr marL="0" indent="0">
              <a:buNone/>
            </a:pPr>
            <a:r>
              <a:rPr lang="en-GB" dirty="0"/>
              <a:t>-Battery x2</a:t>
            </a:r>
          </a:p>
          <a:p>
            <a:pPr marL="0" indent="0">
              <a:buNone/>
            </a:pPr>
            <a:r>
              <a:rPr lang="en-GB" dirty="0"/>
              <a:t>-Bulb x2</a:t>
            </a:r>
          </a:p>
          <a:p>
            <a:pPr marL="0" indent="0">
              <a:buNone/>
            </a:pPr>
            <a:r>
              <a:rPr lang="en-GB" dirty="0"/>
              <a:t>-Ammeter x1</a:t>
            </a:r>
          </a:p>
          <a:p>
            <a:pPr marL="0" indent="0">
              <a:buNone/>
            </a:pPr>
            <a:r>
              <a:rPr lang="en-GB" dirty="0"/>
              <a:t>-Connecting wires x5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274CD7-D806-4920-BACD-316EC83C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07F9B-0343-459D-9D41-7167C3A17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423" y="0"/>
            <a:ext cx="4204839" cy="59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47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6B4871-056F-46D1-98DE-0B8051B84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E0AB58-6AE6-4FE2-83B9-155E55F76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" y="0"/>
            <a:ext cx="5420588" cy="6100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0C746E-8917-4D6A-A694-114795120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580" y="1424066"/>
            <a:ext cx="498157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48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3D6357-CA36-4EAD-A67D-45A51BDA4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9EFCA1-7393-4511-B4C5-1C7D9DBA0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D7CF27-970A-4174-80DF-B0A93F348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3171" cy="494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86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A8E432-C9BB-4D84-AE94-75A4BF04C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68EC68-86C4-4C0E-AF13-DA827C351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90741" cy="5711252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992366-7CC2-427F-BFEE-0DA3F24985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10356" y="1049112"/>
            <a:ext cx="6781644" cy="221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05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24E6-D4BA-4A7D-94EE-7EEB71612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7582464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worksheet!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endParaRPr lang="en-GB" sz="4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E0DF62-1B1E-45AA-84DF-85B3DEA2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4CA788-A004-4F76-93F4-AE65E893F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615" y="0"/>
            <a:ext cx="4638385" cy="59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7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3DABF9-C1C4-46A0-ADCB-ECFE5E5E5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2" y="1075345"/>
            <a:ext cx="11039475" cy="48768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A2510121-C62C-4C44-8591-4C4A634BD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20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E6F2C4-38D6-4338-A780-83036A7C1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461051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35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EE3C5-DB87-4D2E-8A03-52BB9B6EB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9398052" cy="472413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Both 6A- current in the parallel branches add together when the branches join.</a:t>
            </a:r>
          </a:p>
          <a:p>
            <a:pPr marL="514350" indent="-514350">
              <a:buAutoNum type="arabicPeriod"/>
            </a:pPr>
            <a:r>
              <a:rPr lang="en-GB" dirty="0"/>
              <a:t>1A- the 3A is split between the two branches, the current through X plus the current through Y must add up to 3A</a:t>
            </a:r>
          </a:p>
          <a:p>
            <a:pPr marL="514350" indent="-514350">
              <a:buAutoNum type="arabicPeriod"/>
            </a:pPr>
            <a:r>
              <a:rPr lang="en-GB" dirty="0"/>
              <a:t>26/4=6.5A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dirty="0"/>
              <a:t>0.20+0.10=0.30A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7952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B8C149-DA05-4043-BADE-C515DE6FE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Exam question so exam conditions!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You have 6 minutes.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02CE76-40B6-4621-8EB2-BEB6DB61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7F42A9-87D3-4680-A685-06C66666A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068" y="0"/>
            <a:ext cx="4030783" cy="59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10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E0DE40-7EAD-4E37-869B-3778341DD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46CA229-BFC0-4B42-AF9A-79C3EC796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EC2249-95F8-45EE-9320-E2B2F47CD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1" y="38555"/>
            <a:ext cx="6435034" cy="6819445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06C3697-3F48-4212-812A-B329C447E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580754" y="2379810"/>
            <a:ext cx="6435034" cy="249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72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E0DE40-7EAD-4E37-869B-3778341DD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46CA229-BFC0-4B42-AF9A-79C3EC796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C877D7-18DA-45EC-A8B6-0EA5A563E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13324E-E21C-401D-8FB8-80EFEC911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839075" cy="4600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ECF06A-F1CE-42A6-8A66-3B367938E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796" y="986498"/>
            <a:ext cx="3522895" cy="518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70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318</Words>
  <Application>Microsoft Office PowerPoint</Application>
  <PresentationFormat>Widescreen</PresentationFormat>
  <Paragraphs>49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Bauhaus 93</vt:lpstr>
      <vt:lpstr>Calibri</vt:lpstr>
      <vt:lpstr>Calibri Light</vt:lpstr>
      <vt:lpstr>Office Theme</vt:lpstr>
      <vt:lpstr>PowerPoint Presentation</vt:lpstr>
      <vt:lpstr>Current in series &amp; parallel</vt:lpstr>
      <vt:lpstr>PowerPoint Presentation</vt:lpstr>
      <vt:lpstr>PowerPoint Presentation</vt:lpstr>
      <vt:lpstr>PowerPoint Presentation</vt:lpstr>
      <vt:lpstr>Practical</vt:lpstr>
      <vt:lpstr>PowerPoint Presentation</vt:lpstr>
      <vt:lpstr>PowerPoint Presentation</vt:lpstr>
      <vt:lpstr>PowerPoint Presentation</vt:lpstr>
      <vt:lpstr>Worksheet</vt:lpstr>
      <vt:lpstr>Basic answers</vt:lpstr>
      <vt:lpstr>Medium answers</vt:lpstr>
      <vt:lpstr>Hard answers</vt:lpstr>
      <vt:lpstr>Struggle time!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33</cp:revision>
  <dcterms:created xsi:type="dcterms:W3CDTF">2020-02-27T10:29:06Z</dcterms:created>
  <dcterms:modified xsi:type="dcterms:W3CDTF">2020-07-28T22:37:41Z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