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13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10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slide" Target="../slides/slide1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28/07/2020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8A221-DE79-46C5-9695-27AD1ECE03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Students have been taught definitions &amp; equations potential difference. These concepts will be built on during the course of this lesson.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ACE1F-95DB-468F-B17B-EE66AE11C8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Power will be revisited in the “electrical power” lesson. 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C62DBF28-E493-4436-801E-C05AC9F1CF48}"/>
              </a:ext>
            </a:extLst>
          </p:cNvPr>
          <p:cNvSpPr txBox="1">
            <a:spLocks/>
          </p:cNvSpPr>
          <p:nvPr/>
        </p:nvSpPr>
        <p:spPr>
          <a:xfrm>
            <a:off x="5384800" y="218598"/>
            <a:ext cx="668879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 Circuit symbols</a:t>
            </a:r>
          </a:p>
          <a:p>
            <a:r>
              <a:rPr lang="en-GB" dirty="0"/>
              <a:t>L2 Current &amp; charge</a:t>
            </a:r>
          </a:p>
          <a:p>
            <a:r>
              <a:rPr lang="en-GB" dirty="0"/>
              <a:t>L3 Potential difference</a:t>
            </a:r>
          </a:p>
          <a:p>
            <a:r>
              <a:rPr lang="en-GB" dirty="0"/>
              <a:t>L4 Resistance &amp; Ohm’s Law</a:t>
            </a:r>
          </a:p>
          <a:p>
            <a:r>
              <a:rPr lang="en-GB" b="1" dirty="0"/>
              <a:t>L5 Power &amp; energy</a:t>
            </a:r>
          </a:p>
          <a:p>
            <a:r>
              <a:rPr lang="en-GB" dirty="0"/>
              <a:t>L6 Electrical power</a:t>
            </a:r>
          </a:p>
          <a:p>
            <a:r>
              <a:rPr lang="en-GB" dirty="0"/>
              <a:t>L7 Current in series &amp; parallel</a:t>
            </a:r>
          </a:p>
          <a:p>
            <a:r>
              <a:rPr lang="en-GB" dirty="0"/>
              <a:t>L8 Potential difference in series &amp; parallel</a:t>
            </a:r>
          </a:p>
          <a:p>
            <a:r>
              <a:rPr lang="en-GB" dirty="0"/>
              <a:t>L8 Sensing circuits</a:t>
            </a:r>
          </a:p>
          <a:p>
            <a:r>
              <a:rPr lang="en-GB" dirty="0"/>
              <a:t>L10 Three pin plug</a:t>
            </a: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04D6B398-2D2E-47EB-BE9F-74C93A3AF2B9}"/>
              </a:ext>
            </a:extLst>
          </p:cNvPr>
          <p:cNvSpPr txBox="1">
            <a:spLocks/>
          </p:cNvSpPr>
          <p:nvPr/>
        </p:nvSpPr>
        <p:spPr>
          <a:xfrm>
            <a:off x="8667186" y="218598"/>
            <a:ext cx="347165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L11 National Grid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8738DC-5300-48D9-9FD4-55EBAED2F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689" y="218598"/>
            <a:ext cx="3634739" cy="579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47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D6AF04-4C79-4E8E-BF92-8C7E782B8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E1D79-4BEB-4B15-BFE2-34108EFD67E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50EEDD-39BA-4423-A632-47037613080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06C6EA-E7EF-4E2F-9FEE-551160695FD2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Power &amp; energy</a:t>
            </a:r>
          </a:p>
        </p:txBody>
      </p:sp>
    </p:spTree>
    <p:extLst>
      <p:ext uri="{BB962C8B-B14F-4D97-AF65-F5344CB8AC3E}">
        <p14:creationId xmlns:p14="http://schemas.microsoft.com/office/powerpoint/2010/main" val="2586332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Power</a:t>
            </a:r>
          </a:p>
          <a:p>
            <a:r>
              <a:rPr lang="en-GB" dirty="0"/>
              <a:t>Watts</a:t>
            </a:r>
          </a:p>
          <a:p>
            <a:r>
              <a:rPr lang="en-GB" dirty="0"/>
              <a:t>Energy</a:t>
            </a:r>
          </a:p>
          <a:p>
            <a:r>
              <a:rPr lang="en-GB" dirty="0"/>
              <a:t>Joules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the definition of power.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the equation for power. 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Calculate</a:t>
            </a:r>
            <a:r>
              <a:rPr lang="en-GB" b="0" dirty="0"/>
              <a:t> power, energy and time. </a:t>
            </a:r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BF1979E-03AC-4E67-83D5-21A6E3C9B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231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03BDEB-DAD5-4710-A37C-DF8EBB03CC2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5765370" cy="3859077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4000" dirty="0"/>
              <a:t>The </a:t>
            </a:r>
            <a:r>
              <a:rPr lang="en-US" sz="4000" b="1" dirty="0">
                <a:solidFill>
                  <a:srgbClr val="B6124B"/>
                </a:solidFill>
              </a:rPr>
              <a:t>electrical power </a:t>
            </a:r>
            <a:r>
              <a:rPr lang="en-US" sz="4000" dirty="0"/>
              <a:t>supplied to an appliance is the energy transferred to the appliance each second. </a:t>
            </a:r>
          </a:p>
          <a:p>
            <a:pPr marL="0" indent="0">
              <a:spcBef>
                <a:spcPts val="0"/>
              </a:spcBef>
              <a:buNone/>
            </a:pPr>
            <a:endParaRPr lang="en-US" sz="4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4000" dirty="0"/>
              <a:t>Power has units of </a:t>
            </a:r>
            <a:r>
              <a:rPr lang="en-US" sz="4000" b="1" dirty="0"/>
              <a:t>Watts</a:t>
            </a:r>
            <a:r>
              <a:rPr lang="en-US" sz="4000" dirty="0"/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4347D3-0760-4DFD-95A0-9BC9C3942664}"/>
              </a:ext>
            </a:extLst>
          </p:cNvPr>
          <p:cNvSpPr txBox="1"/>
          <p:nvPr/>
        </p:nvSpPr>
        <p:spPr>
          <a:xfrm>
            <a:off x="6947744" y="2192305"/>
            <a:ext cx="52442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 </a:t>
            </a:r>
            <a:r>
              <a:rPr lang="en-GB" sz="2800" dirty="0"/>
              <a:t>What is the equation that links energy transferred, charge and potential difference? Give all units. </a:t>
            </a:r>
          </a:p>
        </p:txBody>
      </p:sp>
    </p:spTree>
    <p:extLst>
      <p:ext uri="{BB962C8B-B14F-4D97-AF65-F5344CB8AC3E}">
        <p14:creationId xmlns:p14="http://schemas.microsoft.com/office/powerpoint/2010/main" val="1646311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022F91-7858-4B85-8249-FE90D21CD74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555783" cy="3006671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>
                <a:solidFill>
                  <a:srgbClr val="B6124B"/>
                </a:solidFill>
              </a:rPr>
              <a:t>P = E ÷ t </a:t>
            </a:r>
            <a:r>
              <a:rPr lang="en-US" sz="4000" dirty="0">
                <a:solidFill>
                  <a:srgbClr val="000000"/>
                </a:solidFill>
                <a:sym typeface="Wingdings"/>
              </a:rPr>
              <a:t> you must remember this  equation!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4000" dirty="0">
                <a:solidFill>
                  <a:srgbClr val="000000"/>
                </a:solidFill>
                <a:sym typeface="Wingdings"/>
              </a:rPr>
              <a:t>Where: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4000" dirty="0">
                <a:solidFill>
                  <a:srgbClr val="000000"/>
                </a:solidFill>
                <a:sym typeface="Wingdings"/>
              </a:rPr>
              <a:t>P  power in watts (</a:t>
            </a:r>
            <a:r>
              <a:rPr lang="en-GB" sz="4000" dirty="0"/>
              <a:t>W</a:t>
            </a:r>
            <a:r>
              <a:rPr lang="en-US" sz="4000" dirty="0">
                <a:solidFill>
                  <a:srgbClr val="000000"/>
                </a:solidFill>
                <a:sym typeface="Wingdings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4000" dirty="0">
                <a:solidFill>
                  <a:srgbClr val="000000"/>
                </a:solidFill>
                <a:sym typeface="Wingdings"/>
              </a:rPr>
              <a:t>E  </a:t>
            </a:r>
            <a:r>
              <a:rPr lang="en-GB" sz="4000" dirty="0">
                <a:solidFill>
                  <a:srgbClr val="000000"/>
                </a:solidFill>
                <a:sym typeface="Wingdings"/>
              </a:rPr>
              <a:t>energy in Joules (J)</a:t>
            </a:r>
            <a:endParaRPr lang="en-US" sz="4000" dirty="0">
              <a:solidFill>
                <a:srgbClr val="000000"/>
              </a:solidFill>
              <a:sym typeface="Wingding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4000" dirty="0">
                <a:solidFill>
                  <a:srgbClr val="000000"/>
                </a:solidFill>
                <a:sym typeface="Wingdings"/>
              </a:rPr>
              <a:t>t  time in seconds (</a:t>
            </a:r>
            <a:r>
              <a:rPr lang="en-GB" sz="4000" dirty="0"/>
              <a:t>s</a:t>
            </a:r>
            <a:r>
              <a:rPr lang="en-US" sz="4000" dirty="0">
                <a:solidFill>
                  <a:srgbClr val="000000"/>
                </a:solidFill>
                <a:sym typeface="Wingdings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B3C021-AD04-46AB-A801-0F23EA0C5FCB}"/>
              </a:ext>
            </a:extLst>
          </p:cNvPr>
          <p:cNvSpPr txBox="1"/>
          <p:nvPr/>
        </p:nvSpPr>
        <p:spPr>
          <a:xfrm>
            <a:off x="221828" y="3429000"/>
            <a:ext cx="768747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 </a:t>
            </a:r>
            <a:r>
              <a:rPr lang="en-GB" sz="2800" dirty="0"/>
              <a:t>Sometimes you might see units for power being kWh. This means that a power of 1 </a:t>
            </a:r>
            <a:r>
              <a:rPr lang="en-GB" sz="2800" dirty="0" err="1"/>
              <a:t>kiloWatt</a:t>
            </a:r>
            <a:r>
              <a:rPr lang="en-GB" sz="2800" dirty="0"/>
              <a:t> is used for 1 hour. </a:t>
            </a:r>
            <a:br>
              <a:rPr lang="en-GB" sz="2800" dirty="0"/>
            </a:br>
            <a:br>
              <a:rPr lang="en-GB" sz="2800" dirty="0"/>
            </a:br>
            <a:r>
              <a:rPr lang="en-GB" sz="2800" dirty="0"/>
              <a:t>How many Joules are there in 1 kWh? </a:t>
            </a:r>
          </a:p>
          <a:p>
            <a:endParaRPr lang="en-GB" sz="3200" dirty="0"/>
          </a:p>
          <a:p>
            <a:endParaRPr lang="en-GB" sz="3200" dirty="0"/>
          </a:p>
        </p:txBody>
      </p:sp>
      <p:pic>
        <p:nvPicPr>
          <p:cNvPr id="3" name="Picture 2" descr="A picture containing sitting, open, microwave, food&#10;&#10;Description automatically generated">
            <a:extLst>
              <a:ext uri="{FF2B5EF4-FFF2-40B4-BE49-F238E27FC236}">
                <a16:creationId xmlns:a16="http://schemas.microsoft.com/office/drawing/2014/main" id="{C54D5F8D-0566-4F0B-B22D-E8D9606E96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997" y="1084881"/>
            <a:ext cx="3977175" cy="493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019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F1C58C-4FF7-4BB6-8925-D00FA03AE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Worked example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60D0018B-72FC-40F6-9E90-F698E71DB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605" y="1232297"/>
            <a:ext cx="8837922" cy="505866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500" dirty="0">
                <a:solidFill>
                  <a:srgbClr val="2E663E"/>
                </a:solidFill>
              </a:rPr>
              <a:t>PROBLEM</a:t>
            </a:r>
          </a:p>
          <a:p>
            <a:pPr marL="45720" indent="0">
              <a:buNone/>
            </a:pPr>
            <a:r>
              <a:rPr lang="en-US" altLang="en-US" sz="2500" i="1" dirty="0"/>
              <a:t>Calculate the energy transferred from </a:t>
            </a:r>
            <a:br>
              <a:rPr lang="en-US" altLang="en-US" sz="2500" i="1" dirty="0"/>
            </a:br>
            <a:r>
              <a:rPr lang="en-US" altLang="en-US" sz="2500" i="1" dirty="0"/>
              <a:t>the mains when the TV has 3000 kW</a:t>
            </a:r>
            <a:br>
              <a:rPr lang="en-US" altLang="en-US" sz="2500" i="1" dirty="0"/>
            </a:br>
            <a:r>
              <a:rPr lang="en-US" altLang="en-US" sz="2500" i="1" dirty="0"/>
              <a:t>of power and is turned on for 3 hours. </a:t>
            </a:r>
            <a:endParaRPr lang="en-US" sz="2400" i="1" dirty="0">
              <a:solidFill>
                <a:srgbClr val="2E663E"/>
              </a:solidFill>
            </a:endParaRPr>
          </a:p>
          <a:p>
            <a:pPr marL="45720" indent="0">
              <a:buNone/>
            </a:pPr>
            <a:r>
              <a:rPr lang="en-US" sz="2500" dirty="0">
                <a:solidFill>
                  <a:srgbClr val="2E663E"/>
                </a:solidFill>
              </a:rPr>
              <a:t>SOLUTION</a:t>
            </a:r>
          </a:p>
          <a:p>
            <a:pPr marL="45720" indent="0">
              <a:buNone/>
            </a:pPr>
            <a:r>
              <a:rPr lang="en-GB" sz="2500" b="1" dirty="0">
                <a:solidFill>
                  <a:srgbClr val="000000"/>
                </a:solidFill>
              </a:rPr>
              <a:t>E = P x t</a:t>
            </a:r>
            <a:endParaRPr lang="en-US" sz="2500" dirty="0">
              <a:solidFill>
                <a:srgbClr val="2E663E"/>
              </a:solidFill>
            </a:endParaRPr>
          </a:p>
          <a:p>
            <a:pPr marL="45720" indent="0">
              <a:buNone/>
            </a:pPr>
            <a:r>
              <a:rPr lang="en-US" sz="2500" dirty="0">
                <a:solidFill>
                  <a:srgbClr val="000000"/>
                </a:solidFill>
              </a:rPr>
              <a:t>P = 3000 kW</a:t>
            </a:r>
          </a:p>
          <a:p>
            <a:pPr marL="45720" indent="0">
              <a:buNone/>
            </a:pPr>
            <a:r>
              <a:rPr lang="en-US" sz="2500" b="1" dirty="0">
                <a:solidFill>
                  <a:srgbClr val="000000"/>
                </a:solidFill>
              </a:rPr>
              <a:t>t</a:t>
            </a:r>
            <a:r>
              <a:rPr lang="en-GB" sz="2500" b="1" dirty="0">
                <a:solidFill>
                  <a:srgbClr val="000000"/>
                </a:solidFill>
              </a:rPr>
              <a:t> = 3 h</a:t>
            </a:r>
          </a:p>
          <a:p>
            <a:pPr marL="45720" indent="0" algn="ctr">
              <a:buNone/>
            </a:pPr>
            <a:r>
              <a:rPr lang="en-GB" sz="2500" b="1" dirty="0">
                <a:solidFill>
                  <a:srgbClr val="000000"/>
                </a:solidFill>
              </a:rPr>
              <a:t>E = P x t = 3000 x 3 = 9000 kWh</a:t>
            </a:r>
          </a:p>
          <a:p>
            <a:pPr marL="45720" indent="0" algn="ctr">
              <a:buNone/>
            </a:pPr>
            <a:r>
              <a:rPr lang="en-GB" sz="2500" b="1" dirty="0">
                <a:solidFill>
                  <a:srgbClr val="800000"/>
                </a:solidFill>
                <a:sym typeface="Wingdings"/>
              </a:rPr>
              <a:t>The energy transferred from the mains to the TV is 9000 kWh</a:t>
            </a:r>
            <a:r>
              <a:rPr lang="en-US" sz="2500" dirty="0">
                <a:solidFill>
                  <a:srgbClr val="800000"/>
                </a:solidFill>
              </a:rPr>
              <a:t>. </a:t>
            </a:r>
            <a:endParaRPr lang="en-GB" sz="2500" dirty="0">
              <a:solidFill>
                <a:srgbClr val="800000"/>
              </a:solidFill>
              <a:sym typeface="Wingdings"/>
            </a:endParaRPr>
          </a:p>
          <a:p>
            <a:pPr marL="45720" indent="0">
              <a:buNone/>
            </a:pPr>
            <a:endParaRPr lang="en-GB" dirty="0">
              <a:solidFill>
                <a:srgbClr val="000000"/>
              </a:solidFill>
              <a:sym typeface="Wingdings"/>
            </a:endParaRPr>
          </a:p>
          <a:p>
            <a:pPr marL="45720" indent="0">
              <a:buNone/>
            </a:pPr>
            <a:endParaRPr lang="en-US" sz="2500" dirty="0">
              <a:solidFill>
                <a:srgbClr val="2E663E"/>
              </a:solidFill>
            </a:endParaRPr>
          </a:p>
          <a:p>
            <a:pPr marL="45720" indent="0">
              <a:buNone/>
            </a:pPr>
            <a:endParaRPr lang="en-US" sz="3000" dirty="0">
              <a:solidFill>
                <a:srgbClr val="2E663E"/>
              </a:solidFill>
            </a:endParaRPr>
          </a:p>
          <a:p>
            <a:pPr marL="45720" indent="0">
              <a:buNone/>
            </a:pPr>
            <a:endParaRPr lang="en-US" altLang="en-US" sz="25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55E30D-BC2E-4757-8019-414F99E84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1934" y="1049112"/>
            <a:ext cx="3240567" cy="243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0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1F24E6-D4BA-4A7D-94EE-7EEB71612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53330"/>
            <a:ext cx="7582464" cy="472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/>
              <a:t>Complete the worksheet!</a:t>
            </a:r>
          </a:p>
          <a:p>
            <a:pPr marL="0" indent="0">
              <a:buNone/>
            </a:pPr>
            <a:endParaRPr lang="en-GB" sz="4800" dirty="0"/>
          </a:p>
          <a:p>
            <a:pPr marL="0" indent="0">
              <a:buNone/>
            </a:pPr>
            <a:r>
              <a:rPr lang="en-GB" sz="2400" dirty="0"/>
              <a:t>This is also recapping &amp; retrieving the equation E = Q × V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All energy units in Joules, not kWh. </a:t>
            </a:r>
          </a:p>
          <a:p>
            <a:pPr marL="0" indent="0">
              <a:buNone/>
            </a:pPr>
            <a:endParaRPr lang="en-GB" sz="4800" dirty="0"/>
          </a:p>
          <a:p>
            <a:pPr marL="0" indent="0">
              <a:buNone/>
            </a:pPr>
            <a:endParaRPr lang="en-GB" sz="48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3E0DF62-1B1E-45AA-84DF-85B3DEA20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83B2A7-5AB2-4AC7-AD7D-7C3643092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5132" y="0"/>
            <a:ext cx="4256868" cy="586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67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806DB23-617C-4B35-B390-7F8563A14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070354"/>
            <a:ext cx="10515600" cy="4836432"/>
          </a:xfrm>
        </p:spPr>
        <p:txBody>
          <a:bodyPr>
            <a:noAutofit/>
          </a:bodyPr>
          <a:lstStyle/>
          <a:p>
            <a:pPr marL="514350" indent="-514350">
              <a:buAutoNum type="arabicParenR"/>
            </a:pPr>
            <a:r>
              <a:rPr lang="en-GB" sz="8000" dirty="0"/>
              <a:t> 	a) t = E ÷ p</a:t>
            </a:r>
          </a:p>
          <a:p>
            <a:pPr marL="0" indent="0">
              <a:buNone/>
            </a:pPr>
            <a:r>
              <a:rPr lang="en-GB" sz="8000" dirty="0"/>
              <a:t>    	b) P = E ÷ t</a:t>
            </a:r>
          </a:p>
          <a:p>
            <a:pPr marL="0" indent="0">
              <a:buNone/>
            </a:pPr>
            <a:r>
              <a:rPr lang="en-GB" sz="8000" dirty="0"/>
              <a:t>    	c) Q = E ÷ V</a:t>
            </a:r>
          </a:p>
          <a:p>
            <a:pPr marL="0" indent="0">
              <a:buNone/>
            </a:pPr>
            <a:r>
              <a:rPr lang="en-GB" sz="8000" dirty="0"/>
              <a:t>     	d) V = E ÷ Q</a:t>
            </a:r>
          </a:p>
        </p:txBody>
      </p:sp>
    </p:spTree>
    <p:extLst>
      <p:ext uri="{BB962C8B-B14F-4D97-AF65-F5344CB8AC3E}">
        <p14:creationId xmlns:p14="http://schemas.microsoft.com/office/powerpoint/2010/main" val="3199620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2971C68-E794-47AE-992B-309F665D125D}"/>
              </a:ext>
            </a:extLst>
          </p:cNvPr>
          <p:cNvSpPr txBox="1"/>
          <p:nvPr/>
        </p:nvSpPr>
        <p:spPr>
          <a:xfrm>
            <a:off x="267134" y="1652964"/>
            <a:ext cx="11295101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2. E = P × t = 3000 × 60 = 180,000 J</a:t>
            </a:r>
          </a:p>
          <a:p>
            <a:r>
              <a:rPr lang="en-GB" sz="6000" dirty="0"/>
              <a:t>3. E = Q × V = 30 × 20 = 600 J</a:t>
            </a:r>
          </a:p>
          <a:p>
            <a:r>
              <a:rPr lang="en-GB" sz="6000" dirty="0"/>
              <a:t>4. E = Q × V = 30 × 4 = 120 J</a:t>
            </a:r>
          </a:p>
          <a:p>
            <a:r>
              <a:rPr lang="en-GB" sz="6000" dirty="0"/>
              <a:t>5. E = Q × V = 20 × 6 = 120 J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3034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FCE3333-B2CE-43E5-A1E4-A049796A0C9D}"/>
              </a:ext>
            </a:extLst>
          </p:cNvPr>
          <p:cNvSpPr txBox="1"/>
          <p:nvPr/>
        </p:nvSpPr>
        <p:spPr>
          <a:xfrm>
            <a:off x="135692" y="1049112"/>
            <a:ext cx="1177300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>
              <a:buAutoNum type="arabicPeriod"/>
            </a:pPr>
            <a:r>
              <a:rPr lang="en-GB" sz="4000" dirty="0"/>
              <a:t>E = P × t = 125 × 2500 = 312,500 J</a:t>
            </a:r>
          </a:p>
          <a:p>
            <a:pPr marL="1143000" indent="-1143000">
              <a:buAutoNum type="arabicPeriod"/>
            </a:pPr>
            <a:r>
              <a:rPr lang="en-GB" sz="4000" dirty="0"/>
              <a:t>V = E ÷ Q = 5000 ÷ 20 = 250 V</a:t>
            </a:r>
          </a:p>
          <a:p>
            <a:pPr marL="1143000" indent="-1143000">
              <a:buAutoNum type="arabicPeriod"/>
            </a:pPr>
            <a:r>
              <a:rPr lang="en-GB" sz="4000" dirty="0"/>
              <a:t>t = E ÷ P = 36,000 ÷ 1800 = 20 s</a:t>
            </a:r>
          </a:p>
          <a:p>
            <a:pPr marL="1143000" indent="-1143000">
              <a:buAutoNum type="arabicPeriod"/>
            </a:pPr>
            <a:r>
              <a:rPr lang="en-GB" sz="4000" dirty="0"/>
              <a:t>Q = E ÷ V = 5,000 ÷ 230 = 21.7 C</a:t>
            </a:r>
          </a:p>
          <a:p>
            <a:pPr marL="1143000" indent="-1143000">
              <a:buAutoNum type="arabicPeriod"/>
            </a:pPr>
            <a:r>
              <a:rPr lang="en-GB" sz="4000" dirty="0"/>
              <a:t>t = E ÷ P = 1300 ÷ 65 = 20 s</a:t>
            </a:r>
          </a:p>
          <a:p>
            <a:pPr marL="1143000" indent="-1143000">
              <a:buAutoNum type="arabicPeriod"/>
            </a:pPr>
            <a:r>
              <a:rPr lang="en-GB" sz="4000" dirty="0"/>
              <a:t>Q = E ÷ V = 2400 ÷ 12 = 200 C</a:t>
            </a:r>
          </a:p>
          <a:p>
            <a:pPr marL="1143000" indent="-1143000">
              <a:buAutoNum type="arabicPeriod"/>
            </a:pPr>
            <a:r>
              <a:rPr lang="en-GB" sz="4000" dirty="0"/>
              <a:t>a) 3500 W 			b) 700 W</a:t>
            </a:r>
          </a:p>
          <a:p>
            <a:pPr marL="1143000" indent="-1143000">
              <a:buAutoNum type="arabicPeriod"/>
            </a:pPr>
            <a:r>
              <a:rPr lang="en-GB" sz="4000" dirty="0"/>
              <a:t>a) 7 kW				b) 19 kW</a:t>
            </a:r>
          </a:p>
        </p:txBody>
      </p:sp>
    </p:spTree>
    <p:extLst>
      <p:ext uri="{BB962C8B-B14F-4D97-AF65-F5344CB8AC3E}">
        <p14:creationId xmlns:p14="http://schemas.microsoft.com/office/powerpoint/2010/main" val="2066835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6A02F9-5675-448E-A8DF-F2A4D1426822}"/>
              </a:ext>
            </a:extLst>
          </p:cNvPr>
          <p:cNvSpPr txBox="1"/>
          <p:nvPr/>
        </p:nvSpPr>
        <p:spPr>
          <a:xfrm>
            <a:off x="135693" y="1039357"/>
            <a:ext cx="922528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>
              <a:buAutoNum type="arabicPeriod"/>
            </a:pPr>
            <a:r>
              <a:rPr lang="en-GB" sz="4000" dirty="0"/>
              <a:t>P = 2000 W, t = 300 s → E = P × t = 2000 × 300 = 600,000 J</a:t>
            </a:r>
          </a:p>
          <a:p>
            <a:pPr marL="1143000" indent="-1143000">
              <a:buAutoNum type="arabicPeriod"/>
            </a:pPr>
            <a:r>
              <a:rPr lang="en-GB" sz="4000" dirty="0"/>
              <a:t>P = E ÷ t = 5000 ÷ 900 = 5.6 W</a:t>
            </a:r>
          </a:p>
          <a:p>
            <a:pPr marL="1143000" indent="-1143000">
              <a:buAutoNum type="arabicPeriod"/>
            </a:pPr>
            <a:r>
              <a:rPr lang="en-GB" sz="4000" dirty="0"/>
              <a:t>t = E ÷ P = 20 ÷ 60,000 = 0.0003 s</a:t>
            </a:r>
          </a:p>
          <a:p>
            <a:pPr marL="1143000" indent="-1143000">
              <a:buAutoNum type="arabicPeriod"/>
            </a:pPr>
            <a:r>
              <a:rPr lang="en-GB" sz="4000" dirty="0"/>
              <a:t>Q = E ÷ V = 50 ÷ 1 = 50 C</a:t>
            </a:r>
          </a:p>
          <a:p>
            <a:pPr marL="1143000" indent="-1143000">
              <a:buAutoNum type="arabicPeriod"/>
            </a:pPr>
            <a:r>
              <a:rPr lang="en-GB" sz="4000" dirty="0"/>
              <a:t>V = E ÷ Q = 50,000 ÷ 3 = 16700 V</a:t>
            </a:r>
          </a:p>
          <a:p>
            <a:pPr marL="1143000" indent="-1143000">
              <a:buAutoNum type="arabicPeriod"/>
            </a:pPr>
            <a:r>
              <a:rPr lang="en-GB" sz="4000" dirty="0"/>
              <a:t>a) It increases 		b) It increases</a:t>
            </a:r>
          </a:p>
          <a:p>
            <a:pPr marL="1143000" indent="-1143000">
              <a:buAutoNum type="arabicPeriod"/>
            </a:pPr>
            <a:r>
              <a:rPr lang="en-GB" sz="4000" dirty="0"/>
              <a:t>a) It increases		b) It decreases</a:t>
            </a:r>
          </a:p>
        </p:txBody>
      </p:sp>
    </p:spTree>
    <p:extLst>
      <p:ext uri="{BB962C8B-B14F-4D97-AF65-F5344CB8AC3E}">
        <p14:creationId xmlns:p14="http://schemas.microsoft.com/office/powerpoint/2010/main" val="4067952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DE9A6F-3DC6-4252-ABCC-1C618ABD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965" y="63308"/>
            <a:ext cx="8799211" cy="912586"/>
          </a:xfrm>
        </p:spPr>
        <p:txBody>
          <a:bodyPr/>
          <a:lstStyle/>
          <a:p>
            <a:r>
              <a:rPr lang="en-GB" dirty="0"/>
              <a:t>Struggle time!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B97DAC-4928-4692-9435-7725F977427E}"/>
              </a:ext>
            </a:extLst>
          </p:cNvPr>
          <p:cNvSpPr txBox="1"/>
          <p:nvPr/>
        </p:nvSpPr>
        <p:spPr>
          <a:xfrm>
            <a:off x="0" y="1674674"/>
            <a:ext cx="67235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Exam question so exam conditions. </a:t>
            </a:r>
          </a:p>
          <a:p>
            <a:endParaRPr lang="en-GB" sz="3600" dirty="0"/>
          </a:p>
          <a:p>
            <a:r>
              <a:rPr lang="en-GB" sz="3600" dirty="0"/>
              <a:t>You have 6 minutes.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96EA58-54D8-4AB3-9F87-75BB648A0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572" y="0"/>
            <a:ext cx="3714427" cy="594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836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F0B072-E83C-4965-9D61-DA8FC1BDF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951" y="-1"/>
            <a:ext cx="2527050" cy="18448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22840F1-3D9B-4BF5-872A-3DDF76DEF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5836483" cy="553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28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C45BA6-1ABF-4B11-BD00-8EE2F19FB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678571-38FF-48FA-A2D7-B650F56D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3C8D5F12-3EEB-44B6-AD4A-98B3F09E7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951" y="-1"/>
            <a:ext cx="2527050" cy="18448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51C16F-D485-4126-9B67-880062830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058150" cy="60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14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617</Words>
  <Application>Microsoft Office PowerPoint</Application>
  <PresentationFormat>Widescreen</PresentationFormat>
  <Paragraphs>79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Bauhaus 93</vt:lpstr>
      <vt:lpstr>Calibri</vt:lpstr>
      <vt:lpstr>Calibri Light</vt:lpstr>
      <vt:lpstr>Office Theme</vt:lpstr>
      <vt:lpstr>PowerPoint Presentation</vt:lpstr>
      <vt:lpstr>Power &amp; energy</vt:lpstr>
      <vt:lpstr>PowerPoint Presentation</vt:lpstr>
      <vt:lpstr>PowerPoint Presentation</vt:lpstr>
      <vt:lpstr>PowerPoint Presentation</vt:lpstr>
      <vt:lpstr>Worked example</vt:lpstr>
      <vt:lpstr>Worksheet</vt:lpstr>
      <vt:lpstr>Basic answers</vt:lpstr>
      <vt:lpstr>Basic answers</vt:lpstr>
      <vt:lpstr>Medium answers</vt:lpstr>
      <vt:lpstr>Hard answers</vt:lpstr>
      <vt:lpstr>Struggle time!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Edmunds, Peter</cp:lastModifiedBy>
  <cp:revision>30</cp:revision>
  <dcterms:created xsi:type="dcterms:W3CDTF">2020-02-27T10:29:06Z</dcterms:created>
  <dcterms:modified xsi:type="dcterms:W3CDTF">2020-07-28T21:51:41Z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