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28/07/2020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www.google.co.uk/url?sa=i&amp;rct=j&amp;q=&amp;esrc=s&amp;source=images&amp;cd=&amp;cad=rja&amp;uact=8&amp;ved=0ahUKEwi4hvGsnI_QAhVCOhQKHcjeCUgQjRwIBw&amp;url=http://www.bbc.co.uk/schools/gcsebitesize/science/edexcel_pre_2011/electricityintheory/voltagecurrentresistancerev5.shtml&amp;psig=AFQjCNG0ypy-3LXbWz-bgIy-tspXgjdcjA&amp;ust=1478353031378074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have been taught definitions &amp; equations for current &amp; potential difference. These concepts will be built on during the course of this lesson.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This knowledge can be recapped during the electricity required </a:t>
            </a:r>
            <a:r>
              <a:rPr lang="en-GB" dirty="0" err="1"/>
              <a:t>practicals</a:t>
            </a:r>
            <a:r>
              <a:rPr lang="en-GB" dirty="0"/>
              <a:t> &amp; during lessons on series/parallel &amp; sensing circuits.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AB5B17C-EE07-4317-AEAE-E47F3892AE45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b="1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dirty="0"/>
              <a:t>L8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BFA8935-E69C-4886-A6D8-F4CF70827345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L11 Double insulation &amp; fuses</a:t>
            </a:r>
          </a:p>
          <a:p>
            <a:r>
              <a:rPr lang="en-GB" dirty="0"/>
              <a:t>L12 National Grid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6F26D7-2A7F-4E84-A062-08511D794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10" y="384175"/>
            <a:ext cx="43243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Resistance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Resistance</a:t>
            </a:r>
          </a:p>
          <a:p>
            <a:r>
              <a:rPr lang="en-GB" dirty="0"/>
              <a:t>Current</a:t>
            </a:r>
          </a:p>
          <a:p>
            <a:r>
              <a:rPr lang="en-GB" dirty="0"/>
              <a:t>Potential</a:t>
            </a:r>
          </a:p>
          <a:p>
            <a:r>
              <a:rPr lang="en-GB" dirty="0"/>
              <a:t>Difference</a:t>
            </a:r>
          </a:p>
          <a:p>
            <a:r>
              <a:rPr lang="en-GB" dirty="0"/>
              <a:t>Ohms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common prefixes.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what causes resistance &amp; the definition of Ohm’s law.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resistance, current and potential difference. 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A156E6-2382-497A-B261-D42819B50CDE}"/>
              </a:ext>
            </a:extLst>
          </p:cNvPr>
          <p:cNvSpPr/>
          <p:nvPr/>
        </p:nvSpPr>
        <p:spPr>
          <a:xfrm>
            <a:off x="764359" y="0"/>
            <a:ext cx="84235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Prefixes: Stick the following on the inside cover of your book. </a:t>
            </a:r>
            <a:endParaRPr lang="en-GB" sz="3200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4BD31227-6DDA-4054-AE8A-63D7775134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56360"/>
          <a:ext cx="10515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6891625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66657240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0415940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6145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Prefix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Expanded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31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Giga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1 000 000 000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8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8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Kilo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07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err="1"/>
                        <a:t>Centi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44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err="1"/>
                        <a:t>Milli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83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Micro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800" dirty="0"/>
                        <a:t>μ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0.000 001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0.000 000 001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06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73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465B3F-6217-4EB4-9C88-CD8BC82F1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(5 mins)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8F1D1C-0371-4923-9BD1-DF8DAF9C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83184"/>
            <a:ext cx="10515600" cy="483643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4000" dirty="0"/>
              <a:t>Convert 0.7 kV to V. </a:t>
            </a:r>
          </a:p>
          <a:p>
            <a:pPr marL="514350" indent="-514350">
              <a:buAutoNum type="arabicPeriod"/>
            </a:pPr>
            <a:r>
              <a:rPr lang="en-GB" sz="4000" dirty="0"/>
              <a:t>Convert 5 MV to V. </a:t>
            </a:r>
          </a:p>
          <a:p>
            <a:pPr marL="514350" indent="-514350">
              <a:buAutoNum type="arabicPeriod"/>
            </a:pPr>
            <a:r>
              <a:rPr lang="en-GB" sz="4000" dirty="0"/>
              <a:t>Convert 0.1 mV to V. </a:t>
            </a:r>
          </a:p>
          <a:p>
            <a:pPr marL="514350" indent="-514350">
              <a:buAutoNum type="arabicPeriod"/>
            </a:pPr>
            <a:r>
              <a:rPr lang="en-GB" sz="4000" dirty="0"/>
              <a:t>Convert 1,500 V to kV. </a:t>
            </a:r>
          </a:p>
          <a:p>
            <a:pPr marL="514350" indent="-514350">
              <a:buAutoNum type="arabicPeriod"/>
            </a:pPr>
            <a:r>
              <a:rPr lang="en-GB" sz="4000" dirty="0"/>
              <a:t>Convert 2,700,000 to MV</a:t>
            </a:r>
          </a:p>
          <a:p>
            <a:pPr marL="514350" indent="-514350">
              <a:buAutoNum type="arabicPeriod"/>
            </a:pPr>
            <a:r>
              <a:rPr lang="en-GB" sz="4000" dirty="0"/>
              <a:t>Convert 700,000,000 to GV.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484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765370" cy="3859077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6124B"/>
                </a:solidFill>
              </a:rPr>
              <a:t>Resistance </a:t>
            </a:r>
            <a:r>
              <a:rPr lang="en-US" sz="4000" dirty="0"/>
              <a:t>is a measure of how hard it is for the current to pass through a component in a circuit. </a:t>
            </a:r>
          </a:p>
          <a:p>
            <a:pPr marL="0" indent="0">
              <a:spcBef>
                <a:spcPts val="0"/>
              </a:spcBef>
              <a:buNone/>
            </a:pPr>
            <a:endParaRPr lang="en-US" sz="4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The higher the resistance of a component the harder it is for the current to pass through that component.</a:t>
            </a: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347D3-0760-4DFD-95A0-9BC9C3942664}"/>
              </a:ext>
            </a:extLst>
          </p:cNvPr>
          <p:cNvSpPr txBox="1"/>
          <p:nvPr/>
        </p:nvSpPr>
        <p:spPr>
          <a:xfrm>
            <a:off x="6947744" y="2192305"/>
            <a:ext cx="524425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What causes resistance in a conductor?</a:t>
            </a:r>
          </a:p>
          <a:p>
            <a:endParaRPr lang="en-GB" sz="2800" dirty="0"/>
          </a:p>
          <a:p>
            <a:r>
              <a:rPr lang="en-GB" sz="2800" dirty="0"/>
              <a:t>Moving electrons can collide with the </a:t>
            </a:r>
            <a:r>
              <a:rPr lang="en-GB" sz="2800" i="1" dirty="0"/>
              <a:t>ions</a:t>
            </a:r>
            <a:r>
              <a:rPr lang="en-GB" sz="2800" dirty="0"/>
              <a:t> in the metal. This makes it more difficult for the current to flow, and causes resistance.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DAEF52-8A92-4B47-80E3-74FC29302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390" y="-1"/>
            <a:ext cx="6460611" cy="18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55783" cy="300667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6124B"/>
                </a:solidFill>
              </a:rPr>
              <a:t>Ohm’s law</a:t>
            </a:r>
            <a:r>
              <a:rPr lang="en-US" sz="4000" b="1" dirty="0"/>
              <a:t> </a:t>
            </a:r>
            <a:r>
              <a:rPr lang="en-US" sz="4000" dirty="0"/>
              <a:t>states that the current through a </a:t>
            </a:r>
            <a:r>
              <a:rPr lang="en-US" sz="4000" b="1" dirty="0">
                <a:solidFill>
                  <a:srgbClr val="B6124B"/>
                </a:solidFill>
              </a:rPr>
              <a:t>resistor</a:t>
            </a:r>
            <a:r>
              <a:rPr lang="en-US" sz="4000" dirty="0"/>
              <a:t> is </a:t>
            </a:r>
            <a:r>
              <a:rPr lang="en-US" sz="4000" b="1" dirty="0"/>
              <a:t>proportional</a:t>
            </a:r>
            <a:r>
              <a:rPr lang="en-US" sz="4000" dirty="0"/>
              <a:t> to the potential difference provided that the temperature is constant.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3C021-AD04-46AB-A801-0F23EA0C5FCB}"/>
              </a:ext>
            </a:extLst>
          </p:cNvPr>
          <p:cNvSpPr txBox="1"/>
          <p:nvPr/>
        </p:nvSpPr>
        <p:spPr>
          <a:xfrm>
            <a:off x="221828" y="3429000"/>
            <a:ext cx="768747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The graph opposite is for a filament lamp. Is it Ohmic (following Ohm’s law) or non-Ohmic?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What happens to the resistance of the filament lamp as the current increases? Why?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4" name="irc_mi" descr="Image result for filament bulb graph">
            <a:hlinkClick r:id="rId2"/>
            <a:extLst>
              <a:ext uri="{FF2B5EF4-FFF2-40B4-BE49-F238E27FC236}">
                <a16:creationId xmlns:a16="http://schemas.microsoft.com/office/drawing/2014/main" id="{56CAE477-7668-4E19-8782-965C0A05B2A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173" y="0"/>
            <a:ext cx="4628827" cy="4200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D56FEB9-A013-4DE7-AC09-759ACAED84C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55783" cy="300667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6124B"/>
                </a:solidFill>
              </a:rPr>
              <a:t>V = I x R </a:t>
            </a:r>
            <a:r>
              <a:rPr lang="en-US" sz="4000" dirty="0">
                <a:solidFill>
                  <a:srgbClr val="000000"/>
                </a:solidFill>
                <a:sym typeface="Wingdings"/>
              </a:rPr>
              <a:t> you must remember   this  equation!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Where: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I  current in amps (A)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V  voltage in volts (V)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R  resistance in ohms (</a:t>
            </a:r>
            <a:r>
              <a:rPr lang="el-GR" sz="4000" dirty="0"/>
              <a:t>Ω</a:t>
            </a:r>
            <a:r>
              <a:rPr lang="en-US" sz="4000" dirty="0">
                <a:solidFill>
                  <a:srgbClr val="000000"/>
                </a:solidFill>
                <a:sym typeface="Wingdings"/>
              </a:rPr>
              <a:t>)</a:t>
            </a: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FC396A0-BF75-4DEC-B8A2-15420E95B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883" y="0"/>
            <a:ext cx="3568117" cy="33610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57A857-2116-40A4-A9C7-5B35FE57DC30}"/>
              </a:ext>
            </a:extLst>
          </p:cNvPr>
          <p:cNvSpPr/>
          <p:nvPr/>
        </p:nvSpPr>
        <p:spPr>
          <a:xfrm>
            <a:off x="7317707" y="3520211"/>
            <a:ext cx="393523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/>
              <a:t>Stretch</a:t>
            </a:r>
          </a:p>
          <a:p>
            <a:r>
              <a:rPr lang="en-US" sz="2400" b="1" dirty="0"/>
              <a:t>Re-arrange </a:t>
            </a:r>
            <a:r>
              <a:rPr lang="en-US" sz="2400" dirty="0"/>
              <a:t>the equation above to get equations for I and R. </a:t>
            </a:r>
          </a:p>
        </p:txBody>
      </p:sp>
    </p:spTree>
    <p:extLst>
      <p:ext uri="{BB962C8B-B14F-4D97-AF65-F5344CB8AC3E}">
        <p14:creationId xmlns:p14="http://schemas.microsoft.com/office/powerpoint/2010/main" val="3289879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EC6489-7055-404F-A1A5-294737DD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459" y="0"/>
            <a:ext cx="4341541" cy="592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078ECA-0FA0-4153-BC30-48B01B70B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9112"/>
            <a:ext cx="10515600" cy="48364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BASIC:</a:t>
            </a:r>
          </a:p>
          <a:p>
            <a:pPr marL="514350" indent="-514350">
              <a:buAutoNum type="arabicPeriod"/>
            </a:pPr>
            <a:r>
              <a:rPr lang="en-GB" dirty="0"/>
              <a:t>a) V = I × R = 8 × 10 = </a:t>
            </a:r>
            <a:r>
              <a:rPr lang="en-GB" dirty="0">
                <a:solidFill>
                  <a:srgbClr val="C00000"/>
                </a:solidFill>
              </a:rPr>
              <a:t>80 V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      </a:t>
            </a:r>
            <a:r>
              <a:rPr lang="en-GB" dirty="0"/>
              <a:t>b) V = I × R = 5 × 2.5 = </a:t>
            </a:r>
            <a:r>
              <a:rPr lang="en-GB" dirty="0">
                <a:solidFill>
                  <a:srgbClr val="C00000"/>
                </a:solidFill>
              </a:rPr>
              <a:t>12.5 V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     </a:t>
            </a:r>
            <a:r>
              <a:rPr lang="en-GB" dirty="0"/>
              <a:t> c) V = I × R = 10 × 0.2 = </a:t>
            </a:r>
            <a:r>
              <a:rPr lang="en-GB" dirty="0">
                <a:solidFill>
                  <a:srgbClr val="C00000"/>
                </a:solidFill>
              </a:rPr>
              <a:t>2 V</a:t>
            </a:r>
          </a:p>
          <a:p>
            <a:pPr marL="514350" indent="-514350">
              <a:buAutoNum type="arabicPeriod" startAt="2"/>
            </a:pPr>
            <a:r>
              <a:rPr lang="en-GB" dirty="0"/>
              <a:t>a) I = V ÷ R = 20 ÷ 10 = </a:t>
            </a:r>
            <a:r>
              <a:rPr lang="en-GB" dirty="0">
                <a:solidFill>
                  <a:srgbClr val="C00000"/>
                </a:solidFill>
              </a:rPr>
              <a:t>2 A</a:t>
            </a:r>
          </a:p>
          <a:p>
            <a:pPr marL="0" indent="0">
              <a:buNone/>
            </a:pPr>
            <a:r>
              <a:rPr lang="en-GB" dirty="0"/>
              <a:t>      b) I = V ÷ R = 10 ÷ 20 = </a:t>
            </a:r>
            <a:r>
              <a:rPr lang="en-GB" dirty="0">
                <a:solidFill>
                  <a:srgbClr val="C00000"/>
                </a:solidFill>
              </a:rPr>
              <a:t>0.5 A</a:t>
            </a:r>
          </a:p>
          <a:p>
            <a:pPr marL="0" indent="0">
              <a:buNone/>
            </a:pPr>
            <a:r>
              <a:rPr lang="en-GB" dirty="0"/>
              <a:t>      c) I = V ÷ R = 0.2 ÷ 5 = </a:t>
            </a:r>
            <a:r>
              <a:rPr lang="en-GB" dirty="0">
                <a:solidFill>
                  <a:srgbClr val="C00000"/>
                </a:solidFill>
              </a:rPr>
              <a:t>0.04 A</a:t>
            </a:r>
          </a:p>
          <a:p>
            <a:pPr marL="514350" indent="-514350">
              <a:buAutoNum type="arabicPeriod" startAt="3"/>
            </a:pPr>
            <a:r>
              <a:rPr lang="en-GB" dirty="0"/>
              <a:t>a) R = V ÷ I = 20 ÷ 4 = </a:t>
            </a:r>
            <a:r>
              <a:rPr lang="en-GB" dirty="0">
                <a:solidFill>
                  <a:srgbClr val="C00000"/>
                </a:solidFill>
              </a:rPr>
              <a:t>5 </a:t>
            </a:r>
            <a:r>
              <a:rPr lang="el-GR" dirty="0">
                <a:solidFill>
                  <a:srgbClr val="C00000"/>
                </a:solidFill>
              </a:rPr>
              <a:t>Ω</a:t>
            </a: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dirty="0"/>
              <a:t>      b) R = V ÷ I = 10 ÷ 20 = </a:t>
            </a:r>
            <a:r>
              <a:rPr lang="en-GB" dirty="0">
                <a:solidFill>
                  <a:srgbClr val="C00000"/>
                </a:solidFill>
              </a:rPr>
              <a:t>0.5 </a:t>
            </a:r>
            <a:r>
              <a:rPr lang="el-GR" dirty="0">
                <a:solidFill>
                  <a:srgbClr val="C00000"/>
                </a:solidFill>
              </a:rPr>
              <a:t>Ω</a:t>
            </a: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dirty="0"/>
              <a:t>      c) R = V ÷ I = 5.5 ÷ 15.5 = </a:t>
            </a:r>
            <a:r>
              <a:rPr lang="en-GB" dirty="0">
                <a:solidFill>
                  <a:srgbClr val="C00000"/>
                </a:solidFill>
              </a:rPr>
              <a:t>0.35 </a:t>
            </a:r>
            <a:r>
              <a:rPr lang="el-GR" dirty="0">
                <a:solidFill>
                  <a:srgbClr val="C00000"/>
                </a:solidFill>
              </a:rPr>
              <a:t>Ω</a:t>
            </a: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BF6198-1461-4004-9996-C518F7A07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049112"/>
            <a:ext cx="10515600" cy="48364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/>
              <a:t>MEDIUM:</a:t>
            </a:r>
          </a:p>
          <a:p>
            <a:pPr marL="514350" indent="-514350">
              <a:buAutoNum type="arabicPeriod"/>
            </a:pPr>
            <a:r>
              <a:rPr lang="en-GB" sz="3600" dirty="0"/>
              <a:t>I = 1000 mA = 1 A</a:t>
            </a:r>
          </a:p>
          <a:p>
            <a:pPr marL="0" indent="0">
              <a:buNone/>
            </a:pPr>
            <a:r>
              <a:rPr lang="en-GB" sz="3600" dirty="0"/>
              <a:t>    V = I × R = 1 × 5 = </a:t>
            </a:r>
            <a:r>
              <a:rPr lang="en-GB" sz="3600" dirty="0">
                <a:solidFill>
                  <a:srgbClr val="C00000"/>
                </a:solidFill>
              </a:rPr>
              <a:t>5 V</a:t>
            </a:r>
          </a:p>
          <a:p>
            <a:pPr marL="514350" indent="-514350">
              <a:buAutoNum type="arabicPeriod" startAt="2"/>
            </a:pPr>
            <a:r>
              <a:rPr lang="en-GB" sz="3600" dirty="0"/>
              <a:t>V = 100 mV = 0.1 V</a:t>
            </a:r>
          </a:p>
          <a:p>
            <a:pPr marL="0" indent="0">
              <a:buNone/>
            </a:pPr>
            <a:r>
              <a:rPr lang="en-GB" sz="3600" dirty="0"/>
              <a:t>      I = V ÷ R = 0.1 ÷ 2.5 = </a:t>
            </a:r>
            <a:r>
              <a:rPr lang="en-GB" sz="3600" dirty="0">
                <a:solidFill>
                  <a:srgbClr val="C00000"/>
                </a:solidFill>
              </a:rPr>
              <a:t>0.04 A</a:t>
            </a:r>
          </a:p>
          <a:p>
            <a:pPr marL="514350" indent="-514350">
              <a:buAutoNum type="arabicPeriod" startAt="3"/>
            </a:pPr>
            <a:r>
              <a:rPr lang="en-GB" sz="3600" dirty="0"/>
              <a:t>I = 20 mA = 0.02 A</a:t>
            </a:r>
          </a:p>
          <a:p>
            <a:pPr marL="0" indent="0">
              <a:buNone/>
            </a:pPr>
            <a:r>
              <a:rPr lang="en-GB" sz="3600" dirty="0"/>
              <a:t>    V = 10 mV = 0.01 A</a:t>
            </a:r>
          </a:p>
          <a:p>
            <a:pPr marL="0" indent="0">
              <a:buNone/>
            </a:pPr>
            <a:r>
              <a:rPr lang="en-GB" sz="3600" dirty="0"/>
              <a:t>    R = V ÷ I = 0.01 ÷ 0.02 = </a:t>
            </a:r>
            <a:r>
              <a:rPr lang="en-GB" sz="3600" dirty="0">
                <a:solidFill>
                  <a:srgbClr val="C00000"/>
                </a:solidFill>
              </a:rPr>
              <a:t>0.5 </a:t>
            </a:r>
            <a:r>
              <a:rPr lang="el-GR" sz="3600" dirty="0">
                <a:solidFill>
                  <a:srgbClr val="C00000"/>
                </a:solidFill>
              </a:rPr>
              <a:t>Ω</a:t>
            </a:r>
            <a:endParaRPr lang="en-GB" sz="3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7CDD49-7271-4242-8AAF-969F40F61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08" y="1223459"/>
            <a:ext cx="11887200" cy="48364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4000" dirty="0"/>
              <a:t>HARD:</a:t>
            </a:r>
          </a:p>
          <a:p>
            <a:pPr marL="514350" indent="-514350">
              <a:buAutoNum type="arabicPeriod"/>
            </a:pPr>
            <a:r>
              <a:rPr lang="en-GB" sz="4000" dirty="0"/>
              <a:t>R = V ÷ I = 230 ÷ 10 = </a:t>
            </a:r>
            <a:r>
              <a:rPr lang="en-GB" sz="4000" dirty="0">
                <a:solidFill>
                  <a:srgbClr val="C00000"/>
                </a:solidFill>
              </a:rPr>
              <a:t>23 </a:t>
            </a:r>
            <a:r>
              <a:rPr lang="el-GR" sz="4000" dirty="0">
                <a:solidFill>
                  <a:srgbClr val="C00000"/>
                </a:solidFill>
              </a:rPr>
              <a:t>Ω</a:t>
            </a:r>
            <a:endParaRPr lang="en-GB" sz="4000" dirty="0">
              <a:solidFill>
                <a:srgbClr val="C00000"/>
              </a:solidFill>
            </a:endParaRPr>
          </a:p>
          <a:p>
            <a:pPr marL="514350" indent="-514350">
              <a:buAutoNum type="arabicPeriod"/>
            </a:pPr>
            <a:r>
              <a:rPr lang="en-GB" sz="4000" dirty="0"/>
              <a:t>I = V ÷ R = 12 ÷ 60 = </a:t>
            </a:r>
            <a:r>
              <a:rPr lang="en-GB" sz="4000" dirty="0">
                <a:solidFill>
                  <a:srgbClr val="C00000"/>
                </a:solidFill>
              </a:rPr>
              <a:t>0.2 A</a:t>
            </a:r>
            <a:r>
              <a:rPr lang="en-GB" sz="4000" dirty="0"/>
              <a:t> </a:t>
            </a:r>
          </a:p>
          <a:p>
            <a:pPr marL="514350" indent="-514350">
              <a:buAutoNum type="arabicPeriod"/>
            </a:pPr>
            <a:r>
              <a:rPr lang="en-GB" sz="4000" dirty="0"/>
              <a:t>R = V ÷ I = 230 ÷ 5 = </a:t>
            </a:r>
            <a:r>
              <a:rPr lang="en-GB" sz="4000" dirty="0">
                <a:solidFill>
                  <a:srgbClr val="C00000"/>
                </a:solidFill>
              </a:rPr>
              <a:t>46 </a:t>
            </a:r>
            <a:r>
              <a:rPr lang="el-GR" sz="4000" dirty="0">
                <a:solidFill>
                  <a:srgbClr val="C00000"/>
                </a:solidFill>
              </a:rPr>
              <a:t>Ω</a:t>
            </a:r>
            <a:endParaRPr lang="en-GB" sz="4000" dirty="0">
              <a:solidFill>
                <a:srgbClr val="C0000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4000" dirty="0"/>
              <a:t>I = V ÷ R = 4.5 ÷ 15 = </a:t>
            </a:r>
            <a:r>
              <a:rPr lang="en-GB" sz="4000" dirty="0">
                <a:solidFill>
                  <a:srgbClr val="C00000"/>
                </a:solidFill>
              </a:rPr>
              <a:t>0.3 A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4000" dirty="0"/>
              <a:t>I = V ÷ R = 6 ÷ 4 = </a:t>
            </a:r>
            <a:r>
              <a:rPr lang="en-GB" sz="4000" dirty="0">
                <a:solidFill>
                  <a:srgbClr val="C00000"/>
                </a:solidFill>
              </a:rPr>
              <a:t>1.5 A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4000" dirty="0"/>
              <a:t>a) R = V ÷ I = 3 ÷ 0.2 = </a:t>
            </a:r>
            <a:r>
              <a:rPr lang="en-GB" sz="4000" dirty="0">
                <a:solidFill>
                  <a:srgbClr val="C00000"/>
                </a:solidFill>
              </a:rPr>
              <a:t>15 </a:t>
            </a:r>
            <a:r>
              <a:rPr lang="el-GR" sz="4000" dirty="0">
                <a:solidFill>
                  <a:srgbClr val="C00000"/>
                </a:solidFill>
              </a:rPr>
              <a:t>Ω</a:t>
            </a:r>
            <a:endParaRPr lang="en-GB" sz="4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sz="4000" dirty="0"/>
              <a:t>     b) I = V ÷ R = 1.5 ÷ 15 = </a:t>
            </a:r>
            <a:r>
              <a:rPr lang="en-GB" sz="4000" dirty="0">
                <a:solidFill>
                  <a:srgbClr val="C00000"/>
                </a:solidFill>
              </a:rPr>
              <a:t>0.1 A</a:t>
            </a:r>
          </a:p>
          <a:p>
            <a:pPr marL="0" indent="0">
              <a:buNone/>
            </a:pPr>
            <a:r>
              <a:rPr lang="en-GB" sz="4000" dirty="0"/>
              <a:t>     c) </a:t>
            </a:r>
            <a:r>
              <a:rPr lang="en-GB" sz="4000" dirty="0">
                <a:solidFill>
                  <a:srgbClr val="C00000"/>
                </a:solidFill>
              </a:rPr>
              <a:t>Torch will have less current therefore less bright. </a:t>
            </a:r>
          </a:p>
          <a:p>
            <a:pPr marL="0" indent="0">
              <a:buNone/>
            </a:pPr>
            <a:r>
              <a:rPr lang="en-GB" sz="4000" dirty="0"/>
              <a:t>7. I = 100 mA = 0.1 A 	→	 V = I × R = 0.1 × 120 = </a:t>
            </a:r>
            <a:r>
              <a:rPr lang="en-GB" sz="4000" dirty="0">
                <a:solidFill>
                  <a:srgbClr val="C00000"/>
                </a:solidFill>
              </a:rPr>
              <a:t>12 </a:t>
            </a:r>
            <a:r>
              <a:rPr lang="el-GR" sz="4000" dirty="0">
                <a:solidFill>
                  <a:srgbClr val="C00000"/>
                </a:solidFill>
              </a:rPr>
              <a:t>Ω</a:t>
            </a:r>
            <a:endParaRPr lang="en-GB" sz="4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sz="4000" dirty="0"/>
              <a:t>8. R = 5 k</a:t>
            </a:r>
            <a:r>
              <a:rPr lang="el-GR" sz="4000" dirty="0"/>
              <a:t>Ω</a:t>
            </a:r>
            <a:r>
              <a:rPr lang="en-GB" sz="4000" dirty="0"/>
              <a:t> = 5,000 </a:t>
            </a:r>
            <a:r>
              <a:rPr lang="el-GR" sz="4000" dirty="0"/>
              <a:t>Ω</a:t>
            </a:r>
            <a:r>
              <a:rPr lang="en-GB" sz="4000" dirty="0"/>
              <a:t>, I = 18 mA = 0.018 A 	→    V = I × R = 0.018 × 5,000 = </a:t>
            </a:r>
            <a:r>
              <a:rPr lang="en-GB" sz="4000" dirty="0">
                <a:solidFill>
                  <a:srgbClr val="C00000"/>
                </a:solidFill>
              </a:rPr>
              <a:t>90 V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3600" dirty="0"/>
          </a:p>
          <a:p>
            <a:pPr marL="514350" indent="-514350">
              <a:buAutoNum type="arabicPeriod"/>
            </a:pPr>
            <a:endParaRPr lang="en-GB" sz="3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F8DE9C-F7CE-4054-9365-E05E09B6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questions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3644EF-C00D-4E99-9377-4417A1406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450" y="976138"/>
            <a:ext cx="7997858" cy="49057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B04D18-8C8D-4D39-BC88-FDFEB24F88D9}"/>
              </a:ext>
            </a:extLst>
          </p:cNvPr>
          <p:cNvSpPr txBox="1"/>
          <p:nvPr/>
        </p:nvSpPr>
        <p:spPr>
          <a:xfrm>
            <a:off x="402495" y="2011748"/>
            <a:ext cx="338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Complete the harder questions!</a:t>
            </a:r>
          </a:p>
        </p:txBody>
      </p:sp>
    </p:spTree>
    <p:extLst>
      <p:ext uri="{BB962C8B-B14F-4D97-AF65-F5344CB8AC3E}">
        <p14:creationId xmlns:p14="http://schemas.microsoft.com/office/powerpoint/2010/main" val="360584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7A7D6E-5483-453A-B7CE-FFBF4B805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Answers</a:t>
            </a:r>
          </a:p>
        </p:txBody>
      </p:sp>
      <p:pic>
        <p:nvPicPr>
          <p:cNvPr id="4" name="Picture 3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A5E4935D-4A36-4491-8EC7-343A307E5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8153AF-2979-47F3-B1EF-C15FBB494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23459"/>
            <a:ext cx="10515600" cy="483643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2. Calculate total resistance first → R = V ÷ I = 6 ÷ 2 = 3 </a:t>
            </a:r>
            <a:r>
              <a:rPr lang="el-GR" dirty="0"/>
              <a:t>Ω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    3 – 1 = 2 </a:t>
            </a:r>
            <a:r>
              <a:rPr lang="el-GR" dirty="0"/>
              <a:t>Ω</a:t>
            </a:r>
            <a:r>
              <a:rPr lang="en-GB" dirty="0"/>
              <a:t> for the two resistors → </a:t>
            </a:r>
            <a:r>
              <a:rPr lang="en-GB" dirty="0">
                <a:solidFill>
                  <a:srgbClr val="C00000"/>
                </a:solidFill>
              </a:rPr>
              <a:t>each resistor has 1</a:t>
            </a:r>
            <a:r>
              <a:rPr lang="el-GR" dirty="0">
                <a:solidFill>
                  <a:srgbClr val="C00000"/>
                </a:solidFill>
              </a:rPr>
              <a:t> Ω</a:t>
            </a:r>
            <a:r>
              <a:rPr lang="en-GB" dirty="0">
                <a:solidFill>
                  <a:srgbClr val="C00000"/>
                </a:solidFill>
              </a:rPr>
              <a:t> resistance</a:t>
            </a:r>
          </a:p>
          <a:p>
            <a:pPr marL="0" indent="0">
              <a:buNone/>
            </a:pPr>
            <a:r>
              <a:rPr lang="en-GB" dirty="0"/>
              <a:t>3. R = V ÷ I = 6 ÷ 1.5 = </a:t>
            </a:r>
            <a:r>
              <a:rPr lang="en-GB" dirty="0">
                <a:solidFill>
                  <a:srgbClr val="C00000"/>
                </a:solidFill>
              </a:rPr>
              <a:t>4 </a:t>
            </a:r>
            <a:r>
              <a:rPr lang="el-GR" dirty="0">
                <a:solidFill>
                  <a:srgbClr val="C00000"/>
                </a:solidFill>
              </a:rPr>
              <a:t>Ω</a:t>
            </a: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dirty="0"/>
              <a:t>4. </a:t>
            </a:r>
            <a:r>
              <a:rPr lang="en-GB" dirty="0">
                <a:solidFill>
                  <a:srgbClr val="C00000"/>
                </a:solidFill>
              </a:rPr>
              <a:t>Resistance </a:t>
            </a:r>
            <a:r>
              <a:rPr lang="en-US" dirty="0">
                <a:solidFill>
                  <a:srgbClr val="C00000"/>
                </a:solidFill>
              </a:rPr>
              <a:t>is a measure of how hard it is for the current to pass through a component in a circuit. </a:t>
            </a:r>
          </a:p>
          <a:p>
            <a:pPr marL="0" indent="0">
              <a:buNone/>
            </a:pPr>
            <a:r>
              <a:rPr lang="en-US" dirty="0"/>
              <a:t>5. a) V = </a:t>
            </a:r>
            <a:r>
              <a:rPr lang="en-GB" dirty="0"/>
              <a:t>I × R = 0.36 × 10 = </a:t>
            </a:r>
            <a:r>
              <a:rPr lang="en-GB" dirty="0">
                <a:solidFill>
                  <a:srgbClr val="C00000"/>
                </a:solidFill>
              </a:rPr>
              <a:t>3.6 V</a:t>
            </a:r>
          </a:p>
          <a:p>
            <a:pPr marL="0" indent="0">
              <a:buNone/>
            </a:pPr>
            <a:r>
              <a:rPr lang="en-GB" dirty="0"/>
              <a:t>    b) </a:t>
            </a:r>
            <a:r>
              <a:rPr lang="en-US" dirty="0"/>
              <a:t>V = </a:t>
            </a:r>
            <a:r>
              <a:rPr lang="en-GB" dirty="0"/>
              <a:t>I × R = 0.36 × 15 = </a:t>
            </a:r>
            <a:r>
              <a:rPr lang="en-GB" dirty="0">
                <a:solidFill>
                  <a:srgbClr val="C00000"/>
                </a:solidFill>
              </a:rPr>
              <a:t>5.4 V</a:t>
            </a:r>
          </a:p>
          <a:p>
            <a:pPr marL="0" indent="0">
              <a:buNone/>
            </a:pPr>
            <a:r>
              <a:rPr lang="en-GB" dirty="0"/>
              <a:t>    c) Total voltage = 3.6 + 5.4 = </a:t>
            </a:r>
            <a:r>
              <a:rPr lang="en-GB" dirty="0">
                <a:solidFill>
                  <a:srgbClr val="C00000"/>
                </a:solidFill>
              </a:rPr>
              <a:t>9.0 V</a:t>
            </a:r>
          </a:p>
          <a:p>
            <a:pPr marL="0" indent="0">
              <a:buNone/>
            </a:pPr>
            <a:r>
              <a:rPr lang="en-GB" dirty="0"/>
              <a:t>   R = V ÷ I = 9 ÷ 0.36 = </a:t>
            </a:r>
            <a:r>
              <a:rPr lang="en-GB" dirty="0">
                <a:solidFill>
                  <a:srgbClr val="C00000"/>
                </a:solidFill>
              </a:rPr>
              <a:t>25 </a:t>
            </a:r>
            <a:r>
              <a:rPr lang="el-GR" dirty="0">
                <a:solidFill>
                  <a:srgbClr val="C00000"/>
                </a:solidFill>
              </a:rPr>
              <a:t>Ω</a:t>
            </a: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961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DE9A6F-3DC6-4252-ABCC-1C618ABD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Struggle time! (8 mins)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AF02E1-E46B-4794-8CB6-B58C62B26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135" y="-1"/>
            <a:ext cx="4235865" cy="6066263"/>
          </a:xfrm>
          <a:prstGeom prst="rect">
            <a:avLst/>
          </a:prstGeom>
        </p:spPr>
      </p:pic>
      <p:pic>
        <p:nvPicPr>
          <p:cNvPr id="6" name="Picture 2" descr="http://upload.wikimedia.org/wikibooks/en/e/e2/R_against_T_for_a_thermistor.png">
            <a:extLst>
              <a:ext uri="{FF2B5EF4-FFF2-40B4-BE49-F238E27FC236}">
                <a16:creationId xmlns:a16="http://schemas.microsoft.com/office/drawing/2014/main" id="{61261645-8EAC-4295-B0CF-C891C74D7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05" y="2725623"/>
            <a:ext cx="5506795" cy="2515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B97DAC-4928-4692-9435-7725F977427E}"/>
              </a:ext>
            </a:extLst>
          </p:cNvPr>
          <p:cNvSpPr txBox="1"/>
          <p:nvPr/>
        </p:nvSpPr>
        <p:spPr>
          <a:xfrm>
            <a:off x="242047" y="1219200"/>
            <a:ext cx="6723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graph below shows how the resistance of a thermistor varies with temperature. Use this to help answer part d). </a:t>
            </a:r>
          </a:p>
        </p:txBody>
      </p:sp>
    </p:spTree>
    <p:extLst>
      <p:ext uri="{BB962C8B-B14F-4D97-AF65-F5344CB8AC3E}">
        <p14:creationId xmlns:p14="http://schemas.microsoft.com/office/powerpoint/2010/main" val="2017836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2045AD-E20F-466F-9DC4-A8F92BEFC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99897" cy="58209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F9A21-BC63-4F9D-8E0F-7083CB743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912" y="2403164"/>
            <a:ext cx="6594088" cy="205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C45BA6-1ABF-4B11-BD00-8EE2F19FB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678571-38FF-48FA-A2D7-B650F56D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3C8D5F12-3EEB-44B6-AD4A-98B3F09E7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7E8206-416A-41A4-A45D-5856BF1C9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91"/>
            <a:ext cx="9164845" cy="18376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A5B357-CABE-4496-875B-BDADC0D0A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" y="2520841"/>
            <a:ext cx="8376711" cy="149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951</Words>
  <Application>Microsoft Office PowerPoint</Application>
  <PresentationFormat>Widescreen</PresentationFormat>
  <Paragraphs>140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Bauhaus 93</vt:lpstr>
      <vt:lpstr>Calibri</vt:lpstr>
      <vt:lpstr>Calibri Light</vt:lpstr>
      <vt:lpstr>Office Theme</vt:lpstr>
      <vt:lpstr>PowerPoint Presentation</vt:lpstr>
      <vt:lpstr>Resistance</vt:lpstr>
      <vt:lpstr>PowerPoint Presentation</vt:lpstr>
      <vt:lpstr>PowerPoint Presentation</vt:lpstr>
      <vt:lpstr>Questions (5 mins)</vt:lpstr>
      <vt:lpstr>PowerPoint Presentation</vt:lpstr>
      <vt:lpstr>PowerPoint Presentation</vt:lpstr>
      <vt:lpstr>PowerPoint Presentation</vt:lpstr>
      <vt:lpstr>Worksheet</vt:lpstr>
      <vt:lpstr>Basic answers</vt:lpstr>
      <vt:lpstr>Medium answers</vt:lpstr>
      <vt:lpstr>Hard answers</vt:lpstr>
      <vt:lpstr>Stretch questions</vt:lpstr>
      <vt:lpstr>Stretch Answers</vt:lpstr>
      <vt:lpstr>Struggle time! (8 mins)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29</cp:revision>
  <dcterms:created xsi:type="dcterms:W3CDTF">2020-02-27T10:29:06Z</dcterms:created>
  <dcterms:modified xsi:type="dcterms:W3CDTF">2020-07-28T21:37:55Z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