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4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29/07/2020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know the definition of potential difference &amp; the difference between series and parallel circuits. This lesson will recap current &amp; potential difference in series &amp; parallel.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The ideas taught in this lesson will expanded upon in practical lessons.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62DBF28-E493-4436-801E-C05AC9F1CF48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Circuit symbols</a:t>
            </a:r>
          </a:p>
          <a:p>
            <a:r>
              <a:rPr lang="en-GB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dirty="0"/>
              <a:t>L4 Resistance &amp; Ohm’s Law</a:t>
            </a:r>
          </a:p>
          <a:p>
            <a:r>
              <a:rPr lang="en-GB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dirty="0"/>
              <a:t>L7 Current in series &amp; parallel</a:t>
            </a:r>
          </a:p>
          <a:p>
            <a:r>
              <a:rPr lang="en-GB" dirty="0"/>
              <a:t>L8 Potential difference in series &amp; parallel</a:t>
            </a:r>
          </a:p>
          <a:p>
            <a:r>
              <a:rPr lang="en-GB" b="1" dirty="0"/>
              <a:t>L9 Sensing circuits</a:t>
            </a:r>
          </a:p>
          <a:p>
            <a:r>
              <a:rPr lang="en-GB" dirty="0"/>
              <a:t>L10 Three pin plug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4D6B398-2D2E-47EB-BE9F-74C93A3AF2B9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L11 National Grid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E2ECB1-4B23-45AB-8CCD-74937CBFA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49" y="1551071"/>
            <a:ext cx="4424363" cy="209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D9F2AF-A246-4974-981C-364E374C8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60" y="388184"/>
            <a:ext cx="425767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1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Sensing circuits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Sensing</a:t>
            </a:r>
          </a:p>
          <a:p>
            <a:r>
              <a:rPr lang="en-GB" dirty="0"/>
              <a:t>Thermistor</a:t>
            </a:r>
          </a:p>
          <a:p>
            <a:r>
              <a:rPr lang="en-GB" dirty="0"/>
              <a:t>LDR</a:t>
            </a:r>
          </a:p>
          <a:p>
            <a:r>
              <a:rPr lang="en-GB" dirty="0"/>
              <a:t>Resistance</a:t>
            </a:r>
          </a:p>
          <a:p>
            <a:r>
              <a:rPr lang="en-GB" dirty="0"/>
              <a:t>Voltage</a:t>
            </a:r>
          </a:p>
          <a:p>
            <a:r>
              <a:rPr lang="en-GB" dirty="0"/>
              <a:t>Current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what happens to resistance of a thermistor/LDR as the temperature/light intensity increases.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how sensing circuits can be used.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resistances, voltages and currents in sensing circuits.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096000" cy="305799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/>
              <a:t>As the temperature increases, the resistance of a thermistor decreases.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As the light intensity increases, the resistance of an LDR decrease. </a:t>
            </a:r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203941-A12F-4A7F-9D12-9F3B89AB4F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6" t="23840" r="35788" b="28004"/>
          <a:stretch/>
        </p:blipFill>
        <p:spPr>
          <a:xfrm>
            <a:off x="7158789" y="-18273"/>
            <a:ext cx="5033211" cy="4006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0ACA84-2083-486E-B4CF-8FD682D51390}"/>
              </a:ext>
            </a:extLst>
          </p:cNvPr>
          <p:cNvSpPr txBox="1"/>
          <p:nvPr/>
        </p:nvSpPr>
        <p:spPr>
          <a:xfrm>
            <a:off x="3579394" y="3230382"/>
            <a:ext cx="5033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</a:t>
            </a:r>
            <a:r>
              <a:rPr lang="en-GB" sz="2400" dirty="0"/>
              <a:t> How will the following vary if the light level increases:</a:t>
            </a:r>
          </a:p>
          <a:p>
            <a:pPr marL="342900" indent="-342900">
              <a:buAutoNum type="alphaLcParenR"/>
            </a:pPr>
            <a:r>
              <a:rPr lang="en-GB" sz="2400" dirty="0"/>
              <a:t>Resistance of the LDR.</a:t>
            </a:r>
          </a:p>
          <a:p>
            <a:pPr marL="342900" indent="-342900">
              <a:buAutoNum type="alphaLcParenR"/>
            </a:pPr>
            <a:r>
              <a:rPr lang="en-GB" sz="2400" dirty="0"/>
              <a:t>Voltage across the LDR.</a:t>
            </a:r>
          </a:p>
          <a:p>
            <a:pPr marL="342900" indent="-342900">
              <a:buAutoNum type="alphaLcParenR"/>
            </a:pPr>
            <a:r>
              <a:rPr lang="en-GB" sz="2400" dirty="0"/>
              <a:t>Voltage across the resistor.</a:t>
            </a:r>
          </a:p>
          <a:p>
            <a:pPr marL="342900" indent="-342900">
              <a:buAutoNum type="alphaLcParenR"/>
            </a:pPr>
            <a:r>
              <a:rPr lang="en-GB" sz="2400" dirty="0"/>
              <a:t>Overall current in the circuit.</a:t>
            </a:r>
          </a:p>
        </p:txBody>
      </p:sp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20721" cy="376253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dirty="0"/>
              <a:t>If the light level increases:</a:t>
            </a:r>
          </a:p>
          <a:p>
            <a:pPr marL="514350" indent="-514350">
              <a:buAutoNum type="alphaLcParenR"/>
            </a:pPr>
            <a:r>
              <a:rPr lang="en-GB" sz="4000" dirty="0"/>
              <a:t>Resistance of LDR will decrease.</a:t>
            </a:r>
          </a:p>
          <a:p>
            <a:pPr marL="514350" indent="-514350">
              <a:buAutoNum type="alphaLcParenR"/>
            </a:pPr>
            <a:r>
              <a:rPr lang="en-GB" sz="4000" dirty="0"/>
              <a:t>Voltage across the LDR will decrease.</a:t>
            </a:r>
          </a:p>
          <a:p>
            <a:pPr marL="514350" indent="-514350">
              <a:buAutoNum type="alphaLcParenR"/>
            </a:pPr>
            <a:r>
              <a:rPr lang="en-GB" sz="4000" dirty="0"/>
              <a:t>Voltage across the resistor will increase. </a:t>
            </a:r>
          </a:p>
          <a:p>
            <a:pPr marL="514350" indent="-514350">
              <a:buAutoNum type="alphaLcParenR"/>
            </a:pPr>
            <a:r>
              <a:rPr lang="en-GB" sz="4000" dirty="0"/>
              <a:t>Overall current in the circuit will increase. </a:t>
            </a:r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C017842-3447-4133-B32C-3933E7EEA0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6" t="23840" r="35788" b="28004"/>
          <a:stretch/>
        </p:blipFill>
        <p:spPr>
          <a:xfrm>
            <a:off x="7158789" y="-18273"/>
            <a:ext cx="5033211" cy="4006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D0525D-F72E-4032-8341-589AE4D77F2F}"/>
              </a:ext>
            </a:extLst>
          </p:cNvPr>
          <p:cNvSpPr txBox="1"/>
          <p:nvPr/>
        </p:nvSpPr>
        <p:spPr>
          <a:xfrm>
            <a:off x="6096000" y="3988620"/>
            <a:ext cx="56708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  <a:r>
              <a:rPr lang="en-GB" sz="2800" dirty="0"/>
              <a:t> If the resistance of the LDR is 150</a:t>
            </a:r>
            <a:r>
              <a:rPr lang="el-GR" sz="2800" dirty="0"/>
              <a:t>Ω</a:t>
            </a:r>
            <a:r>
              <a:rPr lang="en-GB" sz="2800" dirty="0"/>
              <a:t>, what is the:</a:t>
            </a:r>
          </a:p>
          <a:p>
            <a:pPr marL="342900" indent="-342900">
              <a:buAutoNum type="alphaLcParenR"/>
            </a:pPr>
            <a:r>
              <a:rPr lang="en-GB" sz="2800" dirty="0"/>
              <a:t>Current in the circuit.</a:t>
            </a:r>
          </a:p>
          <a:p>
            <a:pPr marL="342900" indent="-342900">
              <a:buAutoNum type="alphaLcParenR"/>
            </a:pPr>
            <a:r>
              <a:rPr lang="en-GB" sz="2800" dirty="0"/>
              <a:t>Voltage across the resistor.</a:t>
            </a:r>
          </a:p>
        </p:txBody>
      </p:sp>
    </p:spTree>
    <p:extLst>
      <p:ext uri="{BB962C8B-B14F-4D97-AF65-F5344CB8AC3E}">
        <p14:creationId xmlns:p14="http://schemas.microsoft.com/office/powerpoint/2010/main" val="224801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20721" cy="376253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/>
              <a:t>Sensing circuits</a:t>
            </a:r>
            <a:r>
              <a:rPr lang="en-GB" sz="4000" dirty="0"/>
              <a:t> are used in:</a:t>
            </a:r>
          </a:p>
          <a:p>
            <a:r>
              <a:rPr lang="en-GB" sz="4000" dirty="0"/>
              <a:t>Central heating that turns on automatically when it’s cold. </a:t>
            </a:r>
          </a:p>
          <a:p>
            <a:r>
              <a:rPr lang="en-GB" sz="4000" dirty="0"/>
              <a:t>Lighting circuits that turn on when it’s dark. </a:t>
            </a:r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C017842-3447-4133-B32C-3933E7EEA0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6" t="23840" r="35788" b="28004"/>
          <a:stretch/>
        </p:blipFill>
        <p:spPr>
          <a:xfrm>
            <a:off x="7158789" y="-18273"/>
            <a:ext cx="5033211" cy="4006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D0525D-F72E-4032-8341-589AE4D77F2F}"/>
              </a:ext>
            </a:extLst>
          </p:cNvPr>
          <p:cNvSpPr txBox="1"/>
          <p:nvPr/>
        </p:nvSpPr>
        <p:spPr>
          <a:xfrm>
            <a:off x="6096000" y="3988620"/>
            <a:ext cx="56708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  <a:r>
              <a:rPr lang="en-GB" sz="2800" dirty="0"/>
              <a:t> If the resistance of the LDR is 150</a:t>
            </a:r>
            <a:r>
              <a:rPr lang="el-GR" sz="2800" dirty="0"/>
              <a:t>Ω</a:t>
            </a:r>
            <a:r>
              <a:rPr lang="en-GB" sz="2800" dirty="0"/>
              <a:t>, what is the:</a:t>
            </a:r>
          </a:p>
          <a:p>
            <a:pPr marL="342900" indent="-342900">
              <a:buAutoNum type="alphaLcParenR"/>
            </a:pPr>
            <a:r>
              <a:rPr lang="en-GB" sz="2800" dirty="0"/>
              <a:t>Current in the circuit.</a:t>
            </a:r>
          </a:p>
          <a:p>
            <a:pPr marL="342900" indent="-342900">
              <a:buAutoNum type="alphaLcParenR"/>
            </a:pPr>
            <a:r>
              <a:rPr lang="en-GB" sz="2800" dirty="0"/>
              <a:t>Voltage across the resistor.</a:t>
            </a:r>
          </a:p>
        </p:txBody>
      </p:sp>
    </p:spTree>
    <p:extLst>
      <p:ext uri="{BB962C8B-B14F-4D97-AF65-F5344CB8AC3E}">
        <p14:creationId xmlns:p14="http://schemas.microsoft.com/office/powerpoint/2010/main" val="2207003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5DC6FC-9406-47D2-9FC2-F47FE809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FCC1E03-AC77-4DAE-AD42-52E37F12F3C8}"/>
              </a:ext>
            </a:extLst>
          </p:cNvPr>
          <p:cNvSpPr txBox="1">
            <a:spLocks/>
          </p:cNvSpPr>
          <p:nvPr/>
        </p:nvSpPr>
        <p:spPr>
          <a:xfrm>
            <a:off x="7086600" y="1693264"/>
            <a:ext cx="4859447" cy="48364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When light intensity is 45 lux: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/>
              <a:t>What is the resistance of the LDR?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/>
              <a:t>What is the total resistance of the circuit?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/>
              <a:t>What is the current in the circuit?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/>
              <a:t>What is the p.d. across the fixed resistor?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/>
              <a:t>Will the street lights be on or off?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7D7D81-A916-43EF-A94A-316643B7AB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738" b="79070"/>
          <a:stretch/>
        </p:blipFill>
        <p:spPr>
          <a:xfrm>
            <a:off x="1" y="0"/>
            <a:ext cx="12191999" cy="15145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670475-4370-4017-BBF0-80CD71F9A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1" y="3714750"/>
            <a:ext cx="5057775" cy="3143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0ACAEB-95A6-4E41-ADB8-E3944C6B1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113" y="1434955"/>
            <a:ext cx="316230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43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758246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n-GB" sz="4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4B1B84-C633-4CAE-A70E-3F4ED7610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179" y="0"/>
            <a:ext cx="5204821" cy="59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C13E16-D65D-449C-AEA9-14CB4FA1C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14863" cy="3429096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005D31F-F334-4DDB-86E3-4C87527C0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447" y="3162492"/>
            <a:ext cx="9845285" cy="36955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6177BB-6F72-42CE-A872-8F051E1E786F}"/>
              </a:ext>
            </a:extLst>
          </p:cNvPr>
          <p:cNvSpPr txBox="1"/>
          <p:nvPr/>
        </p:nvSpPr>
        <p:spPr>
          <a:xfrm>
            <a:off x="7291137" y="334751"/>
            <a:ext cx="4900863" cy="24929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600" dirty="0"/>
              <a:t>From graph; R = 500 </a:t>
            </a:r>
            <a:r>
              <a:rPr lang="el-GR" sz="2600" dirty="0"/>
              <a:t>Ω</a:t>
            </a:r>
            <a:endParaRPr lang="en-GB" sz="2600" dirty="0"/>
          </a:p>
          <a:p>
            <a:pPr marL="342900" indent="-342900">
              <a:buAutoNum type="arabicPeriod"/>
            </a:pPr>
            <a:r>
              <a:rPr lang="en-GB" sz="2600" dirty="0"/>
              <a:t>1000 + 500 = 1500 </a:t>
            </a:r>
            <a:r>
              <a:rPr lang="el-GR" sz="2600" dirty="0"/>
              <a:t>Ω</a:t>
            </a:r>
            <a:endParaRPr lang="en-GB" sz="2600" dirty="0"/>
          </a:p>
          <a:p>
            <a:pPr marL="342900" indent="-342900">
              <a:buAutoNum type="arabicPeriod"/>
            </a:pPr>
            <a:r>
              <a:rPr lang="en-GB" sz="2600" dirty="0"/>
              <a:t>V = I x R </a:t>
            </a:r>
          </a:p>
          <a:p>
            <a:r>
              <a:rPr lang="en-GB" sz="2600" dirty="0"/>
              <a:t>      → I = V ÷ R = 6 ÷ 1500 = 0.004 A</a:t>
            </a:r>
          </a:p>
          <a:p>
            <a:r>
              <a:rPr lang="en-GB" sz="2600" dirty="0"/>
              <a:t>4. V = I x R = 0.004 x 1000 = 4 V</a:t>
            </a:r>
          </a:p>
          <a:p>
            <a:r>
              <a:rPr lang="en-GB" sz="2600" dirty="0"/>
              <a:t>5. Over 3 volts, so street lamps off. </a:t>
            </a:r>
          </a:p>
        </p:txBody>
      </p:sp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A2510121-C62C-4C44-8591-4C4A634BD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6" y="3206698"/>
            <a:ext cx="2470484" cy="180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AC3D701-0D98-4030-B01D-9E2E3D06A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47" y="3162492"/>
            <a:ext cx="9845285" cy="36955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490A0A-E3DE-4AF1-AA0B-DBE87A571B67}"/>
              </a:ext>
            </a:extLst>
          </p:cNvPr>
          <p:cNvSpPr txBox="1"/>
          <p:nvPr/>
        </p:nvSpPr>
        <p:spPr>
          <a:xfrm>
            <a:off x="7291137" y="334751"/>
            <a:ext cx="4900863" cy="2893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600" dirty="0"/>
              <a:t>6. From graph; R = 2000 </a:t>
            </a:r>
            <a:r>
              <a:rPr lang="el-GR" sz="2600" dirty="0"/>
              <a:t>Ω</a:t>
            </a:r>
            <a:endParaRPr lang="en-GB" sz="2600" dirty="0"/>
          </a:p>
          <a:p>
            <a:r>
              <a:rPr lang="en-GB" sz="2600" dirty="0"/>
              <a:t>7. 1000 + 2000 = 3000 </a:t>
            </a:r>
            <a:r>
              <a:rPr lang="el-GR" sz="2600" dirty="0"/>
              <a:t>Ω</a:t>
            </a:r>
            <a:endParaRPr lang="en-GB" sz="2600" dirty="0"/>
          </a:p>
          <a:p>
            <a:r>
              <a:rPr lang="en-GB" sz="2600" dirty="0"/>
              <a:t>8. V = I x R </a:t>
            </a:r>
          </a:p>
          <a:p>
            <a:r>
              <a:rPr lang="en-GB" sz="2600" dirty="0"/>
              <a:t>      → I = V ÷ R = 6 ÷ 3000 = 0.002 A</a:t>
            </a:r>
          </a:p>
          <a:p>
            <a:r>
              <a:rPr lang="en-GB" sz="2600" dirty="0"/>
              <a:t>9. V = I x R = 0.004 x 1000 = 2 V</a:t>
            </a:r>
          </a:p>
          <a:p>
            <a:r>
              <a:rPr lang="en-GB" sz="2600" dirty="0"/>
              <a:t>10. Under 3 volts, so street lamps 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5FC975-27E9-4833-B1D1-0FCFD5B97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15322" cy="3042458"/>
          </a:xfrm>
          <a:prstGeom prst="rect">
            <a:avLst/>
          </a:prstGeom>
        </p:spPr>
      </p:pic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6" y="3314700"/>
            <a:ext cx="2470484" cy="180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35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1076F27-E989-403A-B6DA-DEADBDD87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47" y="3162492"/>
            <a:ext cx="9845285" cy="36955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E0A1E1-DCA4-4F7E-9EC9-7BFEBAD2157A}"/>
              </a:ext>
            </a:extLst>
          </p:cNvPr>
          <p:cNvSpPr txBox="1"/>
          <p:nvPr/>
        </p:nvSpPr>
        <p:spPr>
          <a:xfrm>
            <a:off x="7291137" y="334751"/>
            <a:ext cx="4900863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600" dirty="0"/>
              <a:t>11. Total resistance = 2000 </a:t>
            </a:r>
            <a:r>
              <a:rPr lang="el-GR" sz="2600" dirty="0"/>
              <a:t>Ω</a:t>
            </a:r>
            <a:endParaRPr lang="en-GB" sz="2600" dirty="0"/>
          </a:p>
          <a:p>
            <a:r>
              <a:rPr lang="en-GB" sz="2600" dirty="0"/>
              <a:t> I = V ÷ R = 6 ÷ 2000 = 0.003 A</a:t>
            </a:r>
          </a:p>
          <a:p>
            <a:r>
              <a:rPr lang="en-GB" sz="2600" dirty="0"/>
              <a:t>12. 2000 </a:t>
            </a:r>
            <a:r>
              <a:rPr lang="el-GR" sz="2600" dirty="0"/>
              <a:t>Ω</a:t>
            </a:r>
            <a:endParaRPr lang="en-GB" sz="2600" dirty="0"/>
          </a:p>
          <a:p>
            <a:r>
              <a:rPr lang="en-GB" sz="2600" dirty="0"/>
              <a:t>13. 1000 </a:t>
            </a:r>
            <a:r>
              <a:rPr lang="el-GR" sz="2600" dirty="0"/>
              <a:t>Ω</a:t>
            </a:r>
            <a:endParaRPr lang="en-GB" sz="2600" dirty="0"/>
          </a:p>
          <a:p>
            <a:r>
              <a:rPr lang="en-GB" sz="2600" dirty="0"/>
              <a:t>14. 45 lux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C51054-E88B-4C3C-A5E8-518E3D82C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7" y="-1"/>
            <a:ext cx="7333608" cy="2294313"/>
          </a:xfrm>
          <a:prstGeom prst="rect">
            <a:avLst/>
          </a:prstGeom>
        </p:spPr>
      </p:pic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6" y="2762384"/>
            <a:ext cx="2470484" cy="180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13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929" y="3473012"/>
            <a:ext cx="2470484" cy="180354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15F63A-1010-4BE8-AEBE-6A19F3A35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5731D5-A3BB-4F79-B40E-0C0C621D2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7737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CE825D-A211-49C5-B092-94D5E7F0C985}"/>
              </a:ext>
            </a:extLst>
          </p:cNvPr>
          <p:cNvSpPr txBox="1"/>
          <p:nvPr/>
        </p:nvSpPr>
        <p:spPr>
          <a:xfrm>
            <a:off x="432262" y="1910247"/>
            <a:ext cx="103909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Resistance of LDR is 900 </a:t>
            </a:r>
            <a:r>
              <a:rPr lang="el-GR" sz="3600" dirty="0"/>
              <a:t>Ω</a:t>
            </a:r>
            <a:r>
              <a:rPr lang="en-GB" sz="3600" dirty="0"/>
              <a:t> at 50 lux. </a:t>
            </a:r>
          </a:p>
          <a:p>
            <a:r>
              <a:rPr lang="en-GB" sz="3600" dirty="0"/>
              <a:t>Therefore variable resistor needs resistance of 900</a:t>
            </a:r>
            <a:r>
              <a:rPr lang="el-GR" sz="3600" dirty="0"/>
              <a:t> Ω</a:t>
            </a:r>
            <a:r>
              <a:rPr lang="en-GB" sz="3600" dirty="0"/>
              <a:t> to split voltage with LDR. </a:t>
            </a:r>
          </a:p>
        </p:txBody>
      </p:sp>
    </p:spTree>
    <p:extLst>
      <p:ext uri="{BB962C8B-B14F-4D97-AF65-F5344CB8AC3E}">
        <p14:creationId xmlns:p14="http://schemas.microsoft.com/office/powerpoint/2010/main" val="406795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8C149-DA05-4043-BADE-C515DE6F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619979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Exam question so exam conditions!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You have 10 minutes.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02CE76-40B6-4621-8EB2-BEB6DB61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50D212-6850-4E64-9B00-B7E05C640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0"/>
            <a:ext cx="4191000" cy="596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0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46CA229-BFC0-4B42-AF9A-79C3EC796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4A010B-176B-48F2-923E-335E42CDFA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991"/>
          <a:stretch/>
        </p:blipFill>
        <p:spPr>
          <a:xfrm>
            <a:off x="-89893" y="-1"/>
            <a:ext cx="7308840" cy="40546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92EB77-B619-4E32-8E40-3E1CAC22B3FD}"/>
              </a:ext>
            </a:extLst>
          </p:cNvPr>
          <p:cNvSpPr txBox="1"/>
          <p:nvPr/>
        </p:nvSpPr>
        <p:spPr>
          <a:xfrm>
            <a:off x="3607723" y="3236495"/>
            <a:ext cx="403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Current</a:t>
            </a:r>
          </a:p>
        </p:txBody>
      </p:sp>
    </p:spTree>
    <p:extLst>
      <p:ext uri="{BB962C8B-B14F-4D97-AF65-F5344CB8AC3E}">
        <p14:creationId xmlns:p14="http://schemas.microsoft.com/office/powerpoint/2010/main" val="167607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A4C072-F57E-45D5-B4B3-38FA41590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940"/>
          <a:stretch/>
        </p:blipFill>
        <p:spPr>
          <a:xfrm>
            <a:off x="0" y="0"/>
            <a:ext cx="4822314" cy="31588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2E89C9-4FAF-411D-A310-9953D9C033D2}"/>
              </a:ext>
            </a:extLst>
          </p:cNvPr>
          <p:cNvSpPr txBox="1"/>
          <p:nvPr/>
        </p:nvSpPr>
        <p:spPr>
          <a:xfrm>
            <a:off x="4751786" y="0"/>
            <a:ext cx="7440214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B050"/>
                </a:solidFill>
              </a:rPr>
              <a:t>As temperature increases, resistance of thermistor decreases. [1]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B050"/>
                </a:solidFill>
              </a:rPr>
              <a:t>This decreases overall resistance in circuit. [1]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B050"/>
                </a:solidFill>
              </a:rPr>
              <a:t>So (due to V = I x R), current on ammeter decreases. [1]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B050"/>
                </a:solidFill>
              </a:rPr>
              <a:t>Reading on voltmeter across thermistor would decrease.  [1]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B050"/>
                </a:solidFill>
              </a:rPr>
              <a:t>Due to voltage splitting in series. [1]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B050"/>
                </a:solidFill>
              </a:rPr>
              <a:t>Vice versa if temperature decreases.  [1]</a:t>
            </a:r>
          </a:p>
        </p:txBody>
      </p:sp>
    </p:spTree>
    <p:extLst>
      <p:ext uri="{BB962C8B-B14F-4D97-AF65-F5344CB8AC3E}">
        <p14:creationId xmlns:p14="http://schemas.microsoft.com/office/powerpoint/2010/main" val="375747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3EA5-9489-4ABC-8A45-F0071FF0C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5CC773-3D9F-40FF-8DE9-62A9EB09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2F5B70CF-5977-400A-875C-77E916751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759096-C528-4AEC-8FBA-4D202700C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34903" cy="6846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690944-5917-4DDE-B15B-6372812C45D1}"/>
              </a:ext>
            </a:extLst>
          </p:cNvPr>
          <p:cNvSpPr txBox="1"/>
          <p:nvPr/>
        </p:nvSpPr>
        <p:spPr>
          <a:xfrm>
            <a:off x="617142" y="1079089"/>
            <a:ext cx="5436523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  <a:r>
              <a:rPr lang="en-GB" sz="2800" dirty="0">
                <a:solidFill>
                  <a:srgbClr val="00B050"/>
                </a:solidFill>
              </a:rPr>
              <a:t>R = V ÷ I				[1]</a:t>
            </a:r>
          </a:p>
          <a:p>
            <a:r>
              <a:rPr lang="en-GB" sz="2800" dirty="0">
                <a:solidFill>
                  <a:srgbClr val="00B050"/>
                </a:solidFill>
              </a:rPr>
              <a:t>I = 3.5 mA = 0.0035 A 		[1]</a:t>
            </a:r>
          </a:p>
          <a:p>
            <a:r>
              <a:rPr lang="en-GB" sz="2800" dirty="0">
                <a:solidFill>
                  <a:srgbClr val="00B050"/>
                </a:solidFill>
              </a:rPr>
              <a:t>R = 4.2 ÷ 0.0035 A = 1200 </a:t>
            </a:r>
            <a:r>
              <a:rPr lang="el-GR" sz="2800" dirty="0">
                <a:solidFill>
                  <a:srgbClr val="00B050"/>
                </a:solidFill>
              </a:rPr>
              <a:t>Ω</a:t>
            </a:r>
            <a:r>
              <a:rPr lang="en-GB" sz="2800" dirty="0">
                <a:solidFill>
                  <a:srgbClr val="00B050"/>
                </a:solidFill>
              </a:rPr>
              <a:t> 	[1]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01680-1C61-417A-9D6D-FCFF610149E7}"/>
              </a:ext>
            </a:extLst>
          </p:cNvPr>
          <p:cNvSpPr txBox="1"/>
          <p:nvPr/>
        </p:nvSpPr>
        <p:spPr>
          <a:xfrm>
            <a:off x="617142" y="3624828"/>
            <a:ext cx="643828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  <a:r>
              <a:rPr lang="en-GB" sz="2800" dirty="0">
                <a:solidFill>
                  <a:srgbClr val="00B050"/>
                </a:solidFill>
              </a:rPr>
              <a:t>Q = I x t 				[1]</a:t>
            </a:r>
          </a:p>
          <a:p>
            <a:r>
              <a:rPr lang="en-GB" sz="2800" dirty="0">
                <a:solidFill>
                  <a:srgbClr val="00B050"/>
                </a:solidFill>
              </a:rPr>
              <a:t> t = 5 mins = 300 s 			[1]</a:t>
            </a:r>
          </a:p>
          <a:p>
            <a:r>
              <a:rPr lang="en-GB" sz="2800" dirty="0">
                <a:solidFill>
                  <a:srgbClr val="00B050"/>
                </a:solidFill>
              </a:rPr>
              <a:t>Q = 0.0035 × 300 = 1.05 C 	[1]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584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701</Words>
  <Application>Microsoft Office PowerPoint</Application>
  <PresentationFormat>Widescreen</PresentationFormat>
  <Paragraphs>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Bauhaus 93</vt:lpstr>
      <vt:lpstr>Calibri</vt:lpstr>
      <vt:lpstr>Calibri Light</vt:lpstr>
      <vt:lpstr>Office Theme</vt:lpstr>
      <vt:lpstr>PowerPoint Presentation</vt:lpstr>
      <vt:lpstr>Sensing circuits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Worksheet</vt:lpstr>
      <vt:lpstr>Basic answers</vt:lpstr>
      <vt:lpstr>PowerPoint Presentation</vt:lpstr>
      <vt:lpstr>PowerPoint Presentation</vt:lpstr>
      <vt:lpstr>PowerPoint Presentation</vt:lpstr>
      <vt:lpstr>Struggle time!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35</cp:revision>
  <dcterms:created xsi:type="dcterms:W3CDTF">2020-02-27T10:29:06Z</dcterms:created>
  <dcterms:modified xsi:type="dcterms:W3CDTF">2020-07-29T10:59:46Z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