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57" r:id="rId6"/>
    <p:sldId id="258" r:id="rId7"/>
    <p:sldId id="259" r:id="rId8"/>
    <p:sldId id="264" r:id="rId9"/>
    <p:sldId id="283" r:id="rId10"/>
    <p:sldId id="271" r:id="rId11"/>
    <p:sldId id="272" r:id="rId12"/>
    <p:sldId id="273" r:id="rId13"/>
    <p:sldId id="289" r:id="rId14"/>
    <p:sldId id="274" r:id="rId15"/>
    <p:sldId id="275" r:id="rId16"/>
    <p:sldId id="290" r:id="rId17"/>
    <p:sldId id="277" r:id="rId18"/>
    <p:sldId id="269" r:id="rId19"/>
    <p:sldId id="291" r:id="rId20"/>
    <p:sldId id="292" r:id="rId21"/>
    <p:sldId id="29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The definition of speed &amp; mathematical skills in (for example) rearranging of an equation.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How to obtain acceleration from a velocity time graph. 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28DABDE-3AAD-4A04-9662-09E88D706220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Speed</a:t>
            </a:r>
          </a:p>
          <a:p>
            <a:r>
              <a:rPr lang="en-GB" dirty="0"/>
              <a:t>L2 Distance-time graphs</a:t>
            </a:r>
          </a:p>
          <a:p>
            <a:r>
              <a:rPr lang="en-GB" dirty="0"/>
              <a:t>L3 Speed practical</a:t>
            </a:r>
          </a:p>
          <a:p>
            <a:r>
              <a:rPr lang="en-GB" b="1" dirty="0"/>
              <a:t>L4 Acceleration</a:t>
            </a:r>
          </a:p>
          <a:p>
            <a:r>
              <a:rPr lang="en-GB" dirty="0"/>
              <a:t>L5 Velocity time graphs</a:t>
            </a:r>
          </a:p>
          <a:p>
            <a:r>
              <a:rPr lang="en-GB" dirty="0"/>
              <a:t>L6 Equation of motion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840B6D6-4C56-4DE8-A013-A91EBA9C682B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674D5B-2634-430C-B519-87022EB26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31" y="491667"/>
            <a:ext cx="415290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46" y="111584"/>
            <a:ext cx="5242066" cy="912586"/>
          </a:xfrm>
        </p:spPr>
        <p:txBody>
          <a:bodyPr>
            <a:normAutofit/>
          </a:bodyPr>
          <a:lstStyle/>
          <a:p>
            <a:r>
              <a:rPr lang="en-GB" u="sng" dirty="0"/>
              <a:t>Acceleration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0BD36-90AE-40FC-BB7D-E17F3383A58D}"/>
              </a:ext>
            </a:extLst>
          </p:cNvPr>
          <p:cNvSpPr txBox="1"/>
          <p:nvPr/>
        </p:nvSpPr>
        <p:spPr>
          <a:xfrm>
            <a:off x="5531730" y="161072"/>
            <a:ext cx="3551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031DC8A-0BE4-4A01-B709-7BFC2692761D}" type="datetime1">
              <a:rPr lang="en-GB" sz="4400" u="sng" smtClean="0">
                <a:solidFill>
                  <a:schemeClr val="bg1"/>
                </a:solidFill>
                <a:latin typeface="+mj-lt"/>
              </a:rPr>
              <a:t>29/08/2020</a:t>
            </a:fld>
            <a:endParaRPr lang="en-GB" sz="440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6024A6-5775-49A3-BEE0-B11554B3A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7B8AEFD-40D3-4652-8161-95FE941AE18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265D444-D6B6-499D-B31C-B9CD7921D13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471BA4E-FA4E-47F8-A076-3563ADB8988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6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Acceleration </a:t>
            </a:r>
          </a:p>
          <a:p>
            <a:r>
              <a:rPr lang="en-GB" dirty="0"/>
              <a:t>Speed</a:t>
            </a:r>
          </a:p>
          <a:p>
            <a:r>
              <a:rPr lang="en-GB" dirty="0"/>
              <a:t>Velocity</a:t>
            </a:r>
          </a:p>
          <a:p>
            <a:r>
              <a:rPr lang="en-GB" dirty="0"/>
              <a:t>Time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u="sng" dirty="0"/>
              <a:t>Recall</a:t>
            </a:r>
            <a:r>
              <a:rPr lang="en-GB" dirty="0"/>
              <a:t> the definition of acceleration.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u="sng" dirty="0"/>
              <a:t>Recall</a:t>
            </a:r>
            <a:r>
              <a:rPr lang="en-GB" dirty="0"/>
              <a:t> the equation for acceleration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u="sng" dirty="0"/>
              <a:t>Calculate</a:t>
            </a:r>
            <a:r>
              <a:rPr lang="en-GB" dirty="0"/>
              <a:t> acceleration using the equation.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Acceleration</a:t>
            </a:r>
          </a:p>
        </p:txBody>
      </p:sp>
    </p:spTree>
    <p:extLst>
      <p:ext uri="{BB962C8B-B14F-4D97-AF65-F5344CB8AC3E}">
        <p14:creationId xmlns:p14="http://schemas.microsoft.com/office/powerpoint/2010/main" val="19647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D7FF6-6915-410B-8C5E-BC74127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6717781" cy="1919840"/>
          </a:xfrm>
          <a:ln w="762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Acceleration is a measure of how much the velocity changes by in a given time.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7CC568-B098-4FBD-8B7F-440589E3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Acceleration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5350F7-9E72-45CC-882A-7AB50BC4430A}"/>
              </a:ext>
            </a:extLst>
          </p:cNvPr>
          <p:cNvSpPr txBox="1"/>
          <p:nvPr/>
        </p:nvSpPr>
        <p:spPr>
          <a:xfrm>
            <a:off x="7512339" y="1603510"/>
            <a:ext cx="44020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 </a:t>
            </a:r>
            <a:r>
              <a:rPr lang="en-GB" sz="3200" dirty="0"/>
              <a:t>What are the units of velocity and time?</a:t>
            </a:r>
            <a:r>
              <a:rPr lang="en-GB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Equation for acceleration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2EB709-418C-47E3-B006-655E1EB67CF2}"/>
              </a:ext>
            </a:extLst>
          </p:cNvPr>
          <p:cNvGrpSpPr>
            <a:grpSpLocks/>
          </p:cNvGrpSpPr>
          <p:nvPr/>
        </p:nvGrpSpPr>
        <p:grpSpPr bwMode="auto">
          <a:xfrm>
            <a:off x="275980" y="1447963"/>
            <a:ext cx="7391400" cy="1152525"/>
            <a:chOff x="432" y="1248"/>
            <a:chExt cx="4656" cy="726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7A7E0FB1-0C74-4A92-9687-6D5A36A16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248"/>
              <a:ext cx="4656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 b="1" dirty="0">
                  <a:latin typeface="Arial" panose="020B0604020202020204" pitchFamily="34" charset="0"/>
                </a:rPr>
                <a:t>Acceleration = Change in velocity ÷ Time taken</a:t>
              </a:r>
            </a:p>
          </p:txBody>
        </p:sp>
        <p:sp>
          <p:nvSpPr>
            <p:cNvPr id="13" name="Text Box 6">
              <a:extLst>
                <a:ext uri="{FF2B5EF4-FFF2-40B4-BE49-F238E27FC236}">
                  <a16:creationId xmlns:a16="http://schemas.microsoft.com/office/drawing/2014/main" id="{3C801D22-754C-4BA3-A568-015B68BDD2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680"/>
              <a:ext cx="1176" cy="29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</a:rPr>
                <a:t>a = </a:t>
              </a:r>
              <a:r>
                <a:rPr lang="el-GR" altLang="en-US" sz="2400" dirty="0">
                  <a:solidFill>
                    <a:schemeClr val="bg1"/>
                  </a:solidFill>
                  <a:latin typeface="Arial" panose="020B0604020202020204" pitchFamily="34" charset="0"/>
                </a:rPr>
                <a:t>Δ</a:t>
              </a: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</a:rPr>
                <a:t>v ÷ t</a:t>
              </a:r>
            </a:p>
          </p:txBody>
        </p:sp>
      </p:grpSp>
      <p:sp>
        <p:nvSpPr>
          <p:cNvPr id="14" name="Text Box 7">
            <a:extLst>
              <a:ext uri="{FF2B5EF4-FFF2-40B4-BE49-F238E27FC236}">
                <a16:creationId xmlns:a16="http://schemas.microsoft.com/office/drawing/2014/main" id="{54F337A2-0562-4805-8462-1D8CA3109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19" y="2819563"/>
            <a:ext cx="59436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Acceleration has units of m/s</a:t>
            </a:r>
            <a:r>
              <a:rPr lang="en-GB" altLang="en-US" sz="2400" baseline="30000" dirty="0">
                <a:latin typeface="Arial" panose="020B0604020202020204" pitchFamily="34" charset="0"/>
              </a:rPr>
              <a:t>2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Change in velocity has units of m/s</a:t>
            </a:r>
          </a:p>
          <a:p>
            <a:pPr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Time has units of seconds</a:t>
            </a:r>
          </a:p>
          <a:p>
            <a:pPr>
              <a:spcBef>
                <a:spcPct val="50000"/>
              </a:spcBef>
            </a:pPr>
            <a:endParaRPr lang="en-GB" altLang="en-US" sz="2400" dirty="0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A4004E-D38A-4673-B837-9E92FA34C30B}"/>
              </a:ext>
            </a:extLst>
          </p:cNvPr>
          <p:cNvSpPr/>
          <p:nvPr/>
        </p:nvSpPr>
        <p:spPr>
          <a:xfrm>
            <a:off x="199780" y="1330860"/>
            <a:ext cx="7608916" cy="35077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CD2A5B-2A08-4E8D-8B23-821C635A1F01}"/>
              </a:ext>
            </a:extLst>
          </p:cNvPr>
          <p:cNvSpPr txBox="1"/>
          <p:nvPr/>
        </p:nvSpPr>
        <p:spPr>
          <a:xfrm>
            <a:off x="8272069" y="1265826"/>
            <a:ext cx="35329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Rearrange the equation to give equations for </a:t>
            </a:r>
            <a:r>
              <a:rPr lang="el-GR" sz="3200" dirty="0"/>
              <a:t>Δ</a:t>
            </a:r>
            <a:r>
              <a:rPr lang="en-GB" sz="3200" dirty="0"/>
              <a:t>v and t.  </a:t>
            </a:r>
          </a:p>
        </p:txBody>
      </p:sp>
    </p:spTree>
    <p:extLst>
      <p:ext uri="{BB962C8B-B14F-4D97-AF65-F5344CB8AC3E}">
        <p14:creationId xmlns:p14="http://schemas.microsoft.com/office/powerpoint/2010/main" val="32425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9D7FAA-B734-499C-8CE4-11A6FEA1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Practice question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0E578CA2-ED7E-483E-B27F-35D8DE6A9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563075"/>
            <a:ext cx="6581172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Usain Bolt accelerates from a speed of 5 m/s to 10 m/s in a time of 0.8 seconds. Calculate his acceleration.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Write down the teacher’s notes on the whiteboard. </a:t>
            </a:r>
          </a:p>
        </p:txBody>
      </p:sp>
      <p:pic>
        <p:nvPicPr>
          <p:cNvPr id="48" name="Picture 47" descr="A person jumping in the air&#10;&#10;Description generated with high confidence">
            <a:extLst>
              <a:ext uri="{FF2B5EF4-FFF2-40B4-BE49-F238E27FC236}">
                <a16:creationId xmlns:a16="http://schemas.microsoft.com/office/drawing/2014/main" id="{1B3F364B-EFFD-48DA-8C25-C8A850595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168" y="929936"/>
            <a:ext cx="3627385" cy="517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07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6E143-51FE-4896-952C-5EFFEB2BE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860548"/>
            <a:ext cx="11835946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Complete the worksheet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FB745F-390E-4DA9-A31D-3C7E58764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30" y="0"/>
            <a:ext cx="4155541" cy="584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3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ED15AA-58F6-4064-990B-3F7BC640E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433" y="1602464"/>
            <a:ext cx="12248433" cy="378279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21F677-0C60-42A8-B00A-D3D353F17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6B3215-5146-4EA7-8D63-58F32F31C91A}"/>
              </a:ext>
            </a:extLst>
          </p:cNvPr>
          <p:cNvSpPr txBox="1"/>
          <p:nvPr/>
        </p:nvSpPr>
        <p:spPr>
          <a:xfrm>
            <a:off x="9084196" y="3245275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7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FB787A-ABCA-4997-B122-51A0692A1369}"/>
              </a:ext>
            </a:extLst>
          </p:cNvPr>
          <p:cNvSpPr txBox="1"/>
          <p:nvPr/>
        </p:nvSpPr>
        <p:spPr>
          <a:xfrm>
            <a:off x="5565492" y="1787293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AE965-A2F1-488E-A3F5-5364EFB900D5}"/>
              </a:ext>
            </a:extLst>
          </p:cNvPr>
          <p:cNvSpPr txBox="1"/>
          <p:nvPr/>
        </p:nvSpPr>
        <p:spPr>
          <a:xfrm>
            <a:off x="7862102" y="1787293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5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19C920-0537-4B21-9279-A50FA532A4D5}"/>
              </a:ext>
            </a:extLst>
          </p:cNvPr>
          <p:cNvSpPr txBox="1"/>
          <p:nvPr/>
        </p:nvSpPr>
        <p:spPr>
          <a:xfrm>
            <a:off x="10462547" y="1787293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4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584225-CCB0-424F-9775-6BEE414EA1EB}"/>
              </a:ext>
            </a:extLst>
          </p:cNvPr>
          <p:cNvSpPr txBox="1"/>
          <p:nvPr/>
        </p:nvSpPr>
        <p:spPr>
          <a:xfrm>
            <a:off x="2475052" y="2438218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20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A36469-A203-4D23-BD51-C1BC36D7753E}"/>
              </a:ext>
            </a:extLst>
          </p:cNvPr>
          <p:cNvSpPr txBox="1"/>
          <p:nvPr/>
        </p:nvSpPr>
        <p:spPr>
          <a:xfrm>
            <a:off x="5565492" y="2412756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20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924DA2-1DCF-4276-B9E4-EEB20269CADC}"/>
              </a:ext>
            </a:extLst>
          </p:cNvPr>
          <p:cNvSpPr txBox="1"/>
          <p:nvPr/>
        </p:nvSpPr>
        <p:spPr>
          <a:xfrm>
            <a:off x="7911295" y="2374990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C6AC56-D273-44BB-A9C5-8463A8A8CB9D}"/>
              </a:ext>
            </a:extLst>
          </p:cNvPr>
          <p:cNvSpPr txBox="1"/>
          <p:nvPr/>
        </p:nvSpPr>
        <p:spPr>
          <a:xfrm>
            <a:off x="10466897" y="2360737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20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C9C98F-63C7-4B27-AC39-9A1964D1B706}"/>
              </a:ext>
            </a:extLst>
          </p:cNvPr>
          <p:cNvSpPr txBox="1"/>
          <p:nvPr/>
        </p:nvSpPr>
        <p:spPr>
          <a:xfrm>
            <a:off x="8514023" y="4224055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6.5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12EC73-7841-4A6B-8AE0-907CE68E647C}"/>
              </a:ext>
            </a:extLst>
          </p:cNvPr>
          <p:cNvSpPr txBox="1"/>
          <p:nvPr/>
        </p:nvSpPr>
        <p:spPr>
          <a:xfrm>
            <a:off x="2667138" y="1870675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4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282FCB-04BA-41FB-9A75-02ACAF85C265}"/>
              </a:ext>
            </a:extLst>
          </p:cNvPr>
          <p:cNvSpPr txBox="1"/>
          <p:nvPr/>
        </p:nvSpPr>
        <p:spPr>
          <a:xfrm>
            <a:off x="8561906" y="4763126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09266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851E19-5993-46EC-A76A-4383B0385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2" y="1049112"/>
            <a:ext cx="12160016" cy="45520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3019E3-2FE3-4DBD-B141-4A2B5DC71AC8}"/>
              </a:ext>
            </a:extLst>
          </p:cNvPr>
          <p:cNvSpPr txBox="1"/>
          <p:nvPr/>
        </p:nvSpPr>
        <p:spPr>
          <a:xfrm>
            <a:off x="4313186" y="1737178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2.7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144CA1-04AB-48DC-81BD-1733338B8805}"/>
              </a:ext>
            </a:extLst>
          </p:cNvPr>
          <p:cNvSpPr txBox="1"/>
          <p:nvPr/>
        </p:nvSpPr>
        <p:spPr>
          <a:xfrm>
            <a:off x="9778366" y="1851455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lower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9CC869-D1C3-4204-B8CE-D5B13F89D27B}"/>
              </a:ext>
            </a:extLst>
          </p:cNvPr>
          <p:cNvSpPr txBox="1"/>
          <p:nvPr/>
        </p:nvSpPr>
        <p:spPr>
          <a:xfrm>
            <a:off x="4824401" y="3169208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15 m/s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52617B-6CCE-49EB-BF58-9138EF0F3E36}"/>
              </a:ext>
            </a:extLst>
          </p:cNvPr>
          <p:cNvSpPr txBox="1"/>
          <p:nvPr/>
        </p:nvSpPr>
        <p:spPr>
          <a:xfrm>
            <a:off x="4430862" y="3654164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7.5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CDB190-5AFB-4935-A4E6-41A5CB4576E5}"/>
              </a:ext>
            </a:extLst>
          </p:cNvPr>
          <p:cNvSpPr txBox="1"/>
          <p:nvPr/>
        </p:nvSpPr>
        <p:spPr>
          <a:xfrm>
            <a:off x="1777998" y="4387056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0.5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F6A644-62B8-4FCD-AFFB-7BDBA133B177}"/>
              </a:ext>
            </a:extLst>
          </p:cNvPr>
          <p:cNvSpPr txBox="1"/>
          <p:nvPr/>
        </p:nvSpPr>
        <p:spPr>
          <a:xfrm>
            <a:off x="9674530" y="4383610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 m/s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A52490-3BC7-4C4D-B988-17616B49F4AB}"/>
              </a:ext>
            </a:extLst>
          </p:cNvPr>
          <p:cNvSpPr txBox="1"/>
          <p:nvPr/>
        </p:nvSpPr>
        <p:spPr>
          <a:xfrm>
            <a:off x="2820681" y="5701428"/>
            <a:ext cx="8130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aseline="30000" dirty="0" err="1">
                <a:solidFill>
                  <a:srgbClr val="00B050"/>
                </a:solidFill>
              </a:rPr>
              <a:t>Δv</a:t>
            </a:r>
            <a:r>
              <a:rPr lang="en-GB" sz="6600" baseline="30000" dirty="0">
                <a:solidFill>
                  <a:srgbClr val="00B050"/>
                </a:solidFill>
              </a:rPr>
              <a:t> = a </a:t>
            </a:r>
            <a:r>
              <a:rPr lang="en-GB" sz="6600" baseline="30000" dirty="0">
                <a:solidFill>
                  <a:srgbClr val="00B050"/>
                </a:solidFill>
                <a:latin typeface="Cambria" panose="02040503050406030204" pitchFamily="18" charset="0"/>
              </a:rPr>
              <a:t>⨯ t		t = </a:t>
            </a:r>
            <a:r>
              <a:rPr lang="en-GB" sz="6600" baseline="30000" dirty="0" err="1">
                <a:solidFill>
                  <a:srgbClr val="00B050"/>
                </a:solidFill>
              </a:rPr>
              <a:t>Δv</a:t>
            </a:r>
            <a:r>
              <a:rPr lang="en-GB" sz="6600" baseline="30000" dirty="0">
                <a:solidFill>
                  <a:srgbClr val="00B050"/>
                </a:solidFill>
              </a:rPr>
              <a:t> ÷ a</a:t>
            </a:r>
            <a:r>
              <a:rPr lang="en-GB" sz="6600" baseline="30000" dirty="0">
                <a:solidFill>
                  <a:srgbClr val="00B050"/>
                </a:solidFill>
                <a:latin typeface="Cambria" panose="02040503050406030204" pitchFamily="18" charset="0"/>
              </a:rPr>
              <a:t> </a:t>
            </a:r>
            <a:endParaRPr lang="en-GB" sz="6600" baseline="30000" dirty="0">
              <a:solidFill>
                <a:srgbClr val="00B05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9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824FF1-8AFF-47FE-902A-B4E6FC6B6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6399" y="1828800"/>
            <a:ext cx="13225014" cy="27960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6057D2-28CA-4487-80EF-3CD542C19ECD}"/>
              </a:ext>
            </a:extLst>
          </p:cNvPr>
          <p:cNvSpPr txBox="1"/>
          <p:nvPr/>
        </p:nvSpPr>
        <p:spPr>
          <a:xfrm>
            <a:off x="1414105" y="2581151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2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336686-4158-45A8-A78C-262A11EDD19E}"/>
              </a:ext>
            </a:extLst>
          </p:cNvPr>
          <p:cNvSpPr txBox="1"/>
          <p:nvPr/>
        </p:nvSpPr>
        <p:spPr>
          <a:xfrm>
            <a:off x="10894194" y="2842761"/>
            <a:ext cx="2345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10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1776D3-6145-4373-8C54-F34CBD631A96}"/>
              </a:ext>
            </a:extLst>
          </p:cNvPr>
          <p:cNvSpPr txBox="1"/>
          <p:nvPr/>
        </p:nvSpPr>
        <p:spPr>
          <a:xfrm>
            <a:off x="7770416" y="3226835"/>
            <a:ext cx="2345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24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60E696-507F-4FA5-9774-25D8B424FD36}"/>
              </a:ext>
            </a:extLst>
          </p:cNvPr>
          <p:cNvSpPr txBox="1"/>
          <p:nvPr/>
        </p:nvSpPr>
        <p:spPr>
          <a:xfrm>
            <a:off x="7770415" y="3550000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85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3692F1-3AAA-46CA-87E6-02260848433F}"/>
              </a:ext>
            </a:extLst>
          </p:cNvPr>
          <p:cNvSpPr txBox="1"/>
          <p:nvPr/>
        </p:nvSpPr>
        <p:spPr>
          <a:xfrm>
            <a:off x="4597141" y="3935535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0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60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8AE3AD2-3F5E-42DF-B880-BF22EAFE4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04126"/>
            <a:ext cx="12543131" cy="224653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E0FCBFF-05B0-4A7C-9DA2-CD00550E80BD}"/>
              </a:ext>
            </a:extLst>
          </p:cNvPr>
          <p:cNvSpPr txBox="1"/>
          <p:nvPr/>
        </p:nvSpPr>
        <p:spPr>
          <a:xfrm>
            <a:off x="1620455" y="2082391"/>
            <a:ext cx="6018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160 m/s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4F9E29-E102-4B4D-B24B-3237EF82A758}"/>
              </a:ext>
            </a:extLst>
          </p:cNvPr>
          <p:cNvSpPr txBox="1"/>
          <p:nvPr/>
        </p:nvSpPr>
        <p:spPr>
          <a:xfrm>
            <a:off x="5200890" y="2907557"/>
            <a:ext cx="6018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1 m/s</a:t>
            </a:r>
            <a:r>
              <a:rPr lang="en-GB" sz="3600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3FEC39-BFDB-453E-A6E8-15B12D7CC274}"/>
              </a:ext>
            </a:extLst>
          </p:cNvPr>
          <p:cNvSpPr txBox="1"/>
          <p:nvPr/>
        </p:nvSpPr>
        <p:spPr>
          <a:xfrm>
            <a:off x="5548131" y="3732723"/>
            <a:ext cx="6018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1 m/s</a:t>
            </a:r>
            <a:r>
              <a:rPr lang="en-GB" sz="3600" baseline="30000" dirty="0">
                <a:solidFill>
                  <a:srgbClr val="00B05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4747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AEF71-B51A-4D98-9A04-0736F2715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 questions so exam conditions!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have 5 minutes!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366138-9909-4B2E-A2E5-BB93D6DD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82DAB-D2EC-4055-82CD-3FE8E4DE0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691" y="0"/>
            <a:ext cx="4116309" cy="60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47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11EE-5C31-4EEA-B4B8-F3F8AC14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8972F7-D005-4EEC-9E4C-E71EB666BF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2" b="39162"/>
          <a:stretch/>
        </p:blipFill>
        <p:spPr>
          <a:xfrm>
            <a:off x="0" y="0"/>
            <a:ext cx="6605023" cy="59774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8FAB56-4B11-4520-A82B-45E264626B61}"/>
              </a:ext>
            </a:extLst>
          </p:cNvPr>
          <p:cNvSpPr txBox="1"/>
          <p:nvPr/>
        </p:nvSpPr>
        <p:spPr>
          <a:xfrm>
            <a:off x="956708" y="3758934"/>
            <a:ext cx="234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It accelerates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57AECE-1F45-4E48-887B-66D261E83392}"/>
              </a:ext>
            </a:extLst>
          </p:cNvPr>
          <p:cNvSpPr txBox="1"/>
          <p:nvPr/>
        </p:nvSpPr>
        <p:spPr>
          <a:xfrm>
            <a:off x="1874722" y="5102461"/>
            <a:ext cx="3536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It accelerates faster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59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7D1EFB-84CC-4D21-84C4-E4146396B6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89" t="60758"/>
          <a:stretch/>
        </p:blipFill>
        <p:spPr>
          <a:xfrm>
            <a:off x="-34201" y="0"/>
            <a:ext cx="9721126" cy="56100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8C54485-1FE6-46F7-B27B-30E31E798758}"/>
              </a:ext>
            </a:extLst>
          </p:cNvPr>
          <p:cNvSpPr/>
          <p:nvPr/>
        </p:nvSpPr>
        <p:spPr>
          <a:xfrm>
            <a:off x="1134117" y="799599"/>
            <a:ext cx="7668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dirty="0">
                <a:solidFill>
                  <a:srgbClr val="00B050"/>
                </a:solidFill>
                <a:latin typeface="Arial" panose="020B0604020202020204" pitchFamily="34" charset="0"/>
              </a:rPr>
              <a:t>Acceleration = Change in velocity ÷ Time taken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D7ADF1-0CCA-47F7-86F4-B537FAFD9824}"/>
              </a:ext>
            </a:extLst>
          </p:cNvPr>
          <p:cNvSpPr/>
          <p:nvPr/>
        </p:nvSpPr>
        <p:spPr>
          <a:xfrm>
            <a:off x="1455768" y="2259449"/>
            <a:ext cx="6159058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dirty="0">
                <a:solidFill>
                  <a:srgbClr val="00B050"/>
                </a:solidFill>
                <a:latin typeface="Arial" panose="020B0604020202020204" pitchFamily="34" charset="0"/>
              </a:rPr>
              <a:t>9 minutes = 9 × 60 = 540 seconds</a:t>
            </a:r>
          </a:p>
          <a:p>
            <a:pPr>
              <a:spcBef>
                <a:spcPct val="50000"/>
              </a:spcBef>
            </a:pPr>
            <a:r>
              <a:rPr lang="en-GB" altLang="en-US" sz="2800" dirty="0">
                <a:solidFill>
                  <a:srgbClr val="00B050"/>
                </a:solidFill>
                <a:latin typeface="Arial" panose="020B0604020202020204" pitchFamily="34" charset="0"/>
              </a:rPr>
              <a:t>Acceleration = 8100 ÷ 540 = 15 m/s</a:t>
            </a:r>
            <a:r>
              <a:rPr lang="en-GB" altLang="en-US" sz="2800" baseline="30000" dirty="0">
                <a:solidFill>
                  <a:srgbClr val="00B050"/>
                </a:solidFill>
                <a:latin typeface="Arial" panose="020B0604020202020204" pitchFamily="34" charset="0"/>
              </a:rPr>
              <a:t>2</a:t>
            </a:r>
            <a:r>
              <a:rPr lang="en-GB" altLang="en-US" sz="2800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BBDCAC-F08E-4E52-BF56-B95B8C4CFB1D}"/>
              </a:ext>
            </a:extLst>
          </p:cNvPr>
          <p:cNvSpPr/>
          <p:nvPr/>
        </p:nvSpPr>
        <p:spPr>
          <a:xfrm>
            <a:off x="1052636" y="4963767"/>
            <a:ext cx="90334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dirty="0">
                <a:solidFill>
                  <a:srgbClr val="00B050"/>
                </a:solidFill>
                <a:latin typeface="Arial" panose="020B0604020202020204" pitchFamily="34" charset="0"/>
              </a:rPr>
              <a:t>Velocity is speed with direction/it is a vector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5375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201C7A-AB31-4C47-BC26-A5D311232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27" y="1171850"/>
            <a:ext cx="5344587" cy="2322788"/>
          </a:xfrm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A </a:t>
            </a:r>
            <a:r>
              <a:rPr lang="en-GB" sz="4000" b="1" dirty="0"/>
              <a:t>multi-step calculation </a:t>
            </a:r>
            <a:r>
              <a:rPr lang="en-GB" sz="4000" dirty="0"/>
              <a:t>is when you can be expected to use more than one equation.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049880-24B7-422E-811D-293596B1A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Multi-step calculations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0739C5-623F-4204-879D-D91A1F73B5DC}"/>
              </a:ext>
            </a:extLst>
          </p:cNvPr>
          <p:cNvSpPr txBox="1"/>
          <p:nvPr/>
        </p:nvSpPr>
        <p:spPr>
          <a:xfrm>
            <a:off x="5811458" y="1089279"/>
            <a:ext cx="62468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An F1 car has a start velocity of 20 m/s and after 10 seconds has a kinetic energy of 1,250,000 J. If the F1 car has a mass of 1000kg, what is its acceleration?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017977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ABFF0D63-CD93-4B37-A449-B032AB215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258" y="3174748"/>
            <a:ext cx="2956098" cy="295609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62ADF72-42B2-4552-9B17-F3B2CB4B8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 review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47BAD-4745-45B3-86BF-0034099FB8C2}"/>
              </a:ext>
            </a:extLst>
          </p:cNvPr>
          <p:cNvSpPr/>
          <p:nvPr/>
        </p:nvSpPr>
        <p:spPr>
          <a:xfrm>
            <a:off x="330592" y="1418916"/>
            <a:ext cx="111357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An F1 car has a start velocity of 20 m/s and after 10 seconds has a kinetic energy of 1,250,000 J. If the F1 car has a mass of 1000kg, what is its acceleration?</a:t>
            </a:r>
          </a:p>
        </p:txBody>
      </p:sp>
    </p:spTree>
    <p:extLst>
      <p:ext uri="{BB962C8B-B14F-4D97-AF65-F5344CB8AC3E}">
        <p14:creationId xmlns:p14="http://schemas.microsoft.com/office/powerpoint/2010/main" val="694891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BB8433A4-F6A6-454F-92A8-4EEBB7ECBB8A}"/>
              </a:ext>
            </a:extLst>
          </p:cNvPr>
          <p:cNvSpPr txBox="1">
            <a:spLocks/>
          </p:cNvSpPr>
          <p:nvPr/>
        </p:nvSpPr>
        <p:spPr>
          <a:xfrm>
            <a:off x="316760" y="93081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Multi-step calculations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A709C-660E-4897-A9BD-66F59B892CAB}"/>
              </a:ext>
            </a:extLst>
          </p:cNvPr>
          <p:cNvSpPr/>
          <p:nvPr/>
        </p:nvSpPr>
        <p:spPr>
          <a:xfrm>
            <a:off x="206666" y="1005667"/>
            <a:ext cx="117786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en-GB" sz="3600" dirty="0"/>
              <a:t>A horse has a start velocity of 2m/s and after 15 seconds has a kinetic energy of 40,000 J. If the horse has a mass of 800kg, what is its acceleration?</a:t>
            </a:r>
          </a:p>
          <a:p>
            <a:pPr marL="742950" indent="-742950">
              <a:buAutoNum type="arabicPeriod"/>
            </a:pPr>
            <a:r>
              <a:rPr lang="en-GB" sz="3600" dirty="0"/>
              <a:t>A cat has a start velocity of 0.5 m/s and after 5 seconds has a kinetic energy of 32J. If the cat has a mass of 4kg, what is its acceleration?</a:t>
            </a:r>
          </a:p>
          <a:p>
            <a:pPr marL="742950" indent="-742950">
              <a:buAutoNum type="arabicPeriod"/>
            </a:pPr>
            <a:r>
              <a:rPr lang="en-GB" sz="3600" dirty="0"/>
              <a:t>An aeroplane has a start velocity of 100 m/s and after 4 minutes has a kinetic energy of 1.6 GJ. If the aeroplane has a mass of 80,000 kg, what is its acceleration?</a:t>
            </a:r>
          </a:p>
          <a:p>
            <a:pPr marL="742950" indent="-742950">
              <a:buAutoNum type="arabicPeriod"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53315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58A2D-80F9-4FEB-95BD-25615C0F0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71550" lvl="1" indent="-514350">
              <a:buAutoNum type="arabicPeriod"/>
            </a:pPr>
            <a:r>
              <a:rPr lang="en-GB" sz="4000" dirty="0"/>
              <a:t>final velocity = 10 m/s</a:t>
            </a:r>
          </a:p>
          <a:p>
            <a:pPr marL="0" indent="0">
              <a:buNone/>
            </a:pPr>
            <a:r>
              <a:rPr lang="en-GB" sz="4000" dirty="0"/>
              <a:t>	 acceleration = 0.67 m/s</a:t>
            </a:r>
            <a:r>
              <a:rPr lang="en-GB" sz="4000" baseline="30000" dirty="0"/>
              <a:t>2</a:t>
            </a:r>
          </a:p>
          <a:p>
            <a:pPr marL="0" indent="0">
              <a:buNone/>
            </a:pPr>
            <a:r>
              <a:rPr lang="en-GB" sz="4000" dirty="0"/>
              <a:t>    2.	 final velocity = 4 m/s</a:t>
            </a:r>
          </a:p>
          <a:p>
            <a:pPr marL="0" indent="0">
              <a:buNone/>
            </a:pPr>
            <a:r>
              <a:rPr lang="en-GB" sz="4000" dirty="0"/>
              <a:t>         acceleration = 0.8 m/s</a:t>
            </a:r>
            <a:r>
              <a:rPr lang="en-GB" sz="4000" baseline="30000" dirty="0"/>
              <a:t>2</a:t>
            </a:r>
          </a:p>
          <a:p>
            <a:pPr marL="0" indent="0">
              <a:buNone/>
            </a:pPr>
            <a:r>
              <a:rPr lang="en-GB" sz="4000" dirty="0"/>
              <a:t>    3.	 final velocity = 200 m/s</a:t>
            </a:r>
          </a:p>
          <a:p>
            <a:pPr marL="0" indent="0">
              <a:buNone/>
            </a:pPr>
            <a:r>
              <a:rPr lang="en-GB" sz="4000" dirty="0"/>
              <a:t>         acceleration = 0.41 m/s</a:t>
            </a:r>
            <a:r>
              <a:rPr lang="en-GB" sz="4000" baseline="30000" dirty="0"/>
              <a:t>2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80845-C476-421F-8501-8071C5600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C770A98-3B14-44C0-8EB5-8F32946D4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52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614</Words>
  <Application>Microsoft Office PowerPoint</Application>
  <PresentationFormat>Widescreen</PresentationFormat>
  <Paragraphs>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Bauhaus 93</vt:lpstr>
      <vt:lpstr>Calibri</vt:lpstr>
      <vt:lpstr>Calibri Light</vt:lpstr>
      <vt:lpstr>Cambria</vt:lpstr>
      <vt:lpstr>Office Theme</vt:lpstr>
      <vt:lpstr>PowerPoint Presentation</vt:lpstr>
      <vt:lpstr>Acceleration</vt:lpstr>
      <vt:lpstr>Acceleration</vt:lpstr>
      <vt:lpstr>Acceleration</vt:lpstr>
      <vt:lpstr>Equation for acceleration</vt:lpstr>
      <vt:lpstr>Practice question</vt:lpstr>
      <vt:lpstr>Worksheet</vt:lpstr>
      <vt:lpstr>Basic answers</vt:lpstr>
      <vt:lpstr>Medium answers</vt:lpstr>
      <vt:lpstr>Hard answers</vt:lpstr>
      <vt:lpstr>Hard answers</vt:lpstr>
      <vt:lpstr>Struggle time!</vt:lpstr>
      <vt:lpstr>PowerPoint Presentation</vt:lpstr>
      <vt:lpstr>PowerPoint Presentation</vt:lpstr>
      <vt:lpstr>Multi-step calculations</vt:lpstr>
      <vt:lpstr>Stretch review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29</cp:revision>
  <dcterms:created xsi:type="dcterms:W3CDTF">2020-02-27T10:29:06Z</dcterms:created>
  <dcterms:modified xsi:type="dcterms:W3CDTF">2020-08-29T22:58:14Z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