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57" r:id="rId6"/>
    <p:sldId id="258" r:id="rId7"/>
    <p:sldId id="259" r:id="rId8"/>
    <p:sldId id="264" r:id="rId9"/>
    <p:sldId id="283" r:id="rId10"/>
    <p:sldId id="271" r:id="rId11"/>
    <p:sldId id="272" r:id="rId12"/>
    <p:sldId id="273" r:id="rId13"/>
    <p:sldId id="274" r:id="rId14"/>
    <p:sldId id="275" r:id="rId15"/>
    <p:sldId id="285" r:id="rId16"/>
    <p:sldId id="286" r:id="rId17"/>
    <p:sldId id="287" r:id="rId18"/>
    <p:sldId id="278" r:id="rId19"/>
    <p:sldId id="288" r:id="rId20"/>
    <p:sldId id="289" r:id="rId21"/>
    <p:sldId id="29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have just been taught the speed equation &amp; this knowledge should be retrieved &amp; directly relied upon during this lesson.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Similar skills (e.g. gradients of a line) will be revisited during velocity time graphs. 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28DABDE-3AAD-4A04-9662-09E88D706220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Speed</a:t>
            </a:r>
          </a:p>
          <a:p>
            <a:r>
              <a:rPr lang="en-GB" b="1" dirty="0"/>
              <a:t>L2 Distance-time graphs</a:t>
            </a:r>
          </a:p>
          <a:p>
            <a:r>
              <a:rPr lang="en-GB" dirty="0"/>
              <a:t>L3 Speed practical</a:t>
            </a:r>
          </a:p>
          <a:p>
            <a:r>
              <a:rPr lang="en-GB" dirty="0"/>
              <a:t>L4 Acceleration</a:t>
            </a:r>
          </a:p>
          <a:p>
            <a:r>
              <a:rPr lang="en-GB" dirty="0"/>
              <a:t>L5 Velocity time graphs</a:t>
            </a:r>
          </a:p>
          <a:p>
            <a:r>
              <a:rPr lang="en-GB" dirty="0"/>
              <a:t>L6 Equation of motion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840B6D6-4C56-4DE8-A013-A91EBA9C682B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DE8237-2F34-41B8-9333-5F93734CA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18" y="374966"/>
            <a:ext cx="43624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46" y="111584"/>
            <a:ext cx="5242066" cy="912586"/>
          </a:xfrm>
        </p:spPr>
        <p:txBody>
          <a:bodyPr>
            <a:normAutofit/>
          </a:bodyPr>
          <a:lstStyle/>
          <a:p>
            <a:r>
              <a:rPr lang="en-GB" u="sng" dirty="0"/>
              <a:t>Distance-time graphs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0BD36-90AE-40FC-BB7D-E17F3383A58D}"/>
              </a:ext>
            </a:extLst>
          </p:cNvPr>
          <p:cNvSpPr txBox="1"/>
          <p:nvPr/>
        </p:nvSpPr>
        <p:spPr>
          <a:xfrm>
            <a:off x="5531730" y="161072"/>
            <a:ext cx="3551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031DC8A-0BE4-4A01-B709-7BFC2692761D}" type="datetime1">
              <a:rPr lang="en-GB" sz="4400" u="sng" smtClean="0">
                <a:solidFill>
                  <a:schemeClr val="bg1"/>
                </a:solidFill>
                <a:latin typeface="+mj-lt"/>
              </a:rPr>
              <a:t>29/08/2020</a:t>
            </a:fld>
            <a:endParaRPr lang="en-GB" sz="440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EB8924-ABDE-40F0-A248-DCECD07D3AD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AFF3FA5-40F2-494F-B3C6-192A8CA4AA8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FCD9F55-3B43-499B-8206-48CEB4EE4279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599CEA8-6EDA-45D7-9A4E-10A65C3F1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6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Distance</a:t>
            </a:r>
          </a:p>
          <a:p>
            <a:r>
              <a:rPr lang="en-GB" dirty="0"/>
              <a:t>Time</a:t>
            </a:r>
          </a:p>
          <a:p>
            <a:r>
              <a:rPr lang="en-GB" dirty="0"/>
              <a:t>Speed</a:t>
            </a:r>
          </a:p>
          <a:p>
            <a:r>
              <a:rPr lang="en-GB" dirty="0"/>
              <a:t>Velocity</a:t>
            </a:r>
          </a:p>
          <a:p>
            <a:r>
              <a:rPr lang="en-GB" dirty="0"/>
              <a:t>Gradient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what the gradient of a distance-time graph gives.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u="sng" dirty="0"/>
              <a:t>Explain</a:t>
            </a:r>
            <a:r>
              <a:rPr lang="en-GB" dirty="0"/>
              <a:t> the different types of distance-time graphs.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u="sng" dirty="0"/>
              <a:t>Calculate</a:t>
            </a:r>
            <a:r>
              <a:rPr lang="en-GB" dirty="0"/>
              <a:t> speeds from distance-time graphs.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Distance-time graphs</a:t>
            </a:r>
          </a:p>
        </p:txBody>
      </p:sp>
    </p:spTree>
    <p:extLst>
      <p:ext uri="{BB962C8B-B14F-4D97-AF65-F5344CB8AC3E}">
        <p14:creationId xmlns:p14="http://schemas.microsoft.com/office/powerpoint/2010/main" val="19647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D7FF6-6915-410B-8C5E-BC74127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7125186" cy="3024800"/>
          </a:xfrm>
          <a:ln w="76200">
            <a:solidFill>
              <a:srgbClr val="C0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altLang="en-US" sz="3200" dirty="0"/>
              <a:t>A </a:t>
            </a:r>
            <a:r>
              <a:rPr lang="en-GB" altLang="en-US" sz="3200" b="1" dirty="0"/>
              <a:t>distance-time</a:t>
            </a:r>
            <a:r>
              <a:rPr lang="en-GB" altLang="en-US" sz="3200" dirty="0"/>
              <a:t> graph can be used to see when an object is </a:t>
            </a:r>
            <a:r>
              <a:rPr lang="en-GB" altLang="en-US" sz="3200" b="1" dirty="0"/>
              <a:t>stationary</a:t>
            </a:r>
            <a:r>
              <a:rPr lang="en-GB" altLang="en-US" sz="3200" dirty="0"/>
              <a:t> or travelling at a </a:t>
            </a:r>
            <a:r>
              <a:rPr lang="en-GB" altLang="en-US" sz="3200" b="1" dirty="0"/>
              <a:t>constant speed</a:t>
            </a:r>
            <a:r>
              <a:rPr lang="en-GB" altLang="en-US" sz="3200" dirty="0"/>
              <a:t>. </a:t>
            </a:r>
          </a:p>
          <a:p>
            <a:pPr marL="0" indent="0">
              <a:buNone/>
            </a:pPr>
            <a:endParaRPr lang="en-GB" altLang="en-US" sz="3200" dirty="0"/>
          </a:p>
          <a:p>
            <a:pPr marL="0" indent="0">
              <a:buNone/>
            </a:pPr>
            <a:r>
              <a:rPr lang="en-GB" altLang="en-US" sz="3200" dirty="0"/>
              <a:t>The steeper the </a:t>
            </a:r>
            <a:r>
              <a:rPr lang="en-GB" altLang="en-US" sz="3200" b="1" dirty="0"/>
              <a:t>slope</a:t>
            </a:r>
            <a:r>
              <a:rPr lang="en-GB" altLang="en-US" sz="3200" dirty="0"/>
              <a:t>, the faster the speed. The gradient (slope) of a distance-time graph shows the speed.</a:t>
            </a:r>
            <a:endParaRPr lang="en-GB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7CC568-B098-4FBD-8B7F-440589E3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Distance-time graphs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5350F7-9E72-45CC-882A-7AB50BC4430A}"/>
              </a:ext>
            </a:extLst>
          </p:cNvPr>
          <p:cNvSpPr txBox="1"/>
          <p:nvPr/>
        </p:nvSpPr>
        <p:spPr>
          <a:xfrm>
            <a:off x="7512338" y="1603510"/>
            <a:ext cx="5066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How can we calculate the gradient of a straight line?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Copy distance-time graphs from other whiteboard. </a:t>
            </a:r>
          </a:p>
        </p:txBody>
      </p:sp>
      <p:pic>
        <p:nvPicPr>
          <p:cNvPr id="11" name="Content Placeholder 4" descr="A close up of a map&#10;&#10;Description generated with high confidence">
            <a:extLst>
              <a:ext uri="{FF2B5EF4-FFF2-40B4-BE49-F238E27FC236}">
                <a16:creationId xmlns:a16="http://schemas.microsoft.com/office/drawing/2014/main" id="{AB0BCE62-3438-45E1-8304-E7DA36F37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2" r="11719"/>
          <a:stretch/>
        </p:blipFill>
        <p:spPr>
          <a:xfrm>
            <a:off x="1958340" y="1049112"/>
            <a:ext cx="8275320" cy="4966327"/>
          </a:xfrm>
        </p:spPr>
      </p:pic>
    </p:spTree>
    <p:extLst>
      <p:ext uri="{BB962C8B-B14F-4D97-AF65-F5344CB8AC3E}">
        <p14:creationId xmlns:p14="http://schemas.microsoft.com/office/powerpoint/2010/main" val="32425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9D7FAA-B734-499C-8CE4-11A6FEA1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from a distance-time graph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7799A8-18F8-4DBF-BDE1-8264A6F4C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4124"/>
            <a:ext cx="4969200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You can calculate the speed from the gradient of a distance-time graph. This is because of the equation for speed: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b="1" dirty="0"/>
              <a:t>v = s ÷ t</a:t>
            </a:r>
          </a:p>
        </p:txBody>
      </p:sp>
      <p:grpSp>
        <p:nvGrpSpPr>
          <p:cNvPr id="12" name="Group 1">
            <a:extLst>
              <a:ext uri="{FF2B5EF4-FFF2-40B4-BE49-F238E27FC236}">
                <a16:creationId xmlns:a16="http://schemas.microsoft.com/office/drawing/2014/main" id="{91274141-F0A6-4491-94E1-31F184302D3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20154" y="1141464"/>
            <a:ext cx="6735485" cy="5061753"/>
            <a:chOff x="2539" y="1524"/>
            <a:chExt cx="7007" cy="5349"/>
          </a:xfrm>
        </p:grpSpPr>
        <p:sp>
          <p:nvSpPr>
            <p:cNvPr id="13" name="AutoShape 35">
              <a:extLst>
                <a:ext uri="{FF2B5EF4-FFF2-40B4-BE49-F238E27FC236}">
                  <a16:creationId xmlns:a16="http://schemas.microsoft.com/office/drawing/2014/main" id="{63974D2A-0202-4665-91A8-0C0B586B85F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39" y="1524"/>
              <a:ext cx="7007" cy="5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Line 34">
              <a:extLst>
                <a:ext uri="{FF2B5EF4-FFF2-40B4-BE49-F238E27FC236}">
                  <a16:creationId xmlns:a16="http://schemas.microsoft.com/office/drawing/2014/main" id="{C61F7745-DF9C-410C-8393-396A1484C6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2" y="2347"/>
              <a:ext cx="1" cy="34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Line 33">
              <a:extLst>
                <a:ext uri="{FF2B5EF4-FFF2-40B4-BE49-F238E27FC236}">
                  <a16:creationId xmlns:a16="http://schemas.microsoft.com/office/drawing/2014/main" id="{F06CE405-847E-45D1-ABD4-84AA977BF2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4" y="5226"/>
              <a:ext cx="12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Line 32">
              <a:extLst>
                <a:ext uri="{FF2B5EF4-FFF2-40B4-BE49-F238E27FC236}">
                  <a16:creationId xmlns:a16="http://schemas.microsoft.com/office/drawing/2014/main" id="{E88E8068-231C-439C-AECF-680402C997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4" y="3993"/>
              <a:ext cx="12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31">
              <a:extLst>
                <a:ext uri="{FF2B5EF4-FFF2-40B4-BE49-F238E27FC236}">
                  <a16:creationId xmlns:a16="http://schemas.microsoft.com/office/drawing/2014/main" id="{D16E161C-3594-45E9-8B08-3B8F50B3C9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4" y="4610"/>
              <a:ext cx="12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Line 30">
              <a:extLst>
                <a:ext uri="{FF2B5EF4-FFF2-40B4-BE49-F238E27FC236}">
                  <a16:creationId xmlns:a16="http://schemas.microsoft.com/office/drawing/2014/main" id="{6766C733-B688-4F79-B0F1-168F6F6667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4" y="2758"/>
              <a:ext cx="12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Line 29">
              <a:extLst>
                <a:ext uri="{FF2B5EF4-FFF2-40B4-BE49-F238E27FC236}">
                  <a16:creationId xmlns:a16="http://schemas.microsoft.com/office/drawing/2014/main" id="{F7639F83-009B-4ED7-ABD6-174A093AA7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4" y="3376"/>
              <a:ext cx="12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Text Box 28">
              <a:extLst>
                <a:ext uri="{FF2B5EF4-FFF2-40B4-BE49-F238E27FC236}">
                  <a16:creationId xmlns:a16="http://schemas.microsoft.com/office/drawing/2014/main" id="{395B4314-29CB-49A1-A26C-46547A0F37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5021"/>
              <a:ext cx="577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10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Text Box 27">
              <a:extLst>
                <a:ext uri="{FF2B5EF4-FFF2-40B4-BE49-F238E27FC236}">
                  <a16:creationId xmlns:a16="http://schemas.microsoft.com/office/drawing/2014/main" id="{75241286-73A3-4F19-AFD6-17F438546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4404"/>
              <a:ext cx="577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20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Text Box 26">
              <a:extLst>
                <a:ext uri="{FF2B5EF4-FFF2-40B4-BE49-F238E27FC236}">
                  <a16:creationId xmlns:a16="http://schemas.microsoft.com/office/drawing/2014/main" id="{A943DD58-47A4-4609-B290-42F8E58C5B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3787"/>
              <a:ext cx="577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30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Text Box 25">
              <a:extLst>
                <a:ext uri="{FF2B5EF4-FFF2-40B4-BE49-F238E27FC236}">
                  <a16:creationId xmlns:a16="http://schemas.microsoft.com/office/drawing/2014/main" id="{EF774D5D-0C0D-4D78-B125-1BB38D9F4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3170"/>
              <a:ext cx="577" cy="4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40</a:t>
              </a:r>
              <a:endPara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Text Box 24">
              <a:extLst>
                <a:ext uri="{FF2B5EF4-FFF2-40B4-BE49-F238E27FC236}">
                  <a16:creationId xmlns:a16="http://schemas.microsoft.com/office/drawing/2014/main" id="{0B219B8D-E7F0-4523-AD40-743E5F318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2553"/>
              <a:ext cx="577" cy="4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50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C7F39F3F-890E-4F78-BCF5-5E90F856C6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9" y="5844"/>
              <a:ext cx="1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3CE2D50B-A5FD-408E-88E7-45ED7C6581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70" y="5844"/>
              <a:ext cx="1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Line 21">
              <a:extLst>
                <a:ext uri="{FF2B5EF4-FFF2-40B4-BE49-F238E27FC236}">
                  <a16:creationId xmlns:a16="http://schemas.microsoft.com/office/drawing/2014/main" id="{DB45B464-6D97-4208-98D2-8DAB5D2886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5" y="5844"/>
              <a:ext cx="1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Line 20">
              <a:extLst>
                <a:ext uri="{FF2B5EF4-FFF2-40B4-BE49-F238E27FC236}">
                  <a16:creationId xmlns:a16="http://schemas.microsoft.com/office/drawing/2014/main" id="{993BB739-CA37-4DD8-9839-2609AE477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0" y="5844"/>
              <a:ext cx="1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Line 19">
              <a:extLst>
                <a:ext uri="{FF2B5EF4-FFF2-40B4-BE49-F238E27FC236}">
                  <a16:creationId xmlns:a16="http://schemas.microsoft.com/office/drawing/2014/main" id="{D6EEE126-3416-4F7E-A386-D13EEAFAA4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45" y="5844"/>
              <a:ext cx="1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Line 18">
              <a:extLst>
                <a:ext uri="{FF2B5EF4-FFF2-40B4-BE49-F238E27FC236}">
                  <a16:creationId xmlns:a16="http://schemas.microsoft.com/office/drawing/2014/main" id="{2463B792-7EF8-4F1A-84C4-7B7EB81423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40" y="5844"/>
              <a:ext cx="1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Line 17">
              <a:extLst>
                <a:ext uri="{FF2B5EF4-FFF2-40B4-BE49-F238E27FC236}">
                  <a16:creationId xmlns:a16="http://schemas.microsoft.com/office/drawing/2014/main" id="{9B4595A9-F5A5-4653-BF1A-3C8E660A36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8" y="5844"/>
              <a:ext cx="487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Text Box 16">
              <a:extLst>
                <a:ext uri="{FF2B5EF4-FFF2-40B4-BE49-F238E27FC236}">
                  <a16:creationId xmlns:a16="http://schemas.microsoft.com/office/drawing/2014/main" id="{DBBC82A7-1698-4056-8857-C5F777CCE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7" y="6050"/>
              <a:ext cx="394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1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Text Box 15">
              <a:extLst>
                <a:ext uri="{FF2B5EF4-FFF2-40B4-BE49-F238E27FC236}">
                  <a16:creationId xmlns:a16="http://schemas.microsoft.com/office/drawing/2014/main" id="{D8B0E1A5-2E5D-49AB-B3D0-5D7B195300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6050"/>
              <a:ext cx="394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2000" dirty="0">
                  <a:latin typeface="Comic Sans MS" panose="030F0702030302020204" pitchFamily="66" charset="0"/>
                </a:rPr>
                <a:t>2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Text Box 14">
              <a:extLst>
                <a:ext uri="{FF2B5EF4-FFF2-40B4-BE49-F238E27FC236}">
                  <a16:creationId xmlns:a16="http://schemas.microsoft.com/office/drawing/2014/main" id="{213E52F0-9CE3-4487-944D-EF85FC226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8" y="6050"/>
              <a:ext cx="393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3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Text Box 13">
              <a:extLst>
                <a:ext uri="{FF2B5EF4-FFF2-40B4-BE49-F238E27FC236}">
                  <a16:creationId xmlns:a16="http://schemas.microsoft.com/office/drawing/2014/main" id="{52E76B73-B649-47CE-9227-C4A68790F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7" y="6050"/>
              <a:ext cx="394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4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Text Box 12">
              <a:extLst>
                <a:ext uri="{FF2B5EF4-FFF2-40B4-BE49-F238E27FC236}">
                  <a16:creationId xmlns:a16="http://schemas.microsoft.com/office/drawing/2014/main" id="{3A5505A9-E886-4108-8995-CD1D9CD0AB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8" y="6050"/>
              <a:ext cx="394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2000" dirty="0">
                  <a:latin typeface="Comic Sans MS" panose="030F0702030302020204" pitchFamily="66" charset="0"/>
                </a:rPr>
                <a:t>5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Text Box 11">
              <a:extLst>
                <a:ext uri="{FF2B5EF4-FFF2-40B4-BE49-F238E27FC236}">
                  <a16:creationId xmlns:a16="http://schemas.microsoft.com/office/drawing/2014/main" id="{3B0E1FA6-0FF0-451B-827D-CAA6D1052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8" y="6050"/>
              <a:ext cx="394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6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Text Box 10">
              <a:extLst>
                <a:ext uri="{FF2B5EF4-FFF2-40B4-BE49-F238E27FC236}">
                  <a16:creationId xmlns:a16="http://schemas.microsoft.com/office/drawing/2014/main" id="{D7BAB90D-2570-41CC-80B1-D6E2471BD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2" y="1730"/>
              <a:ext cx="1796" cy="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Distance (km)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Text Box 9">
              <a:extLst>
                <a:ext uri="{FF2B5EF4-FFF2-40B4-BE49-F238E27FC236}">
                  <a16:creationId xmlns:a16="http://schemas.microsoft.com/office/drawing/2014/main" id="{76657075-D787-41F3-BB8B-7838FD815B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7" y="6050"/>
              <a:ext cx="1411" cy="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Time (h)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8">
              <a:extLst>
                <a:ext uri="{FF2B5EF4-FFF2-40B4-BE49-F238E27FC236}">
                  <a16:creationId xmlns:a16="http://schemas.microsoft.com/office/drawing/2014/main" id="{3C82972E-98A3-447E-800B-F9CD35D382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8" y="3993"/>
              <a:ext cx="2052" cy="18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Line 7">
              <a:extLst>
                <a:ext uri="{FF2B5EF4-FFF2-40B4-BE49-F238E27FC236}">
                  <a16:creationId xmlns:a16="http://schemas.microsoft.com/office/drawing/2014/main" id="{904D053B-78A8-4881-9BB7-ABAB8CF518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70" y="3993"/>
              <a:ext cx="14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Line 6">
              <a:extLst>
                <a:ext uri="{FF2B5EF4-FFF2-40B4-BE49-F238E27FC236}">
                  <a16:creationId xmlns:a16="http://schemas.microsoft.com/office/drawing/2014/main" id="{BB6970D9-51EC-4193-8DCB-53FD377735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45" y="2758"/>
              <a:ext cx="641" cy="1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Text Box 4">
              <a:extLst>
                <a:ext uri="{FF2B5EF4-FFF2-40B4-BE49-F238E27FC236}">
                  <a16:creationId xmlns:a16="http://schemas.microsoft.com/office/drawing/2014/main" id="{AE9104BC-D7C2-4160-917E-6A44826CB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2" y="4199"/>
              <a:ext cx="449" cy="4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4000" tIns="36000" rIns="54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B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Text Box 3">
              <a:extLst>
                <a:ext uri="{FF2B5EF4-FFF2-40B4-BE49-F238E27FC236}">
                  <a16:creationId xmlns:a16="http://schemas.microsoft.com/office/drawing/2014/main" id="{2E3EBAE7-B222-4043-A24B-FAF01A618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3" y="4199"/>
              <a:ext cx="448" cy="4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4000" tIns="36000" rIns="54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C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Text Box 2">
              <a:extLst>
                <a:ext uri="{FF2B5EF4-FFF2-40B4-BE49-F238E27FC236}">
                  <a16:creationId xmlns:a16="http://schemas.microsoft.com/office/drawing/2014/main" id="{AB9DAD5C-CA46-46BB-AA1D-EE8E7585CD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50" y="2553"/>
              <a:ext cx="449" cy="4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4000" tIns="36000" rIns="54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D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F2A9457C-E9DF-4177-B9CB-285D6A4D0932}"/>
              </a:ext>
            </a:extLst>
          </p:cNvPr>
          <p:cNvSpPr txBox="1"/>
          <p:nvPr/>
        </p:nvSpPr>
        <p:spPr>
          <a:xfrm>
            <a:off x="7592203" y="1159906"/>
            <a:ext cx="4403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Stretch: </a:t>
            </a:r>
            <a:r>
              <a:rPr lang="en-GB" sz="3200" dirty="0">
                <a:solidFill>
                  <a:srgbClr val="FF0000"/>
                </a:solidFill>
              </a:rPr>
              <a:t>What is the speed between A and B 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707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6E143-51FE-4896-952C-5EFFEB2BE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860548"/>
            <a:ext cx="11835946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Complete the worksheet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C36C24-1208-4195-8BBE-B64159459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104" y="0"/>
            <a:ext cx="4717896" cy="5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3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0818C5-5304-458F-A3A8-D6608AC859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983"/>
          <a:stretch/>
        </p:blipFill>
        <p:spPr>
          <a:xfrm>
            <a:off x="0" y="1427447"/>
            <a:ext cx="12196500" cy="453727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21F677-0C60-42A8-B00A-D3D353F17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66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2F9C07-0470-4A61-98CE-7B8DE4C74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1" y="1049112"/>
            <a:ext cx="9148178" cy="488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9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72B0E48-C484-42DE-BA3C-98CF524B6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9112"/>
            <a:ext cx="12192000" cy="436790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521" y="0"/>
            <a:ext cx="1848787" cy="134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7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AEF71-B51A-4D98-9A04-0736F2715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 questions so exam conditions!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have 12 minutes!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366138-9909-4B2E-A2E5-BB93D6DD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026FF3-1BE8-4A8F-8A4C-ACB3EE76B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512" y="0"/>
            <a:ext cx="4296487" cy="587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47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11EE-5C31-4EEA-B4B8-F3F8AC14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ADA787-B5CD-474C-AF61-811BC58BC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526" y="0"/>
            <a:ext cx="660694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D83680-BAE4-4B75-AD02-228B6453A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34" y="2250436"/>
            <a:ext cx="4380328" cy="23571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841A8E-579F-4A92-8659-FA1311A9331E}"/>
              </a:ext>
            </a:extLst>
          </p:cNvPr>
          <p:cNvSpPr txBox="1"/>
          <p:nvPr/>
        </p:nvSpPr>
        <p:spPr>
          <a:xfrm>
            <a:off x="6512198" y="5773927"/>
            <a:ext cx="4734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The slope/gradient is the shallowest/least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8339B5-89F3-4326-A8F6-6ADB2D8FD867}"/>
              </a:ext>
            </a:extLst>
          </p:cNvPr>
          <p:cNvSpPr/>
          <p:nvPr/>
        </p:nvSpPr>
        <p:spPr>
          <a:xfrm>
            <a:off x="8623172" y="2967334"/>
            <a:ext cx="7040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arial" panose="020B0604020202020204" pitchFamily="34" charset="0"/>
              </a:rPr>
              <a:t>✓</a:t>
            </a:r>
            <a:endParaRPr lang="en-GB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594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FBECB6-5FAC-4BA4-94E0-63E1F54B4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69" y="799592"/>
            <a:ext cx="12212137" cy="52588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2C73EE-EA99-4F5C-9019-45A225601BA6}"/>
              </a:ext>
            </a:extLst>
          </p:cNvPr>
          <p:cNvSpPr/>
          <p:nvPr/>
        </p:nvSpPr>
        <p:spPr>
          <a:xfrm>
            <a:off x="9091190" y="2305226"/>
            <a:ext cx="9541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200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1FE719-50A2-445B-A3D3-0CE26182A536}"/>
              </a:ext>
            </a:extLst>
          </p:cNvPr>
          <p:cNvSpPr/>
          <p:nvPr/>
        </p:nvSpPr>
        <p:spPr>
          <a:xfrm>
            <a:off x="2216170" y="4267859"/>
            <a:ext cx="48654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60 – 40 = 20 seconds  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59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E3915D-574D-434B-B20B-B60FEB5DC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CB3B3C-61C3-4398-8195-39E32B912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" y="0"/>
            <a:ext cx="9696450" cy="6743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E79D98-E725-4564-AE95-6B05FA64B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1665" y="2892555"/>
            <a:ext cx="6525250" cy="21366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AE0D53-A119-4AE2-AA4B-51ED4FAC199F}"/>
              </a:ext>
            </a:extLst>
          </p:cNvPr>
          <p:cNvCxnSpPr/>
          <p:nvPr/>
        </p:nvCxnSpPr>
        <p:spPr>
          <a:xfrm flipV="1">
            <a:off x="1712759" y="199590"/>
            <a:ext cx="5778823" cy="5788105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6362E58-1D4E-4446-80D0-5026C49286BB}"/>
              </a:ext>
            </a:extLst>
          </p:cNvPr>
          <p:cNvSpPr/>
          <p:nvPr/>
        </p:nvSpPr>
        <p:spPr>
          <a:xfrm>
            <a:off x="9365831" y="4862116"/>
            <a:ext cx="1877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162-168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86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2A72B7-5238-45CE-BD96-A42D579C2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21340D-48C7-4313-8777-B40E2C69F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34425" cy="6038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0FB4F0-9D59-4105-BBAA-836B5D308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050" y="2481652"/>
            <a:ext cx="4552950" cy="3533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9B044F-7D6A-41F2-8CB8-FB9C4DE4F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4019" y="1915305"/>
            <a:ext cx="7705725" cy="54292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04D319-4787-4E86-9DB1-A56EE06DEB48}"/>
              </a:ext>
            </a:extLst>
          </p:cNvPr>
          <p:cNvSpPr/>
          <p:nvPr/>
        </p:nvSpPr>
        <p:spPr>
          <a:xfrm>
            <a:off x="10493746" y="4981799"/>
            <a:ext cx="7040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arial" panose="020B0604020202020204" pitchFamily="34" charset="0"/>
              </a:rPr>
              <a:t>✓</a:t>
            </a:r>
            <a:endParaRPr lang="en-GB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61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2A72B7-5238-45CE-BD96-A42D579C2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8619FF-E817-41D9-841C-B78E2DD25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401175" cy="60198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652237F-97C9-4A17-A254-89616FFCEDA0}"/>
              </a:ext>
            </a:extLst>
          </p:cNvPr>
          <p:cNvSpPr/>
          <p:nvPr/>
        </p:nvSpPr>
        <p:spPr>
          <a:xfrm>
            <a:off x="2719026" y="247343"/>
            <a:ext cx="64556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arial" panose="020B0604020202020204" pitchFamily="34" charset="0"/>
              </a:rPr>
              <a:t>Between B-C or D-E</a:t>
            </a:r>
            <a:endParaRPr lang="en-GB" sz="5400" dirty="0">
              <a:solidFill>
                <a:srgbClr val="00B05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06A07F-4AC2-4BDB-B84B-386DEB12000A}"/>
              </a:ext>
            </a:extLst>
          </p:cNvPr>
          <p:cNvSpPr/>
          <p:nvPr/>
        </p:nvSpPr>
        <p:spPr>
          <a:xfrm>
            <a:off x="3998326" y="4266989"/>
            <a:ext cx="21852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arial" panose="020B0604020202020204" pitchFamily="34" charset="0"/>
              </a:rPr>
              <a:t>slower</a:t>
            </a:r>
            <a:endParaRPr lang="en-GB" sz="5400" dirty="0">
              <a:solidFill>
                <a:srgbClr val="00B05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EE9232-DDF0-4BA1-90CD-A5B5C1E9095D}"/>
              </a:ext>
            </a:extLst>
          </p:cNvPr>
          <p:cNvSpPr/>
          <p:nvPr/>
        </p:nvSpPr>
        <p:spPr>
          <a:xfrm>
            <a:off x="3456271" y="3565331"/>
            <a:ext cx="19159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arial" panose="020B0604020202020204" pitchFamily="34" charset="0"/>
              </a:rPr>
              <a:t>faster</a:t>
            </a:r>
            <a:endParaRPr lang="en-GB" sz="5400" dirty="0">
              <a:solidFill>
                <a:srgbClr val="00B05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3F1D9A-FE1A-4EAD-B55D-3E86D5EC0205}"/>
              </a:ext>
            </a:extLst>
          </p:cNvPr>
          <p:cNvSpPr/>
          <p:nvPr/>
        </p:nvSpPr>
        <p:spPr>
          <a:xfrm>
            <a:off x="7585528" y="4488661"/>
            <a:ext cx="17235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arial" panose="020B0604020202020204" pitchFamily="34" charset="0"/>
              </a:rPr>
              <a:t>force</a:t>
            </a:r>
            <a:endParaRPr lang="en-GB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512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2A72B7-5238-45CE-BD96-A42D579C2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ED5A72-8E29-4062-A191-A4366348E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865" y="33104"/>
            <a:ext cx="662852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0C9478-45A7-4942-91CE-B0B955C8BC59}"/>
              </a:ext>
            </a:extLst>
          </p:cNvPr>
          <p:cNvSpPr/>
          <p:nvPr/>
        </p:nvSpPr>
        <p:spPr>
          <a:xfrm>
            <a:off x="5636819" y="5307326"/>
            <a:ext cx="5964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Walking at a constant speed</a:t>
            </a:r>
            <a:endParaRPr lang="en-GB" sz="3600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04FD4A-760F-4D54-830A-42DAD6980891}"/>
              </a:ext>
            </a:extLst>
          </p:cNvPr>
          <p:cNvSpPr/>
          <p:nvPr/>
        </p:nvSpPr>
        <p:spPr>
          <a:xfrm>
            <a:off x="5636818" y="6178565"/>
            <a:ext cx="28007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Standing still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07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2A72B7-5238-45CE-BD96-A42D579C2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0233DE-DC19-40A1-AAFA-5AC242E66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7837"/>
            <a:ext cx="9305925" cy="33623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7973EE-EB02-4EDA-9DD0-8FBC0E6B8848}"/>
              </a:ext>
            </a:extLst>
          </p:cNvPr>
          <p:cNvSpPr/>
          <p:nvPr/>
        </p:nvSpPr>
        <p:spPr>
          <a:xfrm>
            <a:off x="7535243" y="1997236"/>
            <a:ext cx="1338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faster</a:t>
            </a:r>
            <a:endParaRPr lang="en-GB" sz="3600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99D0F3-21C4-4E20-B8AB-5F673442F385}"/>
              </a:ext>
            </a:extLst>
          </p:cNvPr>
          <p:cNvSpPr/>
          <p:nvPr/>
        </p:nvSpPr>
        <p:spPr>
          <a:xfrm>
            <a:off x="1113449" y="2989770"/>
            <a:ext cx="6878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the gradient of the line is steeper</a:t>
            </a:r>
            <a:endParaRPr lang="en-GB" sz="3600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84D71D-E101-49E5-93E4-362161C009D4}"/>
              </a:ext>
            </a:extLst>
          </p:cNvPr>
          <p:cNvSpPr/>
          <p:nvPr/>
        </p:nvSpPr>
        <p:spPr>
          <a:xfrm>
            <a:off x="750629" y="4265444"/>
            <a:ext cx="51443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  <a:latin typeface="arial" panose="020B0604020202020204" pitchFamily="34" charset="0"/>
              </a:rPr>
              <a:t>Speed = distance ÷ time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647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293</Words>
  <Application>Microsoft Office PowerPoint</Application>
  <PresentationFormat>Widescreen</PresentationFormat>
  <Paragraphs>70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</vt:lpstr>
      <vt:lpstr>Bauhaus 93</vt:lpstr>
      <vt:lpstr>Calibri</vt:lpstr>
      <vt:lpstr>Calibri Light</vt:lpstr>
      <vt:lpstr>Comic Sans MS</vt:lpstr>
      <vt:lpstr>Office Theme</vt:lpstr>
      <vt:lpstr>PowerPoint Presentation</vt:lpstr>
      <vt:lpstr>Distance-time graphs</vt:lpstr>
      <vt:lpstr>Distance-time graphs</vt:lpstr>
      <vt:lpstr>Distance-time graphs</vt:lpstr>
      <vt:lpstr>Copy distance-time graphs from other whiteboard. </vt:lpstr>
      <vt:lpstr>Speed from a distance-time graph</vt:lpstr>
      <vt:lpstr>Worksheet</vt:lpstr>
      <vt:lpstr>Basic answers</vt:lpstr>
      <vt:lpstr>Medium answers</vt:lpstr>
      <vt:lpstr>Hard answers</vt:lpstr>
      <vt:lpstr>Struggle time!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28</cp:revision>
  <dcterms:created xsi:type="dcterms:W3CDTF">2020-02-27T10:29:06Z</dcterms:created>
  <dcterms:modified xsi:type="dcterms:W3CDTF">2020-08-29T22:56:35Z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