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9" r:id="rId5"/>
    <p:sldId id="278" r:id="rId6"/>
    <p:sldId id="279" r:id="rId7"/>
    <p:sldId id="289" r:id="rId8"/>
    <p:sldId id="280" r:id="rId9"/>
    <p:sldId id="281" r:id="rId10"/>
    <p:sldId id="284" r:id="rId11"/>
    <p:sldId id="285" r:id="rId12"/>
    <p:sldId id="286" r:id="rId13"/>
    <p:sldId id="282" r:id="rId14"/>
    <p:sldId id="283" r:id="rId15"/>
    <p:sldId id="287" r:id="rId16"/>
    <p:sldId id="268" r:id="rId17"/>
    <p:sldId id="288" r:id="rId18"/>
    <p:sldId id="29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EDMUNDS (HAB)" initials="PE(" lastIdx="1" clrIdx="0">
    <p:extLst>
      <p:ext uri="{19B8F6BF-5375-455C-9EA6-DF929625EA0E}">
        <p15:presenceInfo xmlns:p15="http://schemas.microsoft.com/office/powerpoint/2012/main" userId="Peter EDMUNDS (HAB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2D3C"/>
    <a:srgbClr val="E1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42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42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8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slide" Target="../slides/slide8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8.xml"/><Relationship Id="rId4" Type="http://schemas.openxmlformats.org/officeDocument/2006/relationships/slide" Target="../slides/slide4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8.xml"/><Relationship Id="rId4" Type="http://schemas.openxmlformats.org/officeDocument/2006/relationships/slide" Target="../slides/slide4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8.xml"/><Relationship Id="rId4" Type="http://schemas.openxmlformats.org/officeDocument/2006/relationships/slide" Target="../slides/slide4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8.xml"/><Relationship Id="rId4" Type="http://schemas.openxmlformats.org/officeDocument/2006/relationships/slide" Target="../slides/slide4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8.xml"/><Relationship Id="rId4" Type="http://schemas.openxmlformats.org/officeDocument/2006/relationships/slide" Target="../slides/slide4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8.xml"/><Relationship Id="rId4" Type="http://schemas.openxmlformats.org/officeDocument/2006/relationships/slide" Target="../slides/slide4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8.xml"/><Relationship Id="rId4" Type="http://schemas.openxmlformats.org/officeDocument/2006/relationships/slide" Target="../slides/slide4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8.xml"/><Relationship Id="rId4" Type="http://schemas.openxmlformats.org/officeDocument/2006/relationships/slide" Target="../slides/slide4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8.xml"/><Relationship Id="rId4" Type="http://schemas.openxmlformats.org/officeDocument/2006/relationships/slide" Target="../slides/slide4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8.xml"/><Relationship Id="rId4" Type="http://schemas.openxmlformats.org/officeDocument/2006/relationships/slide" Target="../slides/slide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8.xml"/><Relationship Id="rId4" Type="http://schemas.openxmlformats.org/officeDocument/2006/relationships/slide" Target="../slides/slide4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slide" Target="../slides/slide8.xml"/><Relationship Id="rId4" Type="http://schemas.openxmlformats.org/officeDocument/2006/relationships/slide" Target="../slides/slide4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8.xml"/><Relationship Id="rId4" Type="http://schemas.openxmlformats.org/officeDocument/2006/relationships/slide" Target="../slides/slide4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8.xml"/><Relationship Id="rId4" Type="http://schemas.openxmlformats.org/officeDocument/2006/relationships/slide" Target="../slides/slide4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g"/><Relationship Id="rId5" Type="http://schemas.openxmlformats.org/officeDocument/2006/relationships/slide" Target="../slides/slide8.xml"/><Relationship Id="rId4" Type="http://schemas.openxmlformats.org/officeDocument/2006/relationships/slide" Target="../slides/slide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37A89079-236F-4A22-8FFF-9663B4EB1375}"/>
              </a:ext>
            </a:extLst>
          </p:cNvPr>
          <p:cNvSpPr/>
          <p:nvPr userDrawn="1"/>
        </p:nvSpPr>
        <p:spPr>
          <a:xfrm>
            <a:off x="119336" y="116632"/>
            <a:ext cx="5079066" cy="658896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8C55545C-5EF8-4BD6-947D-5B5F3AA27D7C}"/>
              </a:ext>
            </a:extLst>
          </p:cNvPr>
          <p:cNvSpPr/>
          <p:nvPr userDrawn="1"/>
        </p:nvSpPr>
        <p:spPr>
          <a:xfrm>
            <a:off x="5384140" y="116632"/>
            <a:ext cx="6688524" cy="3883868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E8CD4EB-B962-44CB-8A10-BB7CDE6FBEE9}"/>
              </a:ext>
            </a:extLst>
          </p:cNvPr>
          <p:cNvSpPr/>
          <p:nvPr userDrawn="1"/>
        </p:nvSpPr>
        <p:spPr>
          <a:xfrm>
            <a:off x="3093508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81F853-BF94-40DA-954D-58989AB8DE74}"/>
              </a:ext>
            </a:extLst>
          </p:cNvPr>
          <p:cNvSpPr/>
          <p:nvPr userDrawn="1"/>
        </p:nvSpPr>
        <p:spPr>
          <a:xfrm>
            <a:off x="9915526" y="3874296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Lesson Sequence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E63E400-D736-4FE2-A70F-1A4C9C1F87DD}"/>
              </a:ext>
            </a:extLst>
          </p:cNvPr>
          <p:cNvSpPr/>
          <p:nvPr userDrawn="1"/>
        </p:nvSpPr>
        <p:spPr>
          <a:xfrm>
            <a:off x="5384140" y="4264819"/>
            <a:ext cx="3181216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145ACC6F-56AA-4F4E-8FB5-FA694639643B}"/>
              </a:ext>
            </a:extLst>
          </p:cNvPr>
          <p:cNvSpPr/>
          <p:nvPr userDrawn="1"/>
        </p:nvSpPr>
        <p:spPr>
          <a:xfrm>
            <a:off x="8815380" y="4264819"/>
            <a:ext cx="3181215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D5FE6A0-2FE4-4777-AEE8-EC2BEB3FC62C}"/>
              </a:ext>
            </a:extLst>
          </p:cNvPr>
          <p:cNvSpPr/>
          <p:nvPr userDrawn="1"/>
        </p:nvSpPr>
        <p:spPr>
          <a:xfrm>
            <a:off x="6460596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Prior Learning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736AEB8-69B7-45F4-B5DB-2D3F277911A2}"/>
              </a:ext>
            </a:extLst>
          </p:cNvPr>
          <p:cNvSpPr/>
          <p:nvPr userDrawn="1"/>
        </p:nvSpPr>
        <p:spPr>
          <a:xfrm>
            <a:off x="9877493" y="6510334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Future Learning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DECA75-D8E4-433A-92D9-5230F4274147}"/>
              </a:ext>
            </a:extLst>
          </p:cNvPr>
          <p:cNvSpPr/>
          <p:nvPr userDrawn="1"/>
        </p:nvSpPr>
        <p:spPr>
          <a:xfrm>
            <a:off x="5384140" y="4264819"/>
            <a:ext cx="3105281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should have been taught to: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F107E4-1F73-4E19-85F4-2B80B83FD5C8}"/>
              </a:ext>
            </a:extLst>
          </p:cNvPr>
          <p:cNvSpPr/>
          <p:nvPr userDrawn="1"/>
        </p:nvSpPr>
        <p:spPr>
          <a:xfrm>
            <a:off x="8815380" y="4289071"/>
            <a:ext cx="318121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will be taught: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1E4E19-E6A6-45F5-937E-27BB2AACE3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4140" y="152401"/>
            <a:ext cx="6688798" cy="372268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Outline a list of lessons from this topic here so teachers can quickly see where this lesson fits in the sequence, e.g.:</a:t>
            </a:r>
          </a:p>
          <a:p>
            <a:pPr lvl="0"/>
            <a:endParaRPr lang="en-US" dirty="0"/>
          </a:p>
          <a:p>
            <a:pPr lvl="0"/>
            <a:r>
              <a:rPr lang="en-GB" dirty="0"/>
              <a:t>Lesson 1: The Particle Model of Solids, Liquids and Gases</a:t>
            </a:r>
          </a:p>
          <a:p>
            <a:pPr lvl="0"/>
            <a:r>
              <a:rPr lang="en-GB" dirty="0"/>
              <a:t>Lesson 2: Changes of State (RP – heating curves)</a:t>
            </a:r>
          </a:p>
          <a:p>
            <a:pPr lvl="0"/>
            <a:r>
              <a:rPr lang="en-GB" dirty="0"/>
              <a:t>Lesson 3: Density (RP – Density)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0E82157-FEA8-4FB1-9E00-5AA05D6A0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5888"/>
            <a:ext cx="5080000" cy="6589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details from the specification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992DB3F-DEFD-4FC0-9110-B3B2A9003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84800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prior key stage or lesson titles from previous topics / lessons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6AC0F5EB-2AE4-4E15-908F-2CBC812093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13134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future key stage or lesson titles from future topics / lessons here</a:t>
            </a:r>
          </a:p>
        </p:txBody>
      </p:sp>
    </p:spTree>
    <p:extLst>
      <p:ext uri="{BB962C8B-B14F-4D97-AF65-F5344CB8AC3E}">
        <p14:creationId xmlns:p14="http://schemas.microsoft.com/office/powerpoint/2010/main" val="188070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 Q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EF800E0C-4520-4D61-B97B-846CC00F280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8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5E268503-A08E-496A-806D-CE441E76005A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9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64AB73D5-F6B9-4884-808F-1723F1FED97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10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739ED3E5-0569-444B-AC98-669827C4E83B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11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78C01C3-7EEC-445A-877E-FCDC2905DBB8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09D869FA-2FDE-4C68-B53B-2AC11324B919}"/>
              </a:ext>
            </a:extLst>
          </p:cNvPr>
          <p:cNvSpPr/>
          <p:nvPr userDrawn="1"/>
        </p:nvSpPr>
        <p:spPr>
          <a:xfrm rot="5400000">
            <a:off x="1885200" y="-583675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7143DE02-551B-4DA1-9200-73B24E55C5AA}"/>
              </a:ext>
            </a:extLst>
          </p:cNvPr>
          <p:cNvSpPr/>
          <p:nvPr userDrawn="1"/>
        </p:nvSpPr>
        <p:spPr>
          <a:xfrm rot="5400000">
            <a:off x="1885201" y="1906709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0BBCB77-B208-4CC0-9D7F-53759B546330}"/>
              </a:ext>
            </a:extLst>
          </p:cNvPr>
          <p:cNvSpPr/>
          <p:nvPr userDrawn="1"/>
        </p:nvSpPr>
        <p:spPr>
          <a:xfrm rot="5400000">
            <a:off x="7828736" y="-576047"/>
            <a:ext cx="2386623" cy="585819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709AB3-6F39-4FF0-93E0-19641FD17616}"/>
              </a:ext>
            </a:extLst>
          </p:cNvPr>
          <p:cNvSpPr/>
          <p:nvPr userDrawn="1"/>
        </p:nvSpPr>
        <p:spPr>
          <a:xfrm rot="5400000">
            <a:off x="7828737" y="1914337"/>
            <a:ext cx="2386623" cy="5858190"/>
          </a:xfrm>
          <a:prstGeom prst="roundRect">
            <a:avLst>
              <a:gd name="adj" fmla="val 2865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4B53DBC-4EC7-479F-A633-06117D97EFF6}"/>
              </a:ext>
            </a:extLst>
          </p:cNvPr>
          <p:cNvSpPr/>
          <p:nvPr userDrawn="1"/>
        </p:nvSpPr>
        <p:spPr>
          <a:xfrm>
            <a:off x="3157794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Lesson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8F9586E-43FD-4B64-BD11-E7BD862520DF}"/>
              </a:ext>
            </a:extLst>
          </p:cNvPr>
          <p:cNvSpPr/>
          <p:nvPr userDrawn="1"/>
        </p:nvSpPr>
        <p:spPr>
          <a:xfrm>
            <a:off x="9092188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Term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F91774B-7713-46F5-95F3-7CD763E07F74}"/>
              </a:ext>
            </a:extLst>
          </p:cNvPr>
          <p:cNvSpPr/>
          <p:nvPr userDrawn="1"/>
        </p:nvSpPr>
        <p:spPr>
          <a:xfrm>
            <a:off x="3157794" y="5840596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Year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8C99A90-C036-440A-A7BF-AEE73AB407A2}"/>
              </a:ext>
            </a:extLst>
          </p:cNvPr>
          <p:cNvSpPr/>
          <p:nvPr userDrawn="1"/>
        </p:nvSpPr>
        <p:spPr>
          <a:xfrm>
            <a:off x="9092188" y="5850035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Stretch &amp; Challenge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092FB7C-D3DB-4C72-A164-F8E3A4B256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692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lesson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04836C7-8FBD-4766-B525-19A359800F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69154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term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8429BB1-6CF6-422C-9E4E-FC2E9A983BA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35692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year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0678E13-C8B2-4519-8BA6-84C75F1AA22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9154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a stretch &amp; challenge task here (got to be more demanding, not just more of the same!)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Rounded Rectangle 2">
            <a:extLst>
              <a:ext uri="{FF2B5EF4-FFF2-40B4-BE49-F238E27FC236}">
                <a16:creationId xmlns:a16="http://schemas.microsoft.com/office/drawing/2014/main" id="{1F7DB36C-3EF4-47D7-9744-469E74E812F4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64C882FD-0841-4AA9-BCCD-F089864A2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3DB44F-87D3-4E8A-81E3-E474681A16C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5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s 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2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D16A4D10-E9E3-4CC8-886A-C1DEBEE0FB9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98518199"/>
              </p:ext>
            </p:extLst>
          </p:nvPr>
        </p:nvGraphicFramePr>
        <p:xfrm>
          <a:off x="1638829" y="14391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C7BDBA8-52BB-434F-B1D0-BBA9DBF4CE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CE8DC1E-2CDE-412D-A0A4-9F76299FE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5994EE48-6ABC-4A23-8B4A-2F3DAB0C9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95112E18-525A-41CE-8212-3868BC79DD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373983B0-A700-4961-B5D7-DDB8B6A9E52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itle Placeholder 1">
            <a:extLst>
              <a:ext uri="{FF2B5EF4-FFF2-40B4-BE49-F238E27FC236}">
                <a16:creationId xmlns:a16="http://schemas.microsoft.com/office/drawing/2014/main" id="{789A3F93-4B0A-4B5C-8605-E5CB25D851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A9DCDE54-C459-4039-8CC6-0397C11B5FB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25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F2419EEE-76C6-4B76-B7D0-462D1D6CAB7B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27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D09C4F33-6B2F-4E14-9FDF-7620CE6DD1E3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28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1400294B-7594-4CDA-878F-0D7F778980C6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29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FC64473F-D55D-41FC-AD60-7674044AA620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635B4C-B5EF-4028-8B5E-A8CDA29D55F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58C4B53-0E8C-4030-89C8-D66D17115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FB3D662-7B60-4F7C-B4FD-BE723C6006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D0F5DD-B759-4D7E-A785-A1442AC950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6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779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7B8C738-CD6B-4C4D-959D-3EB977B888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35682" r="58101" b="29256"/>
          <a:stretch/>
        </p:blipFill>
        <p:spPr>
          <a:xfrm>
            <a:off x="812235" y="6165304"/>
            <a:ext cx="422205" cy="587936"/>
          </a:xfrm>
          <a:prstGeom prst="rect">
            <a:avLst/>
          </a:prstGeom>
        </p:spPr>
      </p:pic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06269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0263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0792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16179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09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1107FE8-8574-4693-AA38-C2B6E114F7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7E69E080-DD90-4F74-AA5C-36D62D05EFC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72729058-3F22-4703-8EA4-239507FB5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4DBA4-DAC5-4039-9021-9DB3ADF2E45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479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A4B8120-9FFB-42DD-A31C-F11BEF6C2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B2957C3-DF0D-46A4-A102-AD92A8BBAD7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2359134-5297-4B89-8D5B-27B438B0A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B82BD7-90A4-4A43-8E7F-FD1177DB91F9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36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BF8777A-2092-4169-A50C-E690ABE95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613" b="29256"/>
          <a:stretch/>
        </p:blipFill>
        <p:spPr>
          <a:xfrm>
            <a:off x="812235" y="5977467"/>
            <a:ext cx="41077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EEB6042-05A0-4BB3-A021-5EEE730AD6F3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41DAF340-A950-4492-B529-19310D2EE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04C20-B434-44AA-A8A8-42D78AD07C5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95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E5AAE81-7A15-49FD-A46B-B49E6C0D86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9024" b="29256"/>
          <a:stretch/>
        </p:blipFill>
        <p:spPr>
          <a:xfrm>
            <a:off x="812235" y="5977467"/>
            <a:ext cx="401587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6" name="Table 17">
            <a:extLst>
              <a:ext uri="{FF2B5EF4-FFF2-40B4-BE49-F238E27FC236}">
                <a16:creationId xmlns:a16="http://schemas.microsoft.com/office/drawing/2014/main" id="{80194498-A804-4908-A0CB-047B235E53E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48511257"/>
              </p:ext>
            </p:extLst>
          </p:nvPr>
        </p:nvGraphicFramePr>
        <p:xfrm>
          <a:off x="1832200" y="18582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4741E0ED-B4EF-48B5-9805-2585A643FD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A1AF4453-6975-4B19-B397-1FCB0B48AA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1CBDEAEE-49D4-414C-91C9-30C27CDB28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D89A693-EA48-4BC8-8033-7E9FF3BADA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DC27C9C8-682F-4BC0-B144-1201069291F1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64DDE045-36E8-42F8-8F6C-8DE44F122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C2A1C1-7E1D-4621-916F-B85F8E7A9FA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2223002"/>
            <a:ext cx="688014" cy="68801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3CFF897-9093-4488-94B0-6C469AF34E5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C8BA970-5327-40D7-9CA4-DFD2FF4006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5FFD830-1081-484A-931C-963ADAC13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978BCBD-336B-469A-8D81-2FD12F391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E8106F5-E54C-47ED-9D46-EA4DD4D57A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98" b="29256"/>
          <a:stretch/>
        </p:blipFill>
        <p:spPr>
          <a:xfrm>
            <a:off x="812235" y="5977467"/>
            <a:ext cx="83368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DB1AB753-76D1-4B80-8D10-77AF61A191B0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1622BF2-F09F-4998-B282-818EFCD323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99F77C-FC6D-4507-A622-26E758511EF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18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8E768DB-07C2-4447-A1C6-D20B6662F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E72D1C6C-5EB2-45A7-A174-C441ABC34F5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1846220D-B296-48FD-BD6F-532E5D1B5A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4355FE-AC48-4F20-9FBA-65504E21530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4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8C8A584-A855-49DB-B7E1-56623AE833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78D057FF-9E1F-4CAA-9F23-C6C57AA38A56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2D9E3E75-A82F-433C-A689-AE803D23C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2BC2A-2F0A-470A-95EF-AD9E305A71E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3774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440F31-A1B2-49C5-B9AD-8BC3C5633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38B57F84-8421-4E9C-8C4A-B3B7727A2D5E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740C7BE-A6C0-4C57-8765-5AE1F1338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872AB-A70F-4C5B-A340-C29573003B2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86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3B1E0AEE-538B-47D4-8277-C5671EF5AD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6" t="24481" r="40209" b="27090"/>
          <a:stretch/>
        </p:blipFill>
        <p:spPr>
          <a:xfrm>
            <a:off x="812234" y="5977467"/>
            <a:ext cx="822256" cy="812089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9" name="Table 17">
            <a:extLst>
              <a:ext uri="{FF2B5EF4-FFF2-40B4-BE49-F238E27FC236}">
                <a16:creationId xmlns:a16="http://schemas.microsoft.com/office/drawing/2014/main" id="{ADD0508A-39E5-48ED-8CA8-2653D72971C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1641350"/>
              </p:ext>
            </p:extLst>
          </p:nvPr>
        </p:nvGraphicFramePr>
        <p:xfrm>
          <a:off x="1807346" y="1938428"/>
          <a:ext cx="6735889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4811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5501078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0CCD51F-EF9C-4A87-8C0E-EAF3F202C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DAAAFC96-28FA-4032-9563-CEB0B9464C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6CC8D608-DF03-4A50-8688-A6FF2E85E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5C6F4E4B-E4F9-4143-AFE4-6011EB3A7F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F4B1BEB5-7C6D-426D-AAD8-46728AA61C1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290C28CB-0DFD-4DF7-91DF-58B7AA929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C100E89-9FE1-40D6-8AB6-98CEF19C9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39" name="Picture 3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684B44-EE12-4EDA-8994-B977D9FF1F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8FDB55E-0603-4985-B6B5-69D2FA8B5AD3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31539EE-F529-4C3E-BAC0-644F72C8C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6A5D169-02FF-441B-B616-9CC15A9C1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7F3A1C-4235-494D-BAA9-4D286170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818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D53203E-9644-44DA-BFB7-300F9F84D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3C6F3AE3-6072-44F3-A9F7-725E17F702DB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FE83F9-C4E2-4500-BF40-1A0589001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038DD0-E8C2-4F21-94BC-0C0F54A3FA9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425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89D324B-BE7F-4773-8180-87FFE267B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17" name="Picture 2" descr="Harris Academy Bermondsey">
            <a:extLst>
              <a:ext uri="{FF2B5EF4-FFF2-40B4-BE49-F238E27FC236}">
                <a16:creationId xmlns:a16="http://schemas.microsoft.com/office/drawing/2014/main" id="{2FF91958-E63B-4B98-859F-0B36680684B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9"/>
          <a:stretch/>
        </p:blipFill>
        <p:spPr bwMode="auto">
          <a:xfrm>
            <a:off x="8946617" y="61703"/>
            <a:ext cx="3025021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CA0FD5A-4443-43E2-9B7C-45CCE228680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CF946FF0-0915-4D03-B071-541C68178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D0E15-F51D-42AC-8E8C-312A8BB0A705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31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7A32BAF-34CF-4B1C-B13E-9C2D899CEB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8F8078FF-4615-44D5-93C6-39FDC0FBB0D5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497571D-6A84-4018-BB29-7C852D686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3B9143-74D6-404B-A447-6C4BBF03359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804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5920625-E05B-45A3-985F-75007FCFBF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9F17B9A-AB6C-4FFA-BE88-C89D0451D18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CA91A60E-AE33-4010-8C6F-0FB0D14B8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618780-BAFF-49D1-B988-7168D906D70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235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CB338A5C-A7A3-4423-B152-B3A1A1E2B4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D383C99-FF83-4A7D-95B6-C080E57DB56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2254487"/>
            <a:ext cx="618378" cy="6250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157AE7-908E-4912-B537-26865776B39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07" y="3553673"/>
            <a:ext cx="618378" cy="6250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F01F79-FB3F-4B75-B42F-63CF3EE8A57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822" y="4892550"/>
            <a:ext cx="618378" cy="6250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F98750A-3BE8-4B46-8154-B700F3D9BE1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1" y="3550538"/>
            <a:ext cx="618378" cy="6250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24C2571-DC88-4868-81DE-E4489BC016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4892550"/>
            <a:ext cx="618378" cy="6250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FFD7567-BB7D-44F3-A3F7-B5C95861976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8" y="4889415"/>
            <a:ext cx="618378" cy="625045"/>
          </a:xfrm>
          <a:prstGeom prst="rect">
            <a:avLst/>
          </a:prstGeom>
        </p:spPr>
      </p:pic>
      <p:graphicFrame>
        <p:nvGraphicFramePr>
          <p:cNvPr id="33" name="Table 17">
            <a:extLst>
              <a:ext uri="{FF2B5EF4-FFF2-40B4-BE49-F238E27FC236}">
                <a16:creationId xmlns:a16="http://schemas.microsoft.com/office/drawing/2014/main" id="{FB91CD4A-0BDA-4FB9-A6BE-3D83192EEC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3394240"/>
              </p:ext>
            </p:extLst>
          </p:nvPr>
        </p:nvGraphicFramePr>
        <p:xfrm>
          <a:off x="262466" y="1938428"/>
          <a:ext cx="8069501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286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6590215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7B9EAF57-66E9-4D12-B78A-5DF6D3FF9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D919BCD5-A2BF-4177-B8CA-206D42F97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2D80C73C-AE76-4803-BF37-FBF0F6806C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52A837DC-BECB-492A-B3A5-A128C6F66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1169BC7F-895F-4FC3-B70A-ED3E3042EA0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BBD3498C-A0B8-4B5B-8D33-4D9224CF2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9D67D7-05F0-4715-98F5-04C9F64FEB4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0D93ED-BE67-43C1-A56B-7413FAE3B00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pic>
        <p:nvPicPr>
          <p:cNvPr id="44" name="Picture 4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EE4635-B9ED-492F-A678-7CFC13EF50F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4881814"/>
            <a:ext cx="688014" cy="68801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DAC767-4E43-4683-9F31-FD063B79254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36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70FF4AA0-F793-4FB9-9701-53912D138831}"/>
              </a:ext>
            </a:extLst>
          </p:cNvPr>
          <p:cNvSpPr/>
          <p:nvPr userDrawn="1"/>
        </p:nvSpPr>
        <p:spPr>
          <a:xfrm>
            <a:off x="119336" y="1120472"/>
            <a:ext cx="11936972" cy="4968552"/>
          </a:xfrm>
          <a:prstGeom prst="roundRect">
            <a:avLst>
              <a:gd name="adj" fmla="val 276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400" dirty="0"/>
          </a:p>
          <a:p>
            <a:endParaRPr lang="en-US" sz="5400" dirty="0"/>
          </a:p>
          <a:p>
            <a:endParaRPr lang="en-US" sz="1600" dirty="0"/>
          </a:p>
        </p:txBody>
      </p:sp>
      <p:sp>
        <p:nvSpPr>
          <p:cNvPr id="16" name="Rounded Rectangle 21">
            <a:hlinkClick r:id="" action="ppaction://noaction"/>
            <a:extLst>
              <a:ext uri="{FF2B5EF4-FFF2-40B4-BE49-F238E27FC236}">
                <a16:creationId xmlns:a16="http://schemas.microsoft.com/office/drawing/2014/main" id="{E0548F70-1EE8-46CC-B7A0-211BE15C020D}"/>
              </a:ext>
            </a:extLst>
          </p:cNvPr>
          <p:cNvSpPr/>
          <p:nvPr userDrawn="1"/>
        </p:nvSpPr>
        <p:spPr>
          <a:xfrm>
            <a:off x="119336" y="6185136"/>
            <a:ext cx="1193697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689061-6E7B-4041-85C4-CD5DE35B4B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938" y="6223200"/>
            <a:ext cx="11922126" cy="576064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Put a reminder of any homework and when it is due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66F9A17-AA18-404B-A173-F060CF48E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20775"/>
            <a:ext cx="5946775" cy="4968875"/>
          </a:xfrm>
          <a:ln>
            <a:solidFill>
              <a:srgbClr val="722D3C"/>
            </a:solidFill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in the key information students need to know here – like a revision guide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02B69A6-F451-464F-B319-69B4EC890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1515" y="1120472"/>
            <a:ext cx="5946775" cy="49688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Continue over here, emphasize keywords in bold and add any key diagrams</a:t>
            </a:r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AB7D2E1E-71AD-4BD9-9BDA-6263D8E2658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8EF71849-892C-4A2E-8E2D-D57D5F110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Summary: Lesson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2FB686-3CD3-4AC8-B2E9-FD6EBFE0CAD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779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1914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5281-E025-4A77-92C3-9DACF9D3D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DE3F3F-CD14-44E7-94F8-150659713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8837-C865-4625-AA53-25FD3CFB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12DEB8-3873-499F-8A7D-264322DAF5EB}" type="datetimeFigureOut">
              <a:rPr lang="en-GB" smtClean="0"/>
              <a:t>17/08/2020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E18B-E506-4D41-9D76-3DD9BCF6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0CC82-4C2E-4654-8B65-C3EC85C68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96BFE3-7D86-41B7-95F2-78808910B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5703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C90315-924C-4F83-AB32-7ECBC5E8234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1"/>
            <a:ext cx="11353800" cy="617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85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7D04-E04F-4850-9BF9-C4EF2BB1B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692" y="1253330"/>
            <a:ext cx="11835946" cy="472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3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50" r:id="rId2"/>
    <p:sldLayoutId id="2147483664" r:id="rId3"/>
    <p:sldLayoutId id="2147483680" r:id="rId4"/>
    <p:sldLayoutId id="2147483660" r:id="rId5"/>
    <p:sldLayoutId id="2147483661" r:id="rId6"/>
    <p:sldLayoutId id="2147483662" r:id="rId7"/>
    <p:sldLayoutId id="2147483663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2" r:id="rId16"/>
    <p:sldLayoutId id="2147483673" r:id="rId17"/>
    <p:sldLayoutId id="2147483674" r:id="rId18"/>
    <p:sldLayoutId id="2147483675" r:id="rId19"/>
    <p:sldLayoutId id="2147483676" r:id="rId20"/>
    <p:sldLayoutId id="2147483678" r:id="rId21"/>
    <p:sldLayoutId id="2147483649" r:id="rId22"/>
    <p:sldLayoutId id="2147483679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52B0A41C-DF86-4A70-B3B0-2A7A5A634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1681" y="4016963"/>
            <a:ext cx="2880319" cy="280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DB50DBBB-4026-4E7C-AD25-976F82356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Graphs</a:t>
            </a:r>
          </a:p>
        </p:txBody>
      </p:sp>
      <p:sp>
        <p:nvSpPr>
          <p:cNvPr id="10" name="Title 8">
            <a:extLst>
              <a:ext uri="{FF2B5EF4-FFF2-40B4-BE49-F238E27FC236}">
                <a16:creationId xmlns:a16="http://schemas.microsoft.com/office/drawing/2014/main" id="{81B3159B-8BAA-49CA-99CB-CD5FC2D8CFA2}"/>
              </a:ext>
            </a:extLst>
          </p:cNvPr>
          <p:cNvSpPr txBox="1">
            <a:spLocks/>
          </p:cNvSpPr>
          <p:nvPr/>
        </p:nvSpPr>
        <p:spPr>
          <a:xfrm>
            <a:off x="6352234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fld id="{449C7E42-5BE8-426B-8B5C-7D4D6CB85FDC}" type="datetime1">
              <a:rPr lang="en-GB" smtClean="0"/>
              <a:t>17/08/2020</a:t>
            </a:fld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09588E-172A-425F-9439-626C71F3A327}"/>
              </a:ext>
            </a:extLst>
          </p:cNvPr>
          <p:cNvSpPr txBox="1"/>
          <p:nvPr/>
        </p:nvSpPr>
        <p:spPr>
          <a:xfrm>
            <a:off x="135692" y="1343580"/>
            <a:ext cx="917598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GB" sz="2800" dirty="0"/>
              <a:t>A voltmeter gives readings of 6.02 V, 5.83 V, 6.12 V, 6.54 V and 5.79V. Give the mean voltage and the measurement error. </a:t>
            </a:r>
          </a:p>
          <a:p>
            <a:pPr marL="342900" indent="-342900">
              <a:buAutoNum type="arabicParenR"/>
            </a:pPr>
            <a:r>
              <a:rPr lang="en-GB" sz="2800" dirty="0"/>
              <a:t>What is the equation for fractional uncertainty? Calculate the fractional uncertainty of the voltmeter in Q1. </a:t>
            </a:r>
          </a:p>
          <a:p>
            <a:pPr marL="342900" indent="-342900">
              <a:buAutoNum type="arabicParenR"/>
            </a:pPr>
            <a:r>
              <a:rPr lang="en-GB" sz="2800" dirty="0"/>
              <a:t>What is the equation for percentage uncertainty? Calculate the percentage uncertainty of the voltmeter in Q1. </a:t>
            </a:r>
          </a:p>
          <a:p>
            <a:pPr marL="342900" indent="-342900">
              <a:buAutoNum type="arabicParenR"/>
            </a:pPr>
            <a:r>
              <a:rPr lang="en-GB" sz="2800" dirty="0"/>
              <a:t>Current in a circuit is 2.2 ± 0.2 A, while the resistance of a component is 4.6 ± 0.1 </a:t>
            </a:r>
            <a:r>
              <a:rPr lang="el-GR" sz="2800" dirty="0"/>
              <a:t>Ω</a:t>
            </a:r>
            <a:r>
              <a:rPr lang="en-GB" sz="2800" dirty="0"/>
              <a:t>. Calculate the potential difference across the component. </a:t>
            </a:r>
          </a:p>
        </p:txBody>
      </p:sp>
    </p:spTree>
    <p:extLst>
      <p:ext uri="{BB962C8B-B14F-4D97-AF65-F5344CB8AC3E}">
        <p14:creationId xmlns:p14="http://schemas.microsoft.com/office/powerpoint/2010/main" val="2584070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48629DA-CA6E-41DA-8FD3-710F79A67E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8F0D62C-3E8F-4D33-A4B2-EC3BC8CA2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00D83-824B-4F54-8AAE-99D684BB646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158789" cy="2550695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4400"/>
              <a:t>Usually (but not always!) </a:t>
            </a:r>
            <a:r>
              <a:rPr lang="en-GB" sz="4400" b="1"/>
              <a:t>independent variable </a:t>
            </a:r>
            <a:r>
              <a:rPr lang="en-GB" sz="4400"/>
              <a:t>goes on the x-axis and </a:t>
            </a:r>
            <a:r>
              <a:rPr lang="en-GB" sz="4400" b="1"/>
              <a:t>dependent variable</a:t>
            </a:r>
            <a:r>
              <a:rPr lang="en-GB" sz="4400"/>
              <a:t> goes on the y axis. </a:t>
            </a:r>
            <a:endParaRPr lang="en-GB" sz="4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CD7900-22F1-49E2-A4D5-D53808444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789" y="2137756"/>
            <a:ext cx="4720244" cy="47202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102B72D-F47C-4B3E-A814-36608DF93BC9}"/>
              </a:ext>
            </a:extLst>
          </p:cNvPr>
          <p:cNvSpPr txBox="1"/>
          <p:nvPr/>
        </p:nvSpPr>
        <p:spPr>
          <a:xfrm>
            <a:off x="225188" y="2975212"/>
            <a:ext cx="633256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Stretch: </a:t>
            </a:r>
            <a:r>
              <a:rPr lang="en-GB" sz="2800" dirty="0"/>
              <a:t>I put magnesium powder into a beaker of hydrochloric acid. I measured how the temperature changes over time. What are the dependent and independent variables?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2546599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BE721-BFB6-4099-9700-F1D541516D7F}"/>
              </a:ext>
            </a:extLst>
          </p:cNvPr>
          <p:cNvSpPr txBox="1">
            <a:spLocks/>
          </p:cNvSpPr>
          <p:nvPr/>
        </p:nvSpPr>
        <p:spPr>
          <a:xfrm>
            <a:off x="202532" y="1834947"/>
            <a:ext cx="4154905" cy="48364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/>
              <a:t>Stretch: </a:t>
            </a:r>
            <a:r>
              <a:rPr lang="en-GB"/>
              <a:t>What is the speed of the car between: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b="1"/>
              <a:t>A – B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b="1"/>
              <a:t>B – C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b="1"/>
              <a:t>C – D </a:t>
            </a:r>
            <a:endParaRPr lang="en-GB" b="1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681728D-B88D-4766-9D42-431922EAD445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6328611" cy="1648326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Equation of a straight line graph: y = mx + 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5150D9-3C4E-4172-A8C7-B491024C7F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60" t="3855" r="6182" b="52185"/>
          <a:stretch/>
        </p:blipFill>
        <p:spPr>
          <a:xfrm>
            <a:off x="4559968" y="922959"/>
            <a:ext cx="7632032" cy="5935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403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54C49AC-2D7A-4747-8125-3F1A5425917A}"/>
              </a:ext>
            </a:extLst>
          </p:cNvPr>
          <p:cNvSpPr txBox="1">
            <a:spLocks/>
          </p:cNvSpPr>
          <p:nvPr/>
        </p:nvSpPr>
        <p:spPr>
          <a:xfrm>
            <a:off x="6763583" y="924342"/>
            <a:ext cx="487614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>
                <a:solidFill>
                  <a:schemeClr val="tx1"/>
                </a:solidFill>
              </a:rPr>
              <a:t>Stretch: </a:t>
            </a:r>
            <a:r>
              <a:rPr lang="en-GB" sz="3200" b="0" dirty="0">
                <a:solidFill>
                  <a:schemeClr val="tx1"/>
                </a:solidFill>
              </a:rPr>
              <a:t>What does a graph of y = kx</a:t>
            </a:r>
            <a:r>
              <a:rPr lang="en-GB" sz="3200" b="0" baseline="30000" dirty="0">
                <a:solidFill>
                  <a:schemeClr val="tx1"/>
                </a:solidFill>
              </a:rPr>
              <a:t>2</a:t>
            </a:r>
            <a:r>
              <a:rPr lang="en-GB" sz="3200" b="0" dirty="0">
                <a:solidFill>
                  <a:schemeClr val="tx1"/>
                </a:solidFill>
              </a:rPr>
              <a:t> look like?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D3E7FE-EE77-4225-ABC0-402772B26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054" y="2249905"/>
            <a:ext cx="10184000" cy="4608095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D8C4EFD-1BAC-4CE0-ACA2-CC5E18C56600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6316579" cy="2081462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m = </a:t>
            </a:r>
            <a:r>
              <a:rPr lang="en-GB" sz="4400" dirty="0" err="1"/>
              <a:t>Δy</a:t>
            </a:r>
            <a:r>
              <a:rPr lang="en-GB" sz="4400" dirty="0"/>
              <a:t> ÷ </a:t>
            </a:r>
            <a:r>
              <a:rPr lang="el-GR" sz="4400" dirty="0"/>
              <a:t>Δ</a:t>
            </a:r>
            <a:r>
              <a:rPr lang="en-GB" sz="4400" dirty="0"/>
              <a:t>x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For gradient on a curve, you need to draw a tangent. </a:t>
            </a:r>
          </a:p>
        </p:txBody>
      </p:sp>
    </p:spTree>
    <p:extLst>
      <p:ext uri="{BB962C8B-B14F-4D97-AF65-F5344CB8AC3E}">
        <p14:creationId xmlns:p14="http://schemas.microsoft.com/office/powerpoint/2010/main" val="1770411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EFBB8-DF76-42FE-A30F-54BC1EFB8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questions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551296-5068-4254-A025-4ECC2F27EDFA}"/>
              </a:ext>
            </a:extLst>
          </p:cNvPr>
          <p:cNvSpPr txBox="1"/>
          <p:nvPr/>
        </p:nvSpPr>
        <p:spPr>
          <a:xfrm>
            <a:off x="278969" y="1348353"/>
            <a:ext cx="1143775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GB" sz="3600" dirty="0"/>
              <a:t>V = IR. V is plotted on the y axis, I is plotted on the x axis. What is the gradient &amp; y intercept?</a:t>
            </a:r>
          </a:p>
          <a:p>
            <a:pPr marL="514350" indent="-514350">
              <a:buAutoNum type="arabicPeriod"/>
            </a:pPr>
            <a:r>
              <a:rPr lang="en-GB" sz="3600" dirty="0"/>
              <a:t>v = u + at. v is plotted on the y axis, t is plotted on the x axis. What is the gradient &amp; y intercept?</a:t>
            </a:r>
          </a:p>
          <a:p>
            <a:pPr marL="514350" indent="-514350">
              <a:buAutoNum type="arabicPeriod"/>
            </a:pPr>
            <a:r>
              <a:rPr lang="en-GB" sz="3600" dirty="0"/>
              <a:t>E</a:t>
            </a:r>
            <a:r>
              <a:rPr lang="en-GB" sz="3600" baseline="-25000" dirty="0"/>
              <a:t>p</a:t>
            </a:r>
            <a:r>
              <a:rPr lang="en-GB" sz="3600" dirty="0"/>
              <a:t> = </a:t>
            </a:r>
            <a:r>
              <a:rPr lang="en-GB" sz="3600" dirty="0" err="1"/>
              <a:t>mgh</a:t>
            </a:r>
            <a:r>
              <a:rPr lang="en-GB" sz="3600" dirty="0"/>
              <a:t>. E</a:t>
            </a:r>
            <a:r>
              <a:rPr lang="en-GB" sz="3600" baseline="-25000" dirty="0"/>
              <a:t>p</a:t>
            </a:r>
            <a:r>
              <a:rPr lang="en-GB" sz="3600" dirty="0"/>
              <a:t> is plotted on the y axis, h is plotted on the x axis. What is the gradient &amp; y intercept?</a:t>
            </a:r>
          </a:p>
          <a:p>
            <a:pPr marL="514350" indent="-514350">
              <a:buAutoNum type="arabicPeriod"/>
            </a:pPr>
            <a:r>
              <a:rPr lang="en-GB" sz="3600" dirty="0"/>
              <a:t>c = </a:t>
            </a:r>
            <a:r>
              <a:rPr lang="en-GB" sz="3600" dirty="0" err="1"/>
              <a:t>fλ</a:t>
            </a:r>
            <a:r>
              <a:rPr lang="en-GB" sz="3600" dirty="0"/>
              <a:t>. 1/</a:t>
            </a:r>
            <a:r>
              <a:rPr lang="el-GR" sz="3600" dirty="0"/>
              <a:t>λ</a:t>
            </a:r>
            <a:r>
              <a:rPr lang="en-GB" sz="3600" dirty="0"/>
              <a:t> is plotted on the y axis, f is plotted on the x axis. What is the gradient &amp; y intercept?</a:t>
            </a:r>
          </a:p>
        </p:txBody>
      </p:sp>
    </p:spTree>
    <p:extLst>
      <p:ext uri="{BB962C8B-B14F-4D97-AF65-F5344CB8AC3E}">
        <p14:creationId xmlns:p14="http://schemas.microsoft.com/office/powerpoint/2010/main" val="2546834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D4B6A-493F-4EAB-8BD7-BB9B358D9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FA21EC-FFA2-4B72-9BF1-07ECB847B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C757BE-1ECA-4853-A462-C2CF31581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1223" y="96864"/>
            <a:ext cx="4660777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73A3F1-F96C-4125-B0C9-1A762C661F8C}"/>
              </a:ext>
            </a:extLst>
          </p:cNvPr>
          <p:cNvSpPr txBox="1"/>
          <p:nvPr/>
        </p:nvSpPr>
        <p:spPr>
          <a:xfrm>
            <a:off x="201478" y="1751308"/>
            <a:ext cx="6788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Complete questions 1-3. </a:t>
            </a:r>
          </a:p>
        </p:txBody>
      </p:sp>
    </p:spTree>
    <p:extLst>
      <p:ext uri="{BB962C8B-B14F-4D97-AF65-F5344CB8AC3E}">
        <p14:creationId xmlns:p14="http://schemas.microsoft.com/office/powerpoint/2010/main" val="3897544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294E2-3D9D-40C4-8BDC-A84822138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 review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1FCF7D-9DB0-4AC0-8038-640B937271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1607"/>
            <a:ext cx="12192000" cy="3895815"/>
          </a:xfrm>
          <a:prstGeom prst="rect">
            <a:avLst/>
          </a:prstGeom>
        </p:spPr>
      </p:pic>
      <p:pic>
        <p:nvPicPr>
          <p:cNvPr id="6" name="Content Placeholder 5" descr="A picture containing clipart&#10;&#10;Description automatically generated">
            <a:extLst>
              <a:ext uri="{FF2B5EF4-FFF2-40B4-BE49-F238E27FC236}">
                <a16:creationId xmlns:a16="http://schemas.microsoft.com/office/drawing/2014/main" id="{E2AF280F-4786-4409-9F8A-58AC2B28D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269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B795CDF-A166-46DC-8AD1-8D43116A4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28901"/>
            <a:ext cx="12192000" cy="50821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B294E2-3D9D-40C4-8BDC-A84822138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 review</a:t>
            </a:r>
          </a:p>
        </p:txBody>
      </p:sp>
      <p:pic>
        <p:nvPicPr>
          <p:cNvPr id="6" name="Content Placeholder 5" descr="A picture containing clipart&#10;&#10;Description automatically generated">
            <a:extLst>
              <a:ext uri="{FF2B5EF4-FFF2-40B4-BE49-F238E27FC236}">
                <a16:creationId xmlns:a16="http://schemas.microsoft.com/office/drawing/2014/main" id="{E2AF280F-4786-4409-9F8A-58AC2B28D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665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95A5F0-4231-48AC-91AC-D635BBC90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5403"/>
            <a:ext cx="12192000" cy="45071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B294E2-3D9D-40C4-8BDC-A84822138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 review</a:t>
            </a:r>
          </a:p>
        </p:txBody>
      </p:sp>
      <p:pic>
        <p:nvPicPr>
          <p:cNvPr id="6" name="Content Placeholder 5" descr="A picture containing clipart&#10;&#10;Description automatically generated">
            <a:extLst>
              <a:ext uri="{FF2B5EF4-FFF2-40B4-BE49-F238E27FC236}">
                <a16:creationId xmlns:a16="http://schemas.microsoft.com/office/drawing/2014/main" id="{E2AF280F-4786-4409-9F8A-58AC2B28D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710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D4E1C1B-8622-45BC-9DB7-66A765A8A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E7131C0-45F2-4FB5-9B6D-DA71541B0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C7A6C5-06AC-46A9-8F90-AA3CE3B15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182690" cy="6858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00F9C32-5D3C-4D89-ACBB-1214B4C63974}"/>
              </a:ext>
            </a:extLst>
          </p:cNvPr>
          <p:cNvSpPr txBox="1">
            <a:spLocks/>
          </p:cNvSpPr>
          <p:nvPr/>
        </p:nvSpPr>
        <p:spPr>
          <a:xfrm>
            <a:off x="5967664" y="12031"/>
            <a:ext cx="6182690" cy="3043989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Errors can be show by </a:t>
            </a:r>
            <a:r>
              <a:rPr lang="en-GB" sz="4400" b="1" dirty="0"/>
              <a:t>error bars </a:t>
            </a:r>
            <a:r>
              <a:rPr lang="en-GB" sz="4400" dirty="0"/>
              <a:t>on a graph. Absolute uncertainties of a gradient can be calculated from </a:t>
            </a:r>
            <a:r>
              <a:rPr lang="en-GB" sz="4400" b="1" dirty="0"/>
              <a:t>worst case</a:t>
            </a:r>
            <a:r>
              <a:rPr lang="en-GB" sz="4400" dirty="0"/>
              <a:t> lines of best fit.  </a:t>
            </a:r>
          </a:p>
        </p:txBody>
      </p:sp>
    </p:spTree>
    <p:extLst>
      <p:ext uri="{BB962C8B-B14F-4D97-AF65-F5344CB8AC3E}">
        <p14:creationId xmlns:p14="http://schemas.microsoft.com/office/powerpoint/2010/main" val="3969371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D501921-944A-4D4E-8327-8C21D529BA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B7C3BA8-8343-4E11-B58C-DBEBE1334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407E32-0CF1-482B-AFF8-1BAE2BDD6B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0766" y="1852139"/>
            <a:ext cx="5505337" cy="5005861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995B7A3-5BB6-4685-BC1B-7125D41A39C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6182690" cy="3043989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Can work out some other quantities from </a:t>
            </a:r>
            <a:r>
              <a:rPr lang="en-GB" sz="4400" b="1" dirty="0"/>
              <a:t>area under the graph</a:t>
            </a:r>
            <a:r>
              <a:rPr lang="en-GB" sz="4400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dirty="0"/>
              <a:t>E.g. area under a force vs extension graph gives </a:t>
            </a:r>
            <a:r>
              <a:rPr lang="en-GB" sz="4400" b="1" dirty="0"/>
              <a:t>work done</a:t>
            </a:r>
            <a:r>
              <a:rPr lang="en-GB" sz="4400" dirty="0"/>
              <a:t>.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EA4344A-4490-4654-B006-1737CEE75CF6}"/>
              </a:ext>
            </a:extLst>
          </p:cNvPr>
          <p:cNvSpPr txBox="1">
            <a:spLocks/>
          </p:cNvSpPr>
          <p:nvPr/>
        </p:nvSpPr>
        <p:spPr>
          <a:xfrm>
            <a:off x="796734" y="4047330"/>
            <a:ext cx="487614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/>
              <a:t>Stretch: </a:t>
            </a:r>
            <a:r>
              <a:rPr lang="en-GB" sz="3200" dirty="0"/>
              <a:t>What does the area under a velocity-time graph give?</a:t>
            </a:r>
          </a:p>
        </p:txBody>
      </p:sp>
    </p:spTree>
    <p:extLst>
      <p:ext uri="{BB962C8B-B14F-4D97-AF65-F5344CB8AC3E}">
        <p14:creationId xmlns:p14="http://schemas.microsoft.com/office/powerpoint/2010/main" val="3185511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644AF-6090-4437-A3BD-154440D579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A12A5D-9E65-4EDA-9960-EAC2DB936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F64070-48E8-4703-81C7-DE5C297F61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2476" y="0"/>
            <a:ext cx="5779524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7561F9-6044-4CE3-99A6-03F258576D23}"/>
              </a:ext>
            </a:extLst>
          </p:cNvPr>
          <p:cNvSpPr txBox="1"/>
          <p:nvPr/>
        </p:nvSpPr>
        <p:spPr>
          <a:xfrm>
            <a:off x="201478" y="1751308"/>
            <a:ext cx="6788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Complete questions 4-6. </a:t>
            </a:r>
          </a:p>
        </p:txBody>
      </p:sp>
    </p:spTree>
    <p:extLst>
      <p:ext uri="{BB962C8B-B14F-4D97-AF65-F5344CB8AC3E}">
        <p14:creationId xmlns:p14="http://schemas.microsoft.com/office/powerpoint/2010/main" val="1327448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A085E0-44DB-488E-867B-CC7AC47B2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2B7430-420C-4B94-920B-0EFF7D676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Answers</a:t>
            </a:r>
          </a:p>
        </p:txBody>
      </p:sp>
      <p:pic>
        <p:nvPicPr>
          <p:cNvPr id="5" name="Content Placeholder 5" descr="A picture containing clipart&#10;&#10;Description automatically generated">
            <a:extLst>
              <a:ext uri="{FF2B5EF4-FFF2-40B4-BE49-F238E27FC236}">
                <a16:creationId xmlns:a16="http://schemas.microsoft.com/office/drawing/2014/main" id="{FA2F1B08-55E1-4393-A049-838237EAE1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FE2A05-EA90-45D7-A56E-C96C658C6D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008395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DB9C3DA-C227-48AA-B21D-4C2F596193BF}"/>
              </a:ext>
            </a:extLst>
          </p:cNvPr>
          <p:cNvSpPr txBox="1"/>
          <p:nvPr/>
        </p:nvSpPr>
        <p:spPr>
          <a:xfrm>
            <a:off x="5222929" y="2109257"/>
            <a:ext cx="660227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b) Gradient = 4.1 V/A</a:t>
            </a:r>
          </a:p>
          <a:p>
            <a:r>
              <a:rPr lang="en-GB" sz="3600" dirty="0"/>
              <a:t>c) Shallowest gradient = 3.3 V/A</a:t>
            </a:r>
          </a:p>
          <a:p>
            <a:r>
              <a:rPr lang="en-GB" sz="3600" dirty="0"/>
              <a:t>    Steepest gradient = 5.2 V/A</a:t>
            </a:r>
          </a:p>
          <a:p>
            <a:r>
              <a:rPr lang="en-GB" sz="3600" dirty="0"/>
              <a:t>d) Gradient = 4.1 ± 1.1 V/A</a:t>
            </a:r>
          </a:p>
        </p:txBody>
      </p:sp>
    </p:spTree>
    <p:extLst>
      <p:ext uri="{BB962C8B-B14F-4D97-AF65-F5344CB8AC3E}">
        <p14:creationId xmlns:p14="http://schemas.microsoft.com/office/powerpoint/2010/main" val="13210399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05174A-BF69-4F4D-8B5E-DD3348E075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2B7430-420C-4B94-920B-0EFF7D676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Answers</a:t>
            </a:r>
          </a:p>
        </p:txBody>
      </p:sp>
      <p:pic>
        <p:nvPicPr>
          <p:cNvPr id="5" name="Content Placeholder 5" descr="A picture containing clipart&#10;&#10;Description automatically generated">
            <a:extLst>
              <a:ext uri="{FF2B5EF4-FFF2-40B4-BE49-F238E27FC236}">
                <a16:creationId xmlns:a16="http://schemas.microsoft.com/office/drawing/2014/main" id="{FA2F1B08-55E1-4393-A049-838237EAE1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82BFE3E-A9C1-4C36-AF6E-1407101879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708371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EA9F914-B5B2-4D5F-AABB-916464E92253}"/>
              </a:ext>
            </a:extLst>
          </p:cNvPr>
          <p:cNvSpPr txBox="1"/>
          <p:nvPr/>
        </p:nvSpPr>
        <p:spPr>
          <a:xfrm>
            <a:off x="6674979" y="1828800"/>
            <a:ext cx="551702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b) </a:t>
            </a:r>
            <a:r>
              <a:rPr lang="en-GB" sz="3600" dirty="0" err="1"/>
              <a:t>i</a:t>
            </a:r>
            <a:r>
              <a:rPr lang="en-GB" sz="3600" dirty="0"/>
              <a:t>) 4.7 m/s</a:t>
            </a:r>
            <a:r>
              <a:rPr lang="en-GB" sz="3600" baseline="30000" dirty="0"/>
              <a:t>2</a:t>
            </a:r>
            <a:endParaRPr lang="en-GB" sz="3600" dirty="0"/>
          </a:p>
          <a:p>
            <a:r>
              <a:rPr lang="en-GB" sz="3600" dirty="0"/>
              <a:t>    ii) 1.1 m/s</a:t>
            </a:r>
            <a:r>
              <a:rPr lang="en-GB" sz="3600" baseline="30000" dirty="0"/>
              <a:t>2</a:t>
            </a:r>
          </a:p>
          <a:p>
            <a:r>
              <a:rPr lang="en-GB" sz="3600" baseline="30000" dirty="0"/>
              <a:t>     </a:t>
            </a:r>
            <a:r>
              <a:rPr lang="en-GB" sz="3600" dirty="0"/>
              <a:t> iii) 0 m/s</a:t>
            </a:r>
            <a:r>
              <a:rPr lang="en-GB" sz="3600" baseline="30000" dirty="0"/>
              <a:t>2</a:t>
            </a:r>
            <a:endParaRPr lang="en-GB" sz="3600" dirty="0"/>
          </a:p>
          <a:p>
            <a:r>
              <a:rPr lang="en-GB" sz="3600" dirty="0"/>
              <a:t>c) Gradient gives acceleration (units of m/s</a:t>
            </a:r>
            <a:r>
              <a:rPr lang="en-GB" sz="3600" baseline="30000" dirty="0"/>
              <a:t>2</a:t>
            </a:r>
            <a:r>
              <a:rPr lang="en-GB" sz="3600" dirty="0"/>
              <a:t>)</a:t>
            </a:r>
          </a:p>
          <a:p>
            <a:r>
              <a:rPr lang="en-GB" sz="3600" dirty="0"/>
              <a:t>d) </a:t>
            </a:r>
            <a:r>
              <a:rPr lang="en-GB" sz="3600" dirty="0" err="1"/>
              <a:t>i</a:t>
            </a:r>
            <a:r>
              <a:rPr lang="en-GB" sz="3600" dirty="0"/>
              <a:t>) 2.3 m</a:t>
            </a:r>
          </a:p>
          <a:p>
            <a:r>
              <a:rPr lang="en-GB" sz="3600" dirty="0"/>
              <a:t>     ii) 47 m</a:t>
            </a:r>
          </a:p>
          <a:p>
            <a:r>
              <a:rPr lang="en-GB" sz="3600" dirty="0"/>
              <a:t>e) Area under curve gives displacement</a:t>
            </a:r>
          </a:p>
        </p:txBody>
      </p:sp>
    </p:spTree>
    <p:extLst>
      <p:ext uri="{BB962C8B-B14F-4D97-AF65-F5344CB8AC3E}">
        <p14:creationId xmlns:p14="http://schemas.microsoft.com/office/powerpoint/2010/main" val="26123994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B1FE34-3CEF-40DC-9C4E-5B616161E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2B7430-420C-4B94-920B-0EFF7D676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Answers</a:t>
            </a:r>
          </a:p>
        </p:txBody>
      </p:sp>
      <p:pic>
        <p:nvPicPr>
          <p:cNvPr id="5" name="Content Placeholder 5" descr="A picture containing clipart&#10;&#10;Description automatically generated">
            <a:extLst>
              <a:ext uri="{FF2B5EF4-FFF2-40B4-BE49-F238E27FC236}">
                <a16:creationId xmlns:a16="http://schemas.microsoft.com/office/drawing/2014/main" id="{FA2F1B08-55E1-4393-A049-838237EAE1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9225D3D-21F2-4832-9BC5-698EDB0D3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3" y="0"/>
            <a:ext cx="4528724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5CDB48-3A75-4323-96AB-2313503E89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8168" y="0"/>
            <a:ext cx="3886735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25AB449-DDCA-40AA-8A29-E1BDF8A3086A}"/>
              </a:ext>
            </a:extLst>
          </p:cNvPr>
          <p:cNvSpPr txBox="1"/>
          <p:nvPr/>
        </p:nvSpPr>
        <p:spPr>
          <a:xfrm>
            <a:off x="9051252" y="2588217"/>
            <a:ext cx="37764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Gradient gives mass = 500 kg</a:t>
            </a:r>
          </a:p>
        </p:txBody>
      </p:sp>
    </p:spTree>
    <p:extLst>
      <p:ext uri="{BB962C8B-B14F-4D97-AF65-F5344CB8AC3E}">
        <p14:creationId xmlns:p14="http://schemas.microsoft.com/office/powerpoint/2010/main" val="3140064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3" ma:contentTypeDescription="Create a new document." ma:contentTypeScope="" ma:versionID="da59973aed6408d1ffda8b438433be58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52a1cccfb8a8c35c623bcd9d0ec50834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9255FC3-C2C6-4560-A0A1-E0B09C433E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F317425-29CF-4B2E-9164-B8FC76A9E5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D6554A2-3160-41FA-A550-63E01A4E85B1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d32fea1d-433a-4f6b-ae9e-963e4f75046e"/>
    <ds:schemaRef ds:uri="http://schemas.openxmlformats.org/package/2006/metadata/core-properties"/>
    <ds:schemaRef ds:uri="1826307f-9204-4318-84ec-843db0d8fa00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507</Words>
  <Application>Microsoft Office PowerPoint</Application>
  <PresentationFormat>Widescreen</PresentationFormat>
  <Paragraphs>47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Bauhaus 93</vt:lpstr>
      <vt:lpstr>Calibri</vt:lpstr>
      <vt:lpstr>Calibri Light</vt:lpstr>
      <vt:lpstr>Office Theme</vt:lpstr>
      <vt:lpstr>Graphs</vt:lpstr>
      <vt:lpstr>PowerPoint Presentation</vt:lpstr>
      <vt:lpstr>PowerPoint Presentation</vt:lpstr>
      <vt:lpstr>PowerPoint Presentation</vt:lpstr>
      <vt:lpstr>Example questions</vt:lpstr>
      <vt:lpstr>Task</vt:lpstr>
      <vt:lpstr>Task review</vt:lpstr>
      <vt:lpstr>Task review</vt:lpstr>
      <vt:lpstr>Task review</vt:lpstr>
      <vt:lpstr>PowerPoint Presentation</vt:lpstr>
      <vt:lpstr>PowerPoint Presentation</vt:lpstr>
      <vt:lpstr>Task</vt:lpstr>
      <vt:lpstr>Answers</vt:lpstr>
      <vt:lpstr>Answers</vt:lpstr>
      <vt:lpstr>Answers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</dc:creator>
  <cp:lastModifiedBy>Edmunds, Peter</cp:lastModifiedBy>
  <cp:revision>34</cp:revision>
  <dcterms:created xsi:type="dcterms:W3CDTF">2020-02-27T10:29:06Z</dcterms:created>
  <dcterms:modified xsi:type="dcterms:W3CDTF">2020-08-17T10:59:45Z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