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16.jpg" ContentType="image/pn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9" r:id="rId5"/>
    <p:sldId id="285" r:id="rId6"/>
    <p:sldId id="284" r:id="rId7"/>
    <p:sldId id="286" r:id="rId8"/>
    <p:sldId id="287" r:id="rId9"/>
    <p:sldId id="298" r:id="rId10"/>
    <p:sldId id="265" r:id="rId11"/>
    <p:sldId id="267" r:id="rId12"/>
    <p:sldId id="262" r:id="rId13"/>
    <p:sldId id="268" r:id="rId14"/>
    <p:sldId id="266" r:id="rId15"/>
    <p:sldId id="261" r:id="rId16"/>
    <p:sldId id="271" r:id="rId17"/>
    <p:sldId id="293" r:id="rId18"/>
    <p:sldId id="294" r:id="rId19"/>
    <p:sldId id="295" r:id="rId20"/>
    <p:sldId id="296" r:id="rId21"/>
    <p:sldId id="29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42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4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C476E-D3A2-4263-AD9D-2626D6A2C029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66873-DED6-4A32-B7C4-55466DC612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9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2E601574-D770-4217-8C93-CFD1B86F96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990E038-9F0D-48E9-8DB8-120A6C195D5A}" type="slidenum">
              <a:rPr lang="en-GB" altLang="en-US"/>
              <a:pPr eaLnBrk="1" hangingPunct="1"/>
              <a:t>11</a:t>
            </a:fld>
            <a:endParaRPr lang="en-GB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1834A5DA-E51A-4E16-84C5-55A82AA752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FD231C8B-7930-46A8-B5D6-8074C1C2AF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>
                <a:latin typeface="Arial" panose="020B0604020202020204" pitchFamily="34" charset="0"/>
              </a:rPr>
              <a:t>1. A  3. A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645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9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9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7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722D3C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3C1A93-FD80-4782-936F-E011C11867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1017" y="208249"/>
            <a:ext cx="1621183" cy="694483"/>
          </a:xfrm>
          <a:prstGeom prst="rect">
            <a:avLst/>
          </a:prstGeom>
        </p:spPr>
      </p:pic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844D25BA-2EC1-4521-9E4B-0B841B25AA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677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80" r:id="rId4"/>
    <p:sldLayoutId id="2147483660" r:id="rId5"/>
    <p:sldLayoutId id="2147483661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8" r:id="rId21"/>
    <p:sldLayoutId id="2147483649" r:id="rId22"/>
    <p:sldLayoutId id="2147483679" r:id="rId23"/>
    <p:sldLayoutId id="2147483681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2B0A41C-DF86-4A70-B3B0-2A7A5A634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81" y="4016963"/>
            <a:ext cx="2880319" cy="280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B50DBBB-4026-4E7C-AD25-976F8235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Gravitational fields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81B3159B-8BAA-49CA-99CB-CD5FC2D8CFA2}"/>
              </a:ext>
            </a:extLst>
          </p:cNvPr>
          <p:cNvSpPr txBox="1">
            <a:spLocks/>
          </p:cNvSpPr>
          <p:nvPr/>
        </p:nvSpPr>
        <p:spPr>
          <a:xfrm>
            <a:off x="6352234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49C7E42-5BE8-426B-8B5C-7D4D6CB85FDC}" type="datetime1">
              <a:rPr lang="en-GB" smtClean="0"/>
              <a:t>18/08/2020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58D144-01CD-4F6C-8FE0-FA17B0271AA7}"/>
              </a:ext>
            </a:extLst>
          </p:cNvPr>
          <p:cNvSpPr txBox="1"/>
          <p:nvPr/>
        </p:nvSpPr>
        <p:spPr>
          <a:xfrm>
            <a:off x="135692" y="1224365"/>
            <a:ext cx="879921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figure shows a stationary gymnast suspended by his arms at the end of two ropes.</a:t>
            </a:r>
          </a:p>
          <a:p>
            <a:endParaRPr lang="en-GB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n-GB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tension in each rope is 4.1 × 10</a:t>
            </a:r>
            <a:r>
              <a:rPr lang="en-GB" sz="32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en-GB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N. The angle between each of the ropes and the horizontal is 65°.</a:t>
            </a:r>
          </a:p>
          <a:p>
            <a:br>
              <a:rPr lang="en-GB" sz="3200" dirty="0"/>
            </a:br>
            <a:r>
              <a:rPr lang="en-GB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Calculate the weight of the gymnast.</a:t>
            </a:r>
            <a:br>
              <a:rPr lang="en-GB" sz="3200" dirty="0"/>
            </a:br>
            <a:r>
              <a:rPr lang="en-GB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Give your answer to an appropriate number of significant figures.</a:t>
            </a:r>
            <a:endParaRPr lang="en-GB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623D7B-963E-4B8F-B527-0B093278D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1680" y="1049113"/>
            <a:ext cx="2731493" cy="324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692" y="1253330"/>
            <a:ext cx="8799211" cy="47241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dirty="0"/>
              <a:t>From GCSE &amp; mechanics, we know that force due to gravity (weight) is: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				</a:t>
            </a:r>
            <a:r>
              <a:rPr lang="en-GB" sz="4400" dirty="0">
                <a:solidFill>
                  <a:srgbClr val="C00000"/>
                </a:solidFill>
              </a:rPr>
              <a:t>W</a:t>
            </a:r>
            <a:r>
              <a:rPr lang="en-GB" sz="4400" baseline="-25000" dirty="0">
                <a:solidFill>
                  <a:srgbClr val="C00000"/>
                </a:solidFill>
              </a:rPr>
              <a:t> </a:t>
            </a:r>
            <a:r>
              <a:rPr lang="en-GB" sz="4400" dirty="0">
                <a:solidFill>
                  <a:srgbClr val="C00000"/>
                </a:solidFill>
              </a:rPr>
              <a:t>= m × g</a:t>
            </a:r>
          </a:p>
          <a:p>
            <a:pPr marL="0" indent="0">
              <a:buNone/>
            </a:pPr>
            <a:r>
              <a:rPr lang="en-GB" sz="3200" dirty="0"/>
              <a:t>But does this apply if we move something far away from Earth?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No! If we move something far away, then the gravitational field strength is weaker. This only apply for distances that are small compared to the Earth’s radius.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600" dirty="0">
                <a:solidFill>
                  <a:schemeClr val="bg1"/>
                </a:solidFill>
              </a:rPr>
              <a:t>Weight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6ADF6A-1945-499E-B0C3-826D21CD1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539" y="0"/>
            <a:ext cx="3282462" cy="368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3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67D8B13-F7A3-46F6-990F-6E93563853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299" y="1789530"/>
                <a:ext cx="9284676" cy="48364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3200" dirty="0"/>
                  <a:t>We know that the force due to gravity is:</a:t>
                </a:r>
              </a:p>
              <a:p>
                <a:pPr algn="l"/>
                <a:endParaRPr lang="en-GB" sz="32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sz="3200" dirty="0"/>
                  <a:t>Always an attractive force.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sz="3200" dirty="0"/>
                  <a:t>Proportional to the masses of each object (i.e. </a:t>
                </a:r>
                <a:r>
                  <a:rPr lang="en-GB" sz="3200" i="1" dirty="0"/>
                  <a:t>m</a:t>
                </a:r>
                <a:r>
                  <a:rPr lang="en-GB" sz="3200" i="1" baseline="-25000" dirty="0"/>
                  <a:t>1</a:t>
                </a:r>
                <a:r>
                  <a:rPr lang="en-GB" sz="3200" dirty="0"/>
                  <a:t> and </a:t>
                </a:r>
                <a:r>
                  <a:rPr lang="en-GB" sz="3200" i="1" dirty="0"/>
                  <a:t>m</a:t>
                </a:r>
                <a:r>
                  <a:rPr lang="en-GB" sz="3200" i="1" baseline="-25000" dirty="0"/>
                  <a:t>2</a:t>
                </a:r>
                <a:r>
                  <a:rPr lang="en-GB" sz="3200" dirty="0"/>
                  <a:t>).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sz="3200" dirty="0"/>
                  <a:t>Follows the inverse square law (i.e. is proportional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20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320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3200" dirty="0"/>
                  <a:t> , where r is their distance apart). </a:t>
                </a:r>
              </a:p>
              <a:p>
                <a:pPr algn="l"/>
                <a:endParaRPr lang="en-GB" sz="3200" dirty="0"/>
              </a:p>
              <a:p>
                <a:pPr algn="l"/>
                <a:r>
                  <a:rPr lang="en-GB" sz="3200" dirty="0">
                    <a:solidFill>
                      <a:srgbClr val="C00000"/>
                    </a:solidFill>
                  </a:rPr>
                  <a:t>Can you combine all of these factors to create an equation for the gravitational force?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67D8B13-F7A3-46F6-990F-6E9356385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99" y="1789530"/>
                <a:ext cx="9284676" cy="4836432"/>
              </a:xfrm>
              <a:prstGeom prst="rect">
                <a:avLst/>
              </a:prstGeom>
              <a:blipFill>
                <a:blip r:embed="rId2"/>
                <a:stretch>
                  <a:fillRect l="-1576" t="-3279" r="-2167" b="-6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1C33ABB-CF8D-4269-B0E1-04572A26EA49}"/>
              </a:ext>
            </a:extLst>
          </p:cNvPr>
          <p:cNvSpPr txBox="1"/>
          <p:nvPr/>
        </p:nvSpPr>
        <p:spPr>
          <a:xfrm>
            <a:off x="245934" y="121539"/>
            <a:ext cx="8073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Newton’s law of gravitation</a:t>
            </a:r>
          </a:p>
        </p:txBody>
      </p:sp>
    </p:spTree>
    <p:extLst>
      <p:ext uri="{BB962C8B-B14F-4D97-AF65-F5344CB8AC3E}">
        <p14:creationId xmlns:p14="http://schemas.microsoft.com/office/powerpoint/2010/main" val="2124759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864BCA-E74A-435A-9B98-9D2CABD1B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330" y="1295264"/>
            <a:ext cx="5685629" cy="4724137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Newton’s law of gravitation </a:t>
            </a:r>
            <a:r>
              <a:rPr lang="en-GB" dirty="0"/>
              <a:t>says that the force of gravity between two objects is the </a:t>
            </a:r>
            <a:r>
              <a:rPr lang="en-GB" b="1" dirty="0"/>
              <a:t>product of their masses </a:t>
            </a:r>
            <a:r>
              <a:rPr lang="en-GB" dirty="0"/>
              <a:t>(m</a:t>
            </a:r>
            <a:r>
              <a:rPr lang="en-GB" baseline="-25000" dirty="0"/>
              <a:t>1</a:t>
            </a:r>
            <a:r>
              <a:rPr lang="en-GB" dirty="0"/>
              <a:t> and m</a:t>
            </a:r>
            <a:r>
              <a:rPr lang="en-GB" baseline="-25000" dirty="0"/>
              <a:t>2</a:t>
            </a:r>
            <a:r>
              <a:rPr lang="en-GB" dirty="0"/>
              <a:t>) and the </a:t>
            </a:r>
            <a:r>
              <a:rPr lang="en-GB" b="1" dirty="0"/>
              <a:t>gravitational constant </a:t>
            </a:r>
            <a:r>
              <a:rPr lang="en-GB" dirty="0"/>
              <a:t>(G), divided by the </a:t>
            </a:r>
            <a:r>
              <a:rPr lang="en-GB" b="1" dirty="0"/>
              <a:t>square of their distance </a:t>
            </a:r>
            <a:r>
              <a:rPr lang="en-GB" dirty="0"/>
              <a:t>apart (r):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692" y="136526"/>
            <a:ext cx="10511644" cy="912586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T/N: Newton’s law of gravitation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DE80BB-6B12-4A93-A2F2-62F1645F59E6}"/>
                  </a:ext>
                </a:extLst>
              </p:cNvPr>
              <p:cNvSpPr/>
              <p:nvPr/>
            </p:nvSpPr>
            <p:spPr>
              <a:xfrm>
                <a:off x="1691899" y="3779232"/>
                <a:ext cx="3252493" cy="1359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4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4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DE80BB-6B12-4A93-A2F2-62F1645F59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899" y="3779232"/>
                <a:ext cx="3252493" cy="1359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8BE678B2-0969-4D66-9E61-B1B3CF687971}"/>
              </a:ext>
            </a:extLst>
          </p:cNvPr>
          <p:cNvSpPr/>
          <p:nvPr/>
        </p:nvSpPr>
        <p:spPr>
          <a:xfrm>
            <a:off x="513767" y="1295264"/>
            <a:ext cx="5609492" cy="398316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4E0D72-83E6-4D41-8EFE-34E8901B977A}"/>
              </a:ext>
            </a:extLst>
          </p:cNvPr>
          <p:cNvSpPr txBox="1"/>
          <p:nvPr/>
        </p:nvSpPr>
        <p:spPr>
          <a:xfrm>
            <a:off x="6772126" y="1360676"/>
            <a:ext cx="49061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Stretch: </a:t>
            </a:r>
            <a:r>
              <a:rPr lang="en-GB" sz="2400" dirty="0"/>
              <a:t>Re-arrange the equation to give an equation for the gravitational constant. </a:t>
            </a:r>
          </a:p>
          <a:p>
            <a:endParaRPr lang="en-GB" sz="2400" dirty="0"/>
          </a:p>
          <a:p>
            <a:r>
              <a:rPr lang="en-GB" sz="2400" dirty="0"/>
              <a:t>What are the units for the gravitational constant?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42F656-F845-4901-8600-FA5F5C764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680" y="3738448"/>
            <a:ext cx="5708998" cy="298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61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135692" y="1253330"/>
                <a:ext cx="5254455" cy="472413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dirty="0"/>
                  <a:t>Rearranged, this gives a value of the gravitational constant to be: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GB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5692" y="1253330"/>
                <a:ext cx="5254455" cy="4724137"/>
              </a:xfrm>
              <a:blipFill>
                <a:blip r:embed="rId2"/>
                <a:stretch>
                  <a:fillRect l="-2320" t="-21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Newton’s law of gravitation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50796E-E589-429A-B09A-6E0080EC8EB4}"/>
              </a:ext>
            </a:extLst>
          </p:cNvPr>
          <p:cNvSpPr/>
          <p:nvPr/>
        </p:nvSpPr>
        <p:spPr>
          <a:xfrm>
            <a:off x="425797" y="3926553"/>
            <a:ext cx="4431632" cy="65926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A5FE16-C7EA-472E-B428-0AFA5BA38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771" y="1207744"/>
            <a:ext cx="6470263" cy="22638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6E9E12-B2C2-49DD-BA83-7D08C4579EBA}"/>
              </a:ext>
            </a:extLst>
          </p:cNvPr>
          <p:cNvSpPr txBox="1"/>
          <p:nvPr/>
        </p:nvSpPr>
        <p:spPr>
          <a:xfrm>
            <a:off x="6617369" y="3635984"/>
            <a:ext cx="54262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</a:t>
            </a:r>
            <a:r>
              <a:rPr lang="en-GB" sz="2800" dirty="0"/>
              <a:t> Using the numbers in the diagram, calculate the value for the gravitational constant.</a:t>
            </a:r>
            <a:endParaRPr lang="en-GB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50C616-E9F8-44DC-A5BE-E891C451B044}"/>
              </a:ext>
            </a:extLst>
          </p:cNvPr>
          <p:cNvSpPr txBox="1"/>
          <p:nvPr/>
        </p:nvSpPr>
        <p:spPr>
          <a:xfrm>
            <a:off x="425797" y="3987047"/>
            <a:ext cx="61915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dirty="0"/>
              <a:t>G = 6.67408 × 10</a:t>
            </a:r>
            <a:r>
              <a:rPr lang="en-GB" sz="2800" baseline="30000" dirty="0"/>
              <a:t>-11</a:t>
            </a:r>
            <a:r>
              <a:rPr lang="en-GB" sz="2800" dirty="0"/>
              <a:t> m</a:t>
            </a:r>
            <a:r>
              <a:rPr lang="en-GB" sz="2800" baseline="30000" dirty="0"/>
              <a:t>3</a:t>
            </a:r>
            <a:r>
              <a:rPr lang="en-GB" sz="2800" dirty="0"/>
              <a:t> kg</a:t>
            </a:r>
            <a:r>
              <a:rPr lang="en-GB" sz="2800" baseline="30000" dirty="0"/>
              <a:t>-1</a:t>
            </a:r>
            <a:r>
              <a:rPr lang="en-GB" sz="2800" dirty="0"/>
              <a:t> s</a:t>
            </a:r>
            <a:r>
              <a:rPr lang="en-GB" sz="2800" baseline="30000" dirty="0"/>
              <a:t>-2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5440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A84C9-9F12-4AE7-8564-93DF16214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Cavendish experiment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50CABE-428C-42F0-A5EC-672AD1DFA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855" y="1296392"/>
            <a:ext cx="9782289" cy="514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570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B1D322-4279-4693-9457-6E5C3C883B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3614" y="2448071"/>
            <a:ext cx="3619048" cy="233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88482F-30D0-4038-9AAF-1A2399ECE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Field lines</a:t>
            </a:r>
          </a:p>
        </p:txBody>
      </p:sp>
      <p:pic>
        <p:nvPicPr>
          <p:cNvPr id="5" name="Picture 4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63E3737A-844F-462B-8F4D-E3D2D42A4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635" y="1301556"/>
            <a:ext cx="8278729" cy="555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9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2" y="1358141"/>
            <a:ext cx="4223152" cy="316736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T/N: Gravity</a:t>
            </a:r>
            <a:r>
              <a:rPr lang="en-GB" sz="60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A0C400-CD40-47E3-A041-52E46B6E7EAA}"/>
              </a:ext>
            </a:extLst>
          </p:cNvPr>
          <p:cNvSpPr txBox="1"/>
          <p:nvPr/>
        </p:nvSpPr>
        <p:spPr>
          <a:xfrm>
            <a:off x="5209065" y="1358141"/>
            <a:ext cx="6492306" cy="255454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The force of gravity is carried by “force field” lines, and is a </a:t>
            </a:r>
            <a:r>
              <a:rPr lang="en-GB" sz="3200" b="1" dirty="0"/>
              <a:t>non-contact</a:t>
            </a:r>
            <a:r>
              <a:rPr lang="en-GB" sz="3200" dirty="0"/>
              <a:t> force. As with all forces, it is a vector and it’s direction points towards anything with mass.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BCCC7-331F-4207-975B-141222B70944}"/>
              </a:ext>
            </a:extLst>
          </p:cNvPr>
          <p:cNvSpPr txBox="1"/>
          <p:nvPr/>
        </p:nvSpPr>
        <p:spPr>
          <a:xfrm>
            <a:off x="4535297" y="4244980"/>
            <a:ext cx="7166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 </a:t>
            </a:r>
            <a:r>
              <a:rPr lang="en-GB" sz="3200" dirty="0"/>
              <a:t>An object is in between two planets of equal mass. What force does it feel and why?</a:t>
            </a:r>
          </a:p>
        </p:txBody>
      </p:sp>
    </p:spTree>
    <p:extLst>
      <p:ext uri="{BB962C8B-B14F-4D97-AF65-F5344CB8AC3E}">
        <p14:creationId xmlns:p14="http://schemas.microsoft.com/office/powerpoint/2010/main" val="2289325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Gravitational fields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87" y="1825625"/>
            <a:ext cx="2851779" cy="2635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63687" y="4587065"/>
            <a:ext cx="364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Radial field on a large scale.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37" y="1977385"/>
            <a:ext cx="4305300" cy="2243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31132" y="4587065"/>
            <a:ext cx="364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Uniform field on a small scale.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179" y="5309937"/>
            <a:ext cx="11325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Note: if a small mass is attracted to a large mass, then the field lines are the path that the smaller mass would follow. </a:t>
            </a:r>
          </a:p>
        </p:txBody>
      </p:sp>
    </p:spTree>
    <p:extLst>
      <p:ext uri="{BB962C8B-B14F-4D97-AF65-F5344CB8AC3E}">
        <p14:creationId xmlns:p14="http://schemas.microsoft.com/office/powerpoint/2010/main" val="3469639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T/N: Field lines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39" y="1438167"/>
            <a:ext cx="2851779" cy="2635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6939" y="4199607"/>
            <a:ext cx="364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Radial field on a large scale.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99ACEC-3845-4483-AA02-58DC323E2A1C}"/>
              </a:ext>
            </a:extLst>
          </p:cNvPr>
          <p:cNvSpPr txBox="1"/>
          <p:nvPr/>
        </p:nvSpPr>
        <p:spPr>
          <a:xfrm>
            <a:off x="3729789" y="1585721"/>
            <a:ext cx="7904748" cy="286232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The closer together the field lines, the larger the gravitational field strength. The reason the gravitational force decreases as you go away from a planet is because the </a:t>
            </a:r>
            <a:r>
              <a:rPr lang="en-GB" sz="3600" b="1" dirty="0">
                <a:solidFill>
                  <a:srgbClr val="FF0000"/>
                </a:solidFill>
              </a:rPr>
              <a:t>field lines become more spread out</a:t>
            </a:r>
            <a:r>
              <a:rPr lang="en-GB" sz="3600" dirty="0"/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E5D8D-BA05-474B-B1C7-89B356176573}"/>
              </a:ext>
            </a:extLst>
          </p:cNvPr>
          <p:cNvSpPr txBox="1"/>
          <p:nvPr/>
        </p:nvSpPr>
        <p:spPr>
          <a:xfrm>
            <a:off x="3729789" y="4795225"/>
            <a:ext cx="81720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Draw field lines for both planet Earth and Jupiter. </a:t>
            </a:r>
          </a:p>
        </p:txBody>
      </p:sp>
    </p:spTree>
    <p:extLst>
      <p:ext uri="{BB962C8B-B14F-4D97-AF65-F5344CB8AC3E}">
        <p14:creationId xmlns:p14="http://schemas.microsoft.com/office/powerpoint/2010/main" val="2022497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>
            <a:extLst>
              <a:ext uri="{FF2B5EF4-FFF2-40B4-BE49-F238E27FC236}">
                <a16:creationId xmlns:a16="http://schemas.microsoft.com/office/drawing/2014/main" id="{910D21F1-E831-487E-BF30-0AF9DD9A1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9" y="1208088"/>
            <a:ext cx="5649912" cy="564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4">
            <a:extLst>
              <a:ext uri="{FF2B5EF4-FFF2-40B4-BE49-F238E27FC236}">
                <a16:creationId xmlns:a16="http://schemas.microsoft.com/office/drawing/2014/main" id="{A7ED3FE9-1BC5-4D76-B5C0-48384CA34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2301" y="1401762"/>
            <a:ext cx="295592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n-GB" altLang="en-US" sz="2400" dirty="0">
                <a:latin typeface="Calibri" panose="020F0502020204030204" pitchFamily="34" charset="0"/>
              </a:rPr>
              <a:t>Which of the two masses is heavier?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n-GB" altLang="en-US" sz="2400" dirty="0">
                <a:latin typeface="Calibri" panose="020F0502020204030204" pitchFamily="34" charset="0"/>
              </a:rPr>
              <a:t>Draw arrows showing the direction of the field at each of the positions A and B.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n-GB" altLang="en-US" sz="2400" dirty="0">
                <a:latin typeface="Calibri" panose="020F0502020204030204" pitchFamily="34" charset="0"/>
              </a:rPr>
              <a:t>At which point, A or B, is the field stronger?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n-GB" altLang="en-US" sz="2400" dirty="0">
                <a:latin typeface="Calibri" panose="020F0502020204030204" pitchFamily="34" charset="0"/>
              </a:rPr>
              <a:t>Mark an X at the point where an object could sit and not feel any force.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58A4D5-7646-48AE-9605-B34D62F484DF}"/>
              </a:ext>
            </a:extLst>
          </p:cNvPr>
          <p:cNvSpPr/>
          <p:nvPr/>
        </p:nvSpPr>
        <p:spPr>
          <a:xfrm>
            <a:off x="386042" y="0"/>
            <a:ext cx="59778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Question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475258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/>
                  <a:t>The weight of an object is the force of gravity on it. If an object of mass m is in gravitational field, the gravitational force on the object is F=mg, where g is the gravitational field strength at the object’s position. If the object is not acted on by any other force, it accelerates with: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/>
                  <a:t>			Acceleration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𝑓𝑜𝑟𝑐𝑒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𝑚𝑎𝑠𝑠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𝑚𝑔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GB" sz="2400" dirty="0"/>
                  <a:t> = g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/>
                  <a:t>The object falls freely with acceleration g. So g may also be described as the acceleration of freely falling object. 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3600" dirty="0"/>
                  <a:t>Note: units of acceleration are m/s</a:t>
                </a:r>
                <a:r>
                  <a:rPr lang="en-GB" sz="3600" baseline="30000" dirty="0"/>
                  <a:t>2</a:t>
                </a:r>
                <a:r>
                  <a:rPr lang="en-GB" sz="3600" dirty="0"/>
                  <a:t>!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5" t="-1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Free fall in gravitational field</a:t>
            </a:r>
          </a:p>
        </p:txBody>
      </p:sp>
    </p:spTree>
    <p:extLst>
      <p:ext uri="{BB962C8B-B14F-4D97-AF65-F5344CB8AC3E}">
        <p14:creationId xmlns:p14="http://schemas.microsoft.com/office/powerpoint/2010/main" val="3575507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562C01-443B-4E76-9633-B8124C57AD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5692" y="1253330"/>
                <a:ext cx="5583183" cy="472413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Far away from Earth we use a new equation for the gravitational field strength in a radial field: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𝐺𝑀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562C01-443B-4E76-9633-B8124C57AD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5692" y="1253330"/>
                <a:ext cx="5583183" cy="4724137"/>
              </a:xfrm>
              <a:blipFill>
                <a:blip r:embed="rId2"/>
                <a:stretch>
                  <a:fillRect l="-2183" t="-21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C79E3A1F-DD52-4661-96A6-6411ACC2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Gravitational field strength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42E347-264C-44BC-B2CC-ED4C3D339F17}"/>
                  </a:ext>
                </a:extLst>
              </p:cNvPr>
              <p:cNvSpPr txBox="1"/>
              <p:nvPr/>
            </p:nvSpPr>
            <p:spPr>
              <a:xfrm>
                <a:off x="464201" y="4428552"/>
                <a:ext cx="66825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NOTE: G is the gravitational constant and is equal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6.67</m:t>
                    </m:r>
                    <m:r>
                      <a:rPr lang="en-GB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−11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C00000"/>
                    </a:solidFill>
                  </a:rPr>
                  <a:t>Nm</a:t>
                </a:r>
                <a:r>
                  <a:rPr lang="en-GB" sz="2400" baseline="30000" dirty="0">
                    <a:solidFill>
                      <a:srgbClr val="C00000"/>
                    </a:solidFill>
                  </a:rPr>
                  <a:t>2</a:t>
                </a:r>
                <a:r>
                  <a:rPr lang="en-GB" sz="2400" dirty="0">
                    <a:solidFill>
                      <a:srgbClr val="C00000"/>
                    </a:solidFill>
                  </a:rPr>
                  <a:t>kg</a:t>
                </a:r>
                <a:r>
                  <a:rPr lang="en-GB" sz="2400" baseline="30000" dirty="0">
                    <a:solidFill>
                      <a:srgbClr val="C00000"/>
                    </a:solidFill>
                  </a:rPr>
                  <a:t>-2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42E347-264C-44BC-B2CC-ED4C3D339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01" y="4428552"/>
                <a:ext cx="6682557" cy="830997"/>
              </a:xfrm>
              <a:prstGeom prst="rect">
                <a:avLst/>
              </a:prstGeom>
              <a:blipFill>
                <a:blip r:embed="rId3"/>
                <a:stretch>
                  <a:fillRect l="-1369" t="-5839" r="-821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113B6A41-5AA5-412F-9261-68143A7AD4BC}"/>
              </a:ext>
            </a:extLst>
          </p:cNvPr>
          <p:cNvSpPr/>
          <p:nvPr/>
        </p:nvSpPr>
        <p:spPr>
          <a:xfrm>
            <a:off x="240632" y="1190195"/>
            <a:ext cx="5731042" cy="278247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349FCD-AA9E-4A7E-BCD4-31AC7CC5965A}"/>
              </a:ext>
            </a:extLst>
          </p:cNvPr>
          <p:cNvSpPr txBox="1"/>
          <p:nvPr/>
        </p:nvSpPr>
        <p:spPr>
          <a:xfrm>
            <a:off x="7146758" y="1103334"/>
            <a:ext cx="54020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</a:t>
            </a:r>
            <a:r>
              <a:rPr lang="en-GB" sz="2800" dirty="0"/>
              <a:t> Can you derive this equation from F = m × g and Newton’s law of gravitation? </a:t>
            </a:r>
            <a:endParaRPr lang="en-GB" sz="2800" b="1" dirty="0"/>
          </a:p>
        </p:txBody>
      </p:sp>
      <p:pic>
        <p:nvPicPr>
          <p:cNvPr id="8" name="Picture 9" descr="p063">
            <a:extLst>
              <a:ext uri="{FF2B5EF4-FFF2-40B4-BE49-F238E27FC236}">
                <a16:creationId xmlns:a16="http://schemas.microsoft.com/office/drawing/2014/main" id="{10FE2639-D0C7-4CBD-8B14-A2DD07638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7160" y="2564035"/>
            <a:ext cx="4264208" cy="4293965"/>
          </a:xfrm>
          <a:prstGeom prst="rect">
            <a:avLst/>
          </a:prstGeom>
          <a:noFill/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2A6BDDB-5C9E-45BB-BD5D-21A660EB5304}"/>
              </a:ext>
            </a:extLst>
          </p:cNvPr>
          <p:cNvSpPr txBox="1">
            <a:spLocks noChangeArrowheads="1"/>
          </p:cNvSpPr>
          <p:nvPr/>
        </p:nvSpPr>
        <p:spPr>
          <a:xfrm>
            <a:off x="10223374" y="3430663"/>
            <a:ext cx="3455988" cy="34575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GB" altLang="en-US" sz="1800" dirty="0"/>
              <a:t>Inside planet</a:t>
            </a:r>
          </a:p>
          <a:p>
            <a:pPr>
              <a:buFontTx/>
              <a:buNone/>
            </a:pPr>
            <a:r>
              <a:rPr lang="en-GB" altLang="en-US" sz="1800" b="1" dirty="0">
                <a:solidFill>
                  <a:srgbClr val="FF3300"/>
                </a:solidFill>
              </a:rPr>
              <a:t>g  </a:t>
            </a:r>
            <a:r>
              <a:rPr lang="el-GR" altLang="en-US" sz="1800" b="1" dirty="0">
                <a:solidFill>
                  <a:srgbClr val="FF3300"/>
                </a:solidFill>
                <a:cs typeface="Arial" panose="020B0604020202020204" pitchFamily="34" charset="0"/>
              </a:rPr>
              <a:t>α</a:t>
            </a:r>
            <a:r>
              <a:rPr lang="en-GB" altLang="en-US" sz="1800" b="1" dirty="0">
                <a:solidFill>
                  <a:srgbClr val="FF3300"/>
                </a:solidFill>
                <a:cs typeface="Arial" panose="020B0604020202020204" pitchFamily="34" charset="0"/>
              </a:rPr>
              <a:t>  r</a:t>
            </a:r>
            <a:endParaRPr lang="en-GB" altLang="en-US" sz="1800" b="1" dirty="0">
              <a:solidFill>
                <a:srgbClr val="FF3300"/>
              </a:solidFill>
            </a:endParaRPr>
          </a:p>
          <a:p>
            <a:pPr>
              <a:buFontTx/>
              <a:buNone/>
            </a:pPr>
            <a:r>
              <a:rPr lang="en-GB" altLang="en-US" sz="1800" dirty="0"/>
              <a:t>Outside planet</a:t>
            </a:r>
          </a:p>
          <a:p>
            <a:pPr>
              <a:buFontTx/>
              <a:buNone/>
            </a:pPr>
            <a:r>
              <a:rPr lang="en-GB" altLang="en-US" sz="1800" b="1" dirty="0">
                <a:solidFill>
                  <a:srgbClr val="FF3300"/>
                </a:solidFill>
              </a:rPr>
              <a:t>g  </a:t>
            </a:r>
            <a:r>
              <a:rPr lang="el-GR" altLang="en-US" sz="1800" b="1" dirty="0">
                <a:solidFill>
                  <a:srgbClr val="FF3300"/>
                </a:solidFill>
                <a:cs typeface="Arial" panose="020B0604020202020204" pitchFamily="34" charset="0"/>
              </a:rPr>
              <a:t>α</a:t>
            </a:r>
            <a:r>
              <a:rPr lang="en-GB" altLang="en-US" sz="1800" b="1" dirty="0">
                <a:solidFill>
                  <a:srgbClr val="FF3300"/>
                </a:solidFill>
                <a:cs typeface="Arial" panose="020B0604020202020204" pitchFamily="34" charset="0"/>
              </a:rPr>
              <a:t> 1/r</a:t>
            </a:r>
            <a:r>
              <a:rPr lang="en-GB" altLang="en-US" sz="1800" b="1" baseline="30000" dirty="0">
                <a:solidFill>
                  <a:srgbClr val="FF3300"/>
                </a:solidFill>
                <a:cs typeface="Arial" panose="020B0604020202020204" pitchFamily="34" charset="0"/>
              </a:rPr>
              <a:t>2</a:t>
            </a:r>
            <a:endParaRPr lang="el-GR" altLang="en-US" sz="1800" b="1" baseline="30000" dirty="0">
              <a:solidFill>
                <a:srgbClr val="FF3300"/>
              </a:solidFill>
              <a:cs typeface="Arial" panose="020B0604020202020204" pitchFamily="34" charset="0"/>
            </a:endParaRPr>
          </a:p>
          <a:p>
            <a:endParaRPr lang="el-GR" altLang="en-US" b="1" dirty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3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69245-A109-462F-BE07-AEA20AC32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7092" y="1253330"/>
            <a:ext cx="3664546" cy="2435267"/>
          </a:xfrm>
          <a:ln w="57150">
            <a:solidFill>
              <a:srgbClr val="C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Change in GPE can be obtained for area under the graph: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 = E</a:t>
            </a:r>
            <a:r>
              <a:rPr lang="en-GB" baseline="-25000" dirty="0"/>
              <a:t>p</a:t>
            </a:r>
            <a:r>
              <a:rPr lang="en-GB" dirty="0"/>
              <a:t> = F</a:t>
            </a:r>
            <a:r>
              <a:rPr lang="el-GR" dirty="0"/>
              <a:t>Δ</a:t>
            </a:r>
            <a:r>
              <a:rPr lang="en-GB" dirty="0"/>
              <a:t>r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D71C31-38E1-45A7-A75D-3CA10BCF7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32040D-A416-4C07-B019-13E794308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09030" cy="517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7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C9D75-12C7-4469-BE12-7D0A78B5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1AEFA2-D398-4190-A66B-1090B019A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731" y="0"/>
            <a:ext cx="490524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9E3954-646F-4463-93BB-6611965FC2BE}"/>
              </a:ext>
            </a:extLst>
          </p:cNvPr>
          <p:cNvSpPr txBox="1"/>
          <p:nvPr/>
        </p:nvSpPr>
        <p:spPr>
          <a:xfrm>
            <a:off x="423746" y="2051824"/>
            <a:ext cx="6445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Complete the questions. </a:t>
            </a:r>
          </a:p>
        </p:txBody>
      </p:sp>
    </p:spTree>
    <p:extLst>
      <p:ext uri="{BB962C8B-B14F-4D97-AF65-F5344CB8AC3E}">
        <p14:creationId xmlns:p14="http://schemas.microsoft.com/office/powerpoint/2010/main" val="2131124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4D6F-7AEC-4CF4-81D1-174729CB9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FF5938E-7EA0-4FC6-9BCA-E1DF7994D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339D68-4C5A-4ABE-B36A-4350C7180412}"/>
              </a:ext>
            </a:extLst>
          </p:cNvPr>
          <p:cNvSpPr txBox="1"/>
          <p:nvPr/>
        </p:nvSpPr>
        <p:spPr>
          <a:xfrm>
            <a:off x="337395" y="1148407"/>
            <a:ext cx="8973519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200" dirty="0">
                <a:latin typeface="+mj-lt"/>
              </a:rPr>
              <a:t> 56 N</a:t>
            </a:r>
          </a:p>
          <a:p>
            <a:pPr marL="342900" indent="-342900">
              <a:buFontTx/>
              <a:buAutoNum type="arabicPeriod"/>
            </a:pPr>
            <a:r>
              <a:rPr lang="pl-PL" sz="3200" dirty="0">
                <a:effectLst/>
                <a:latin typeface="+mj-lt"/>
                <a:ea typeface="Times" panose="02020603050405020304" pitchFamily="18" charset="0"/>
              </a:rPr>
              <a:t> 7.4 x 10</a:t>
            </a:r>
            <a:r>
              <a:rPr lang="pl-PL" sz="3200" baseline="30000" dirty="0">
                <a:effectLst/>
                <a:latin typeface="+mj-lt"/>
                <a:ea typeface="Times" panose="02020603050405020304" pitchFamily="18" charset="0"/>
              </a:rPr>
              <a:t>22</a:t>
            </a:r>
            <a:r>
              <a:rPr lang="pl-PL" sz="3200" dirty="0">
                <a:effectLst/>
                <a:latin typeface="+mj-lt"/>
                <a:ea typeface="Times" panose="02020603050405020304" pitchFamily="18" charset="0"/>
              </a:rPr>
              <a:t> kg</a:t>
            </a:r>
            <a:endParaRPr lang="en-GB" sz="3200" dirty="0">
              <a:effectLst/>
              <a:latin typeface="+mj-lt"/>
              <a:ea typeface="Times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GB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2.1 x 10</a:t>
            </a:r>
            <a:r>
              <a:rPr lang="en-GB" sz="3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GB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pPr marL="342900" indent="-342900">
              <a:buAutoNum type="arabicPeriod"/>
            </a:pP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2.14 x 10</a:t>
            </a:r>
            <a:r>
              <a:rPr lang="en-US" sz="3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-6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pPr marL="342900" indent="-342900">
              <a:buAutoNum type="arabicPeriod"/>
            </a:pP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6.7 x 10</a:t>
            </a:r>
            <a:r>
              <a:rPr lang="en-US" sz="3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pPr marL="342900" indent="-342900">
              <a:buFontTx/>
              <a:buAutoNum type="arabicPeriod"/>
            </a:pPr>
            <a:r>
              <a:rPr lang="en-US" sz="3200" dirty="0">
                <a:latin typeface="+mj-lt"/>
                <a:cs typeface="Times New Roman" panose="02020603050405020304" pitchFamily="18" charset="0"/>
              </a:rPr>
              <a:t> 1.6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x 10</a:t>
            </a:r>
            <a:r>
              <a:rPr lang="en-US" sz="3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-6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pPr marL="342900" indent="-342900">
              <a:buFontTx/>
              <a:buAutoNum type="arabicPeriod"/>
            </a:pP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3.3 x 10</a:t>
            </a:r>
            <a:r>
              <a:rPr lang="en-US" sz="3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-9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r>
              <a:rPr lang="en-GB" sz="3200" dirty="0">
                <a:latin typeface="+mj-lt"/>
              </a:rPr>
              <a:t>8. 0.27 m</a:t>
            </a:r>
          </a:p>
          <a:p>
            <a:r>
              <a:rPr lang="en-GB" sz="3200" dirty="0">
                <a:latin typeface="+mj-lt"/>
              </a:rPr>
              <a:t>9 a) 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2.0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x 10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b) 23 N</a:t>
            </a:r>
          </a:p>
          <a:p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c) 5.0 x 10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GB" sz="36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8EF401-2C3F-472D-8082-674B8F42478B}"/>
              </a:ext>
            </a:extLst>
          </p:cNvPr>
          <p:cNvSpPr txBox="1"/>
          <p:nvPr/>
        </p:nvSpPr>
        <p:spPr>
          <a:xfrm>
            <a:off x="4060686" y="2047921"/>
            <a:ext cx="8973519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10. N kg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-2 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= kg m s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= m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kg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US" sz="3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11. Moon </a:t>
            </a:r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1.3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x 10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 Earth 7.1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x 10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12. Sun-Moon 4.4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x 10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  Earth-Moon 2.0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x 10</a:t>
            </a:r>
            <a:r>
              <a:rPr lang="en-US" sz="3200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</a:p>
          <a:p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  ratio of attractions = 2.2</a:t>
            </a:r>
          </a:p>
          <a:p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13. a) 330 N</a:t>
            </a:r>
          </a:p>
          <a:p>
            <a:r>
              <a:rPr lang="en-US" sz="3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  b) Would feel lighter. </a:t>
            </a:r>
            <a:endParaRPr lang="en-US" sz="3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3744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D0522-D6DE-41F6-BE53-3A4D9ADC5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 question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9402E-472C-4219-98FD-B6FED4052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645" y="0"/>
            <a:ext cx="505866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D0100E-948C-4D3B-BC89-B2EBA92247DA}"/>
              </a:ext>
            </a:extLst>
          </p:cNvPr>
          <p:cNvSpPr txBox="1"/>
          <p:nvPr/>
        </p:nvSpPr>
        <p:spPr>
          <a:xfrm>
            <a:off x="423746" y="2051824"/>
            <a:ext cx="64454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Complete the exam question. </a:t>
            </a:r>
          </a:p>
        </p:txBody>
      </p:sp>
    </p:spTree>
    <p:extLst>
      <p:ext uri="{BB962C8B-B14F-4D97-AF65-F5344CB8AC3E}">
        <p14:creationId xmlns:p14="http://schemas.microsoft.com/office/powerpoint/2010/main" val="1333342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176E55-9B1F-43F8-9608-5FF5B8067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092176" cy="6891899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24B730E-A88A-4E24-8895-0B593C854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28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892</Words>
  <Application>Microsoft Office PowerPoint</Application>
  <PresentationFormat>Widescreen</PresentationFormat>
  <Paragraphs>104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Bauhaus 93</vt:lpstr>
      <vt:lpstr>Calibri</vt:lpstr>
      <vt:lpstr>Calibri Light</vt:lpstr>
      <vt:lpstr>Cambria Math</vt:lpstr>
      <vt:lpstr>Office Theme</vt:lpstr>
      <vt:lpstr>Gravitational fields</vt:lpstr>
      <vt:lpstr>Weight</vt:lpstr>
      <vt:lpstr>PowerPoint Presentation</vt:lpstr>
      <vt:lpstr>T/N: Newton’s law of gravitation</vt:lpstr>
      <vt:lpstr>Newton’s law of gravitation</vt:lpstr>
      <vt:lpstr>Cavendish experiment</vt:lpstr>
      <vt:lpstr>Field lines</vt:lpstr>
      <vt:lpstr>T/N: Gravity </vt:lpstr>
      <vt:lpstr>Gravitational fields </vt:lpstr>
      <vt:lpstr>T/N: Field lines</vt:lpstr>
      <vt:lpstr>PowerPoint Presentation</vt:lpstr>
      <vt:lpstr>Free fall in gravitational field</vt:lpstr>
      <vt:lpstr>Gravitational field strength</vt:lpstr>
      <vt:lpstr>PowerPoint Presentation</vt:lpstr>
      <vt:lpstr>Task</vt:lpstr>
      <vt:lpstr>Answers</vt:lpstr>
      <vt:lpstr>Exam question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31</cp:revision>
  <dcterms:created xsi:type="dcterms:W3CDTF">2020-02-27T10:29:06Z</dcterms:created>
  <dcterms:modified xsi:type="dcterms:W3CDTF">2020-08-17T23:19:53Z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