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9" r:id="rId5"/>
    <p:sldId id="285" r:id="rId6"/>
    <p:sldId id="258" r:id="rId7"/>
    <p:sldId id="261" r:id="rId8"/>
    <p:sldId id="262" r:id="rId9"/>
    <p:sldId id="263" r:id="rId10"/>
    <p:sldId id="264" r:id="rId11"/>
    <p:sldId id="266" r:id="rId12"/>
    <p:sldId id="286" r:id="rId13"/>
    <p:sldId id="294" r:id="rId14"/>
    <p:sldId id="295" r:id="rId15"/>
    <p:sldId id="298" r:id="rId16"/>
    <p:sldId id="296" r:id="rId17"/>
    <p:sldId id="29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42" autoAdjust="0"/>
    <p:restoredTop sz="94660"/>
  </p:normalViewPr>
  <p:slideViewPr>
    <p:cSldViewPr snapToGrid="0">
      <p:cViewPr>
        <p:scale>
          <a:sx n="100" d="100"/>
          <a:sy n="100" d="100"/>
        </p:scale>
        <p:origin x="1140"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C476E-D3A2-4263-AD9D-2626D6A2C029}" type="datetimeFigureOut">
              <a:rPr lang="en-GB" smtClean="0"/>
              <a:t>17/08/2020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F66873-DED6-4A32-B7C4-55466DC612F9}" type="slidenum">
              <a:rPr lang="en-GB" smtClean="0"/>
              <a:t>‹#›</a:t>
            </a:fld>
            <a:endParaRPr lang="en-GB"/>
          </a:p>
        </p:txBody>
      </p:sp>
    </p:spTree>
    <p:extLst>
      <p:ext uri="{BB962C8B-B14F-4D97-AF65-F5344CB8AC3E}">
        <p14:creationId xmlns:p14="http://schemas.microsoft.com/office/powerpoint/2010/main" val="9979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slide" Target="../slides/slide5.xml"/><Relationship Id="rId1" Type="http://schemas.openxmlformats.org/officeDocument/2006/relationships/slideMaster" Target="../slideMasters/slideMaster1.xml"/><Relationship Id="rId4" Type="http://schemas.openxmlformats.org/officeDocument/2006/relationships/slide" Target="../slides/slide10.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slide" Target="../slides/slide5.xm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slide" Target="../slides/slide10.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19.xml.rels><?xml version="1.0" encoding="UTF-8" standalone="yes"?>
<Relationships xmlns="http://schemas.openxmlformats.org/package/2006/relationships"><Relationship Id="rId3" Type="http://schemas.openxmlformats.org/officeDocument/2006/relationships/slide" Target="../slides/slide5.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slide" Target="../slides/slide10.xml"/><Relationship Id="rId4" Type="http://schemas.openxmlformats.org/officeDocument/2006/relationships/slide" Target="../slides/slide1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rId4" action="ppaction://hlinksldjump"/>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rId4" action="ppaction://hlinksldjump"/>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LO1 I D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425677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17/08/2020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80" r:id="rId4"/>
    <p:sldLayoutId id="2147483660" r:id="rId5"/>
    <p:sldLayoutId id="2147483661" r:id="rId6"/>
    <p:sldLayoutId id="2147483662" r:id="rId7"/>
    <p:sldLayoutId id="2147483663"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8" r:id="rId21"/>
    <p:sldLayoutId id="2147483649" r:id="rId22"/>
    <p:sldLayoutId id="2147483679" r:id="rId23"/>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52B0A41C-DF86-4A70-B3B0-2A7A5A634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681" y="4016963"/>
            <a:ext cx="2880319" cy="28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8">
            <a:extLst>
              <a:ext uri="{FF2B5EF4-FFF2-40B4-BE49-F238E27FC236}">
                <a16:creationId xmlns:a16="http://schemas.microsoft.com/office/drawing/2014/main" id="{DB50DBBB-4026-4E7C-AD25-976F82356492}"/>
              </a:ext>
            </a:extLst>
          </p:cNvPr>
          <p:cNvSpPr>
            <a:spLocks noGrp="1"/>
          </p:cNvSpPr>
          <p:nvPr>
            <p:ph type="title"/>
          </p:nvPr>
        </p:nvSpPr>
        <p:spPr/>
        <p:txBody>
          <a:bodyPr/>
          <a:lstStyle/>
          <a:p>
            <a:r>
              <a:rPr lang="en-GB" dirty="0"/>
              <a:t>Gravitational potential</a:t>
            </a:r>
          </a:p>
        </p:txBody>
      </p:sp>
      <p:sp>
        <p:nvSpPr>
          <p:cNvPr id="10" name="Title 8">
            <a:extLst>
              <a:ext uri="{FF2B5EF4-FFF2-40B4-BE49-F238E27FC236}">
                <a16:creationId xmlns:a16="http://schemas.microsoft.com/office/drawing/2014/main" id="{81B3159B-8BAA-49CA-99CB-CD5FC2D8CFA2}"/>
              </a:ext>
            </a:extLst>
          </p:cNvPr>
          <p:cNvSpPr txBox="1">
            <a:spLocks/>
          </p:cNvSpPr>
          <p:nvPr/>
        </p:nvSpPr>
        <p:spPr>
          <a:xfrm>
            <a:off x="6352234" y="136526"/>
            <a:ext cx="8799211" cy="912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fld id="{449C7E42-5BE8-426B-8B5C-7D4D6CB85FDC}" type="datetime1">
              <a:rPr lang="en-GB" smtClean="0"/>
              <a:t>17/08/2020</a:t>
            </a:fld>
            <a:endParaRPr lang="en-GB" dirty="0"/>
          </a:p>
        </p:txBody>
      </p:sp>
      <p:sp>
        <p:nvSpPr>
          <p:cNvPr id="2" name="Content Placeholder 2">
            <a:extLst>
              <a:ext uri="{FF2B5EF4-FFF2-40B4-BE49-F238E27FC236}">
                <a16:creationId xmlns:a16="http://schemas.microsoft.com/office/drawing/2014/main" id="{1EE12122-6342-4FB9-9A14-60EE69292890}"/>
              </a:ext>
            </a:extLst>
          </p:cNvPr>
          <p:cNvSpPr txBox="1">
            <a:spLocks/>
          </p:cNvSpPr>
          <p:nvPr/>
        </p:nvSpPr>
        <p:spPr>
          <a:xfrm>
            <a:off x="135691" y="1277649"/>
            <a:ext cx="11581027" cy="483643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GB" sz="2800" dirty="0"/>
              <a:t>What is the equation we already know for gravitational potential energy?</a:t>
            </a:r>
          </a:p>
          <a:p>
            <a:pPr marL="514350" indent="-514350" algn="l">
              <a:buAutoNum type="arabicPeriod"/>
            </a:pPr>
            <a:r>
              <a:rPr lang="en-GB" sz="2800" dirty="0"/>
              <a:t>A weight of mass 20kg is 10m above the surface of the Earth. How much GPE does it have?</a:t>
            </a:r>
          </a:p>
          <a:p>
            <a:pPr marL="514350" indent="-514350" algn="l">
              <a:buAutoNum type="arabicPeriod"/>
            </a:pPr>
            <a:r>
              <a:rPr lang="en-GB" sz="2800" dirty="0"/>
              <a:t>If that mass was dropped from that height, with what speed would it hit the floor?</a:t>
            </a:r>
          </a:p>
          <a:p>
            <a:pPr marL="514350" indent="-514350" algn="l">
              <a:buAutoNum type="arabicPeriod"/>
            </a:pPr>
            <a:r>
              <a:rPr lang="en-GB" sz="2800" dirty="0"/>
              <a:t>How does the gravitational field strength on the surface of the Earth compare to at the top of Mt. Everest?</a:t>
            </a:r>
          </a:p>
          <a:p>
            <a:pPr marL="514350" indent="-514350" algn="l">
              <a:buAutoNum type="arabicPeriod"/>
            </a:pPr>
            <a:r>
              <a:rPr lang="en-GB" sz="2800" dirty="0"/>
              <a:t>Why do we think that the equation for GPE doesn’t work </a:t>
            </a:r>
          </a:p>
          <a:p>
            <a:pPr algn="l"/>
            <a:r>
              <a:rPr lang="en-GB" sz="2800" dirty="0"/>
              <a:t>      at distances far from Earth?</a:t>
            </a:r>
          </a:p>
        </p:txBody>
      </p:sp>
    </p:spTree>
    <p:extLst>
      <p:ext uri="{BB962C8B-B14F-4D97-AF65-F5344CB8AC3E}">
        <p14:creationId xmlns:p14="http://schemas.microsoft.com/office/powerpoint/2010/main" val="258407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92" y="136526"/>
            <a:ext cx="10094158" cy="912586"/>
          </a:xfrm>
        </p:spPr>
        <p:txBody>
          <a:bodyPr>
            <a:normAutofit fontScale="90000"/>
          </a:bodyPr>
          <a:lstStyle/>
          <a:p>
            <a:r>
              <a:rPr lang="en-GB" sz="6600" dirty="0">
                <a:solidFill>
                  <a:schemeClr val="bg1"/>
                </a:solidFill>
              </a:rPr>
              <a:t>Gravitational potential energy</a:t>
            </a:r>
          </a:p>
        </p:txBody>
      </p:sp>
      <p:sp>
        <p:nvSpPr>
          <p:cNvPr id="5" name="Content Placeholder 2">
            <a:extLst>
              <a:ext uri="{FF2B5EF4-FFF2-40B4-BE49-F238E27FC236}">
                <a16:creationId xmlns:a16="http://schemas.microsoft.com/office/drawing/2014/main" id="{D32FFC31-53CF-4F35-A53D-FF890F0D7530}"/>
              </a:ext>
            </a:extLst>
          </p:cNvPr>
          <p:cNvSpPr txBox="1">
            <a:spLocks/>
          </p:cNvSpPr>
          <p:nvPr/>
        </p:nvSpPr>
        <p:spPr>
          <a:xfrm>
            <a:off x="388749" y="1267686"/>
            <a:ext cx="10515600" cy="48364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C00000"/>
                </a:solidFill>
              </a:rPr>
              <a:t>Gravitational potential energy </a:t>
            </a:r>
            <a:r>
              <a:rPr lang="en-GB"/>
              <a:t>is the energy of any object due to its position in a gravitational field.</a:t>
            </a:r>
          </a:p>
          <a:p>
            <a:r>
              <a:rPr lang="en-GB"/>
              <a:t>The position for zero GPE is at infinity (object is so far away that gravitational force on it is negligible). </a:t>
            </a:r>
            <a:endParaRPr lang="en-GB" dirty="0"/>
          </a:p>
        </p:txBody>
      </p:sp>
      <p:pic>
        <p:nvPicPr>
          <p:cNvPr id="6" name="Picture 5">
            <a:extLst>
              <a:ext uri="{FF2B5EF4-FFF2-40B4-BE49-F238E27FC236}">
                <a16:creationId xmlns:a16="http://schemas.microsoft.com/office/drawing/2014/main" id="{F59E3A68-10ED-4CF3-8A14-6147D59C5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559" y="3057828"/>
            <a:ext cx="5729607" cy="3663643"/>
          </a:xfrm>
          <a:prstGeom prst="rect">
            <a:avLst/>
          </a:prstGeom>
        </p:spPr>
      </p:pic>
      <p:sp>
        <p:nvSpPr>
          <p:cNvPr id="8" name="Rectangle 7">
            <a:extLst>
              <a:ext uri="{FF2B5EF4-FFF2-40B4-BE49-F238E27FC236}">
                <a16:creationId xmlns:a16="http://schemas.microsoft.com/office/drawing/2014/main" id="{15196A10-492A-469C-B791-5E84953EB4E4}"/>
              </a:ext>
            </a:extLst>
          </p:cNvPr>
          <p:cNvSpPr/>
          <p:nvPr/>
        </p:nvSpPr>
        <p:spPr>
          <a:xfrm>
            <a:off x="687687" y="2185261"/>
            <a:ext cx="5439508" cy="4369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DDE4BA6A-C941-419E-94D3-137B18926D28}"/>
              </a:ext>
            </a:extLst>
          </p:cNvPr>
          <p:cNvPicPr>
            <a:picLocks noChangeAspect="1"/>
          </p:cNvPicPr>
          <p:nvPr/>
        </p:nvPicPr>
        <p:blipFill>
          <a:blip r:embed="rId3"/>
          <a:stretch>
            <a:fillRect/>
          </a:stretch>
        </p:blipFill>
        <p:spPr>
          <a:xfrm>
            <a:off x="135692" y="3057828"/>
            <a:ext cx="5379695" cy="3760851"/>
          </a:xfrm>
          <a:prstGeom prst="rect">
            <a:avLst/>
          </a:prstGeom>
        </p:spPr>
      </p:pic>
    </p:spTree>
    <p:extLst>
      <p:ext uri="{BB962C8B-B14F-4D97-AF65-F5344CB8AC3E}">
        <p14:creationId xmlns:p14="http://schemas.microsoft.com/office/powerpoint/2010/main" val="3286635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ontent Placeholder 3"/>
              <p:cNvSpPr>
                <a:spLocks noGrp="1"/>
              </p:cNvSpPr>
              <p:nvPr>
                <p:ph idx="1"/>
              </p:nvPr>
            </p:nvSpPr>
            <p:spPr>
              <a:xfrm>
                <a:off x="135692" y="1253330"/>
                <a:ext cx="9808408" cy="4724137"/>
              </a:xfrm>
            </p:spPr>
            <p:txBody>
              <a:bodyPr>
                <a:normAutofit fontScale="92500" lnSpcReduction="20000"/>
              </a:bodyPr>
              <a:lstStyle/>
              <a:p>
                <a:pPr marL="0" indent="0">
                  <a:buNone/>
                </a:pPr>
                <a:r>
                  <a:rPr lang="en-GB" dirty="0">
                    <a:solidFill>
                      <a:srgbClr val="C00000"/>
                    </a:solidFill>
                  </a:rPr>
                  <a:t>The gravitational potential, V, at a point is the work done per unit mass to move a small object from infinity to that point:</a:t>
                </a:r>
              </a:p>
              <a:p>
                <a:pPr marL="0" indent="0">
                  <a:buNone/>
                </a:pPr>
                <a:endParaRPr lang="en-GB" i="1" dirty="0">
                  <a:solidFill>
                    <a:srgbClr val="C00000"/>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a:solidFill>
                            <a:srgbClr val="C00000"/>
                          </a:solidFill>
                          <a:latin typeface="Cambria Math" panose="02040503050406030204" pitchFamily="18" charset="0"/>
                        </a:rPr>
                        <m:t>𝑉</m:t>
                      </m:r>
                      <m:r>
                        <a:rPr lang="en-GB" i="1">
                          <a:solidFill>
                            <a:srgbClr val="C00000"/>
                          </a:solidFill>
                          <a:latin typeface="Cambria Math" panose="02040503050406030204" pitchFamily="18" charset="0"/>
                        </a:rPr>
                        <m:t>=</m:t>
                      </m:r>
                      <m:f>
                        <m:fPr>
                          <m:ctrlPr>
                            <a:rPr lang="en-GB" i="1">
                              <a:solidFill>
                                <a:srgbClr val="C00000"/>
                              </a:solidFill>
                              <a:latin typeface="Cambria Math" panose="02040503050406030204" pitchFamily="18" charset="0"/>
                            </a:rPr>
                          </m:ctrlPr>
                        </m:fPr>
                        <m:num>
                          <m:r>
                            <a:rPr lang="en-GB" i="1">
                              <a:solidFill>
                                <a:srgbClr val="C00000"/>
                              </a:solidFill>
                              <a:latin typeface="Cambria Math" panose="02040503050406030204" pitchFamily="18" charset="0"/>
                            </a:rPr>
                            <m:t>𝑊</m:t>
                          </m:r>
                        </m:num>
                        <m:den>
                          <m:r>
                            <a:rPr lang="en-GB" i="1">
                              <a:solidFill>
                                <a:srgbClr val="C00000"/>
                              </a:solidFill>
                              <a:latin typeface="Cambria Math" panose="02040503050406030204" pitchFamily="18" charset="0"/>
                            </a:rPr>
                            <m:t>𝑚</m:t>
                          </m:r>
                        </m:den>
                      </m:f>
                    </m:oMath>
                  </m:oMathPara>
                </a14:m>
                <a:endParaRPr lang="en-GB" dirty="0">
                  <a:solidFill>
                    <a:srgbClr val="C00000"/>
                  </a:solidFill>
                </a:endParaRPr>
              </a:p>
              <a:p>
                <a:pPr marL="0" indent="0">
                  <a:buNone/>
                </a:pPr>
                <a:r>
                  <a:rPr lang="en-GB" dirty="0">
                    <a:solidFill>
                      <a:srgbClr val="C00000"/>
                    </a:solidFill>
                  </a:rPr>
                  <a:t>					</a:t>
                </a:r>
              </a:p>
              <a:p>
                <a:pPr marL="0" indent="0">
                  <a:buNone/>
                </a:pPr>
                <a:r>
                  <a:rPr lang="en-GB" dirty="0"/>
                  <a:t>where W is the work done (in J), and m is the mass (in kg).</a:t>
                </a:r>
              </a:p>
              <a:p>
                <a:pPr marL="0" indent="0">
                  <a:buNone/>
                </a:pPr>
                <a:r>
                  <a:rPr lang="en-GB" b="1" dirty="0"/>
                  <a:t>Stretch: </a:t>
                </a:r>
                <a:r>
                  <a:rPr lang="en-GB" dirty="0"/>
                  <a:t>A rocket has a mass of 1000 kg, and the gravitational potential of the planet is -100 MJ/kg.</a:t>
                </a:r>
              </a:p>
              <a:p>
                <a:pPr marL="514350" indent="-514350">
                  <a:buAutoNum type="alphaLcParenR"/>
                </a:pPr>
                <a:r>
                  <a:rPr lang="en-GB" dirty="0"/>
                  <a:t>How much energy is required for the rocket to completely escape the gravitational field of the plant?</a:t>
                </a:r>
              </a:p>
              <a:p>
                <a:pPr marL="514350" indent="-514350">
                  <a:buAutoNum type="alphaLcParenR"/>
                </a:pPr>
                <a:r>
                  <a:rPr lang="en-GB" dirty="0"/>
                  <a:t>What happens if the rocket is only given 40,000 MJ of KE from the fuel?</a:t>
                </a:r>
              </a:p>
              <a:p>
                <a:pPr marL="0" indent="0">
                  <a:buNone/>
                </a:pPr>
                <a:endParaRPr lang="en-GB"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135692" y="1253330"/>
                <a:ext cx="9808408" cy="4724137"/>
              </a:xfrm>
              <a:blipFill>
                <a:blip r:embed="rId2"/>
                <a:stretch>
                  <a:fillRect l="-1119" t="-3355" r="-497" b="-516"/>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T/N: Gravitational Potential</a:t>
            </a:r>
          </a:p>
        </p:txBody>
      </p:sp>
      <p:sp>
        <p:nvSpPr>
          <p:cNvPr id="3" name="Rectangle 2">
            <a:extLst>
              <a:ext uri="{FF2B5EF4-FFF2-40B4-BE49-F238E27FC236}">
                <a16:creationId xmlns:a16="http://schemas.microsoft.com/office/drawing/2014/main" id="{EBAC3C3D-AA9E-4737-8745-2149BBFFC799}"/>
              </a:ext>
            </a:extLst>
          </p:cNvPr>
          <p:cNvSpPr/>
          <p:nvPr/>
        </p:nvSpPr>
        <p:spPr>
          <a:xfrm>
            <a:off x="135692" y="1103897"/>
            <a:ext cx="9677401" cy="212431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85E64AE-2868-449F-A03F-D39FB51F7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9773" y="1600197"/>
            <a:ext cx="3322227" cy="2124309"/>
          </a:xfrm>
          <a:prstGeom prst="rect">
            <a:avLst/>
          </a:prstGeom>
        </p:spPr>
      </p:pic>
    </p:spTree>
    <p:extLst>
      <p:ext uri="{BB962C8B-B14F-4D97-AF65-F5344CB8AC3E}">
        <p14:creationId xmlns:p14="http://schemas.microsoft.com/office/powerpoint/2010/main" val="3796710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solidFill>
                  <a:schemeClr val="bg1"/>
                </a:solidFill>
              </a:rPr>
              <a:t>Why is gravitational potential negative?</a:t>
            </a:r>
          </a:p>
        </p:txBody>
      </p:sp>
      <p:sp>
        <p:nvSpPr>
          <p:cNvPr id="4" name="Rectangle 3"/>
          <p:cNvSpPr/>
          <p:nvPr/>
        </p:nvSpPr>
        <p:spPr>
          <a:xfrm>
            <a:off x="314582" y="1347913"/>
            <a:ext cx="9352547" cy="1754326"/>
          </a:xfrm>
          <a:prstGeom prst="rect">
            <a:avLst/>
          </a:prstGeom>
          <a:ln w="38100">
            <a:solidFill>
              <a:srgbClr val="C00000"/>
            </a:solidFill>
          </a:ln>
        </p:spPr>
        <p:txBody>
          <a:bodyPr wrap="square">
            <a:spAutoFit/>
          </a:bodyPr>
          <a:lstStyle/>
          <a:p>
            <a:r>
              <a:rPr lang="en-GB" sz="3600" dirty="0">
                <a:solidFill>
                  <a:srgbClr val="222222"/>
                </a:solidFill>
              </a:rPr>
              <a:t>The gravitational potential is negative because a </a:t>
            </a:r>
            <a:r>
              <a:rPr lang="en-GB" sz="3600" b="1" dirty="0">
                <a:solidFill>
                  <a:srgbClr val="222222"/>
                </a:solidFill>
              </a:rPr>
              <a:t>negative</a:t>
            </a:r>
            <a:r>
              <a:rPr lang="en-GB" sz="3600" dirty="0">
                <a:solidFill>
                  <a:srgbClr val="222222"/>
                </a:solidFill>
              </a:rPr>
              <a:t> amount of work is done to bring an object closer to the Earth.</a:t>
            </a:r>
            <a:endParaRPr lang="en-GB" sz="3600" dirty="0"/>
          </a:p>
        </p:txBody>
      </p:sp>
      <p:pic>
        <p:nvPicPr>
          <p:cNvPr id="5" name="Picture 4">
            <a:extLst>
              <a:ext uri="{FF2B5EF4-FFF2-40B4-BE49-F238E27FC236}">
                <a16:creationId xmlns:a16="http://schemas.microsoft.com/office/drawing/2014/main" id="{A88DD75C-AEB2-41C8-A38A-EFF03E51ECB8}"/>
              </a:ext>
            </a:extLst>
          </p:cNvPr>
          <p:cNvPicPr>
            <a:picLocks noChangeAspect="1"/>
          </p:cNvPicPr>
          <p:nvPr/>
        </p:nvPicPr>
        <p:blipFill>
          <a:blip r:embed="rId2"/>
          <a:stretch>
            <a:fillRect/>
          </a:stretch>
        </p:blipFill>
        <p:spPr>
          <a:xfrm>
            <a:off x="7163944" y="2536905"/>
            <a:ext cx="4776045" cy="3338850"/>
          </a:xfrm>
          <a:prstGeom prst="rect">
            <a:avLst/>
          </a:prstGeom>
        </p:spPr>
      </p:pic>
      <p:sp>
        <p:nvSpPr>
          <p:cNvPr id="3" name="TextBox 2">
            <a:extLst>
              <a:ext uri="{FF2B5EF4-FFF2-40B4-BE49-F238E27FC236}">
                <a16:creationId xmlns:a16="http://schemas.microsoft.com/office/drawing/2014/main" id="{E7846D2F-A880-421F-842E-971AC4E73FF1}"/>
              </a:ext>
            </a:extLst>
          </p:cNvPr>
          <p:cNvSpPr txBox="1"/>
          <p:nvPr/>
        </p:nvSpPr>
        <p:spPr>
          <a:xfrm>
            <a:off x="252011" y="3576917"/>
            <a:ext cx="6624100" cy="1569660"/>
          </a:xfrm>
          <a:prstGeom prst="rect">
            <a:avLst/>
          </a:prstGeom>
          <a:noFill/>
        </p:spPr>
        <p:txBody>
          <a:bodyPr wrap="square" rtlCol="0">
            <a:spAutoFit/>
          </a:bodyPr>
          <a:lstStyle/>
          <a:p>
            <a:r>
              <a:rPr lang="en-GB" sz="3200" b="1" dirty="0"/>
              <a:t>Stretch:</a:t>
            </a:r>
            <a:r>
              <a:rPr lang="en-GB" sz="3200" dirty="0"/>
              <a:t> What on Earth is a negative amount of work? We can’t have a negative energy right?</a:t>
            </a:r>
            <a:endParaRPr lang="en-GB" sz="3200" b="1" dirty="0"/>
          </a:p>
        </p:txBody>
      </p:sp>
    </p:spTree>
    <p:extLst>
      <p:ext uri="{BB962C8B-B14F-4D97-AF65-F5344CB8AC3E}">
        <p14:creationId xmlns:p14="http://schemas.microsoft.com/office/powerpoint/2010/main" val="1949873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err="1">
                <a:solidFill>
                  <a:srgbClr val="C00000"/>
                </a:solidFill>
              </a:rPr>
              <a:t>Equipotentials</a:t>
            </a:r>
            <a:r>
              <a:rPr lang="en-GB" dirty="0">
                <a:solidFill>
                  <a:srgbClr val="C00000"/>
                </a:solidFill>
              </a:rPr>
              <a:t> </a:t>
            </a:r>
            <a:r>
              <a:rPr lang="en-GB" dirty="0"/>
              <a:t>are surfaces of constant potential. No work needs to be done to move along an equipotential surface.</a:t>
            </a:r>
            <a:endParaRPr lang="en-GB" dirty="0">
              <a:solidFill>
                <a:srgbClr val="C00000"/>
              </a:solidFill>
            </a:endParaRPr>
          </a:p>
        </p:txBody>
      </p:sp>
      <p:sp>
        <p:nvSpPr>
          <p:cNvPr id="2" name="Title 1"/>
          <p:cNvSpPr>
            <a:spLocks noGrp="1"/>
          </p:cNvSpPr>
          <p:nvPr>
            <p:ph type="title"/>
          </p:nvPr>
        </p:nvSpPr>
        <p:spPr/>
        <p:txBody>
          <a:bodyPr>
            <a:normAutofit fontScale="90000"/>
          </a:bodyPr>
          <a:lstStyle/>
          <a:p>
            <a:r>
              <a:rPr lang="en-GB" sz="6000" dirty="0" err="1">
                <a:solidFill>
                  <a:schemeClr val="bg1"/>
                </a:solidFill>
              </a:rPr>
              <a:t>Equipotentials</a:t>
            </a:r>
            <a:endParaRPr lang="en-GB" sz="6000"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332" y="2275623"/>
            <a:ext cx="5512102" cy="4203782"/>
          </a:xfrm>
          <a:prstGeom prst="rect">
            <a:avLst/>
          </a:prstGeom>
        </p:spPr>
      </p:pic>
      <p:sp>
        <p:nvSpPr>
          <p:cNvPr id="7" name="Rectangle 6">
            <a:extLst>
              <a:ext uri="{FF2B5EF4-FFF2-40B4-BE49-F238E27FC236}">
                <a16:creationId xmlns:a16="http://schemas.microsoft.com/office/drawing/2014/main" id="{ADEA4FFF-144E-4587-AE7E-943CA9396702}"/>
              </a:ext>
            </a:extLst>
          </p:cNvPr>
          <p:cNvSpPr/>
          <p:nvPr/>
        </p:nvSpPr>
        <p:spPr>
          <a:xfrm>
            <a:off x="126700" y="1259309"/>
            <a:ext cx="11474750" cy="80611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0E55F1D-C07F-4A44-9707-3D85FDEB4B0B}"/>
              </a:ext>
            </a:extLst>
          </p:cNvPr>
          <p:cNvPicPr>
            <a:picLocks noChangeAspect="1"/>
          </p:cNvPicPr>
          <p:nvPr/>
        </p:nvPicPr>
        <p:blipFill>
          <a:blip r:embed="rId3"/>
          <a:stretch>
            <a:fillRect/>
          </a:stretch>
        </p:blipFill>
        <p:spPr>
          <a:xfrm>
            <a:off x="6531039" y="2275623"/>
            <a:ext cx="5512101" cy="4107828"/>
          </a:xfrm>
          <a:prstGeom prst="rect">
            <a:avLst/>
          </a:prstGeom>
        </p:spPr>
      </p:pic>
    </p:spTree>
    <p:extLst>
      <p:ext uri="{BB962C8B-B14F-4D97-AF65-F5344CB8AC3E}">
        <p14:creationId xmlns:p14="http://schemas.microsoft.com/office/powerpoint/2010/main" val="229483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3200" dirty="0"/>
              <a:t>The </a:t>
            </a:r>
            <a:r>
              <a:rPr lang="en-GB" sz="3200" dirty="0">
                <a:solidFill>
                  <a:srgbClr val="C00000"/>
                </a:solidFill>
              </a:rPr>
              <a:t>potential gradient </a:t>
            </a:r>
            <a:r>
              <a:rPr lang="en-GB" sz="3200" dirty="0"/>
              <a:t>at a point in a gravitational field is the change of potential per metre at that point.</a:t>
            </a:r>
          </a:p>
          <a:p>
            <a:pPr marL="0" indent="0">
              <a:buNone/>
            </a:pPr>
            <a:r>
              <a:rPr lang="en-GB" sz="3200" dirty="0"/>
              <a:t>Near the Earth’s surface the potential changes by 9.8 Jkg</a:t>
            </a:r>
            <a:r>
              <a:rPr lang="en-GB" sz="3200" baseline="30000" dirty="0"/>
              <a:t>-1</a:t>
            </a:r>
            <a:r>
              <a:rPr lang="en-GB" sz="3200" dirty="0"/>
              <a:t> for every metre of height gained. So the potential gradient near the surface of the Earth is constant and equal to 9.8 Jkg</a:t>
            </a:r>
            <a:r>
              <a:rPr lang="en-GB" sz="3200" baseline="30000" dirty="0"/>
              <a:t>-1</a:t>
            </a:r>
            <a:r>
              <a:rPr lang="en-GB" sz="3200" dirty="0"/>
              <a:t>m</a:t>
            </a:r>
            <a:r>
              <a:rPr lang="en-GB" sz="3200" baseline="30000" dirty="0"/>
              <a:t>-1</a:t>
            </a:r>
            <a:r>
              <a:rPr lang="en-GB" sz="3200" dirty="0"/>
              <a:t>. However, further from the Earth’s surface, the potential gradient becomes less and less.</a:t>
            </a:r>
          </a:p>
        </p:txBody>
      </p:sp>
      <p:sp>
        <p:nvSpPr>
          <p:cNvPr id="2" name="Title 1"/>
          <p:cNvSpPr>
            <a:spLocks noGrp="1"/>
          </p:cNvSpPr>
          <p:nvPr>
            <p:ph type="title"/>
          </p:nvPr>
        </p:nvSpPr>
        <p:spPr/>
        <p:txBody>
          <a:bodyPr>
            <a:normAutofit fontScale="90000"/>
          </a:bodyPr>
          <a:lstStyle/>
          <a:p>
            <a:r>
              <a:rPr lang="en-GB" sz="6000" dirty="0">
                <a:solidFill>
                  <a:schemeClr val="bg1"/>
                </a:solidFill>
              </a:rPr>
              <a:t>Potential gradient</a:t>
            </a:r>
          </a:p>
        </p:txBody>
      </p:sp>
      <p:sp>
        <p:nvSpPr>
          <p:cNvPr id="4" name="Rectangle 3">
            <a:extLst>
              <a:ext uri="{FF2B5EF4-FFF2-40B4-BE49-F238E27FC236}">
                <a16:creationId xmlns:a16="http://schemas.microsoft.com/office/drawing/2014/main" id="{5B8D344B-F78F-4FA2-ACB4-63FB9344C583}"/>
              </a:ext>
            </a:extLst>
          </p:cNvPr>
          <p:cNvSpPr/>
          <p:nvPr/>
        </p:nvSpPr>
        <p:spPr>
          <a:xfrm>
            <a:off x="135691" y="1226769"/>
            <a:ext cx="11437183" cy="9695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DB0364C9-8179-4FC8-BB85-343F0100A8EB}"/>
              </a:ext>
            </a:extLst>
          </p:cNvPr>
          <p:cNvPicPr>
            <a:picLocks noChangeAspect="1"/>
          </p:cNvPicPr>
          <p:nvPr/>
        </p:nvPicPr>
        <p:blipFill>
          <a:blip r:embed="rId2"/>
          <a:stretch>
            <a:fillRect/>
          </a:stretch>
        </p:blipFill>
        <p:spPr>
          <a:xfrm>
            <a:off x="8934903" y="4278185"/>
            <a:ext cx="3257097" cy="2542560"/>
          </a:xfrm>
          <a:prstGeom prst="rect">
            <a:avLst/>
          </a:prstGeom>
        </p:spPr>
      </p:pic>
      <p:sp>
        <p:nvSpPr>
          <p:cNvPr id="8" name="TextBox 7">
            <a:extLst>
              <a:ext uri="{FF2B5EF4-FFF2-40B4-BE49-F238E27FC236}">
                <a16:creationId xmlns:a16="http://schemas.microsoft.com/office/drawing/2014/main" id="{09182D71-4628-4C8B-BB9E-62ED390A6CC9}"/>
              </a:ext>
            </a:extLst>
          </p:cNvPr>
          <p:cNvSpPr txBox="1"/>
          <p:nvPr/>
        </p:nvSpPr>
        <p:spPr>
          <a:xfrm>
            <a:off x="135692" y="4872654"/>
            <a:ext cx="6624100" cy="1077218"/>
          </a:xfrm>
          <a:prstGeom prst="rect">
            <a:avLst/>
          </a:prstGeom>
          <a:noFill/>
        </p:spPr>
        <p:txBody>
          <a:bodyPr wrap="square" rtlCol="0">
            <a:spAutoFit/>
          </a:bodyPr>
          <a:lstStyle/>
          <a:p>
            <a:r>
              <a:rPr lang="en-GB" sz="3200" b="1" dirty="0"/>
              <a:t>Stretch:</a:t>
            </a:r>
            <a:r>
              <a:rPr lang="en-GB" sz="3200" dirty="0"/>
              <a:t> What therefore is the equation for potential gradient? </a:t>
            </a:r>
            <a:endParaRPr lang="en-GB" sz="3200" b="1" dirty="0"/>
          </a:p>
        </p:txBody>
      </p:sp>
    </p:spTree>
    <p:extLst>
      <p:ext uri="{BB962C8B-B14F-4D97-AF65-F5344CB8AC3E}">
        <p14:creationId xmlns:p14="http://schemas.microsoft.com/office/powerpoint/2010/main" val="124040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sz="3600" dirty="0">
                    <a:solidFill>
                      <a:srgbClr val="C00000"/>
                    </a:solidFill>
                  </a:rPr>
                  <a:t>Gravitational field strength g </a:t>
                </a:r>
                <a:r>
                  <a:rPr lang="en-GB" sz="3600" dirty="0"/>
                  <a:t>is the negative of the potential gradient:</a:t>
                </a:r>
              </a:p>
              <a:p>
                <a:pPr marL="0" indent="0">
                  <a:buNone/>
                </a:pPr>
                <a:endParaRPr lang="en-GB" dirty="0">
                  <a:solidFill>
                    <a:srgbClr val="C00000"/>
                  </a:solidFill>
                </a:endParaRPr>
              </a:p>
              <a:p>
                <a:pPr marL="0" indent="0">
                  <a:buNone/>
                </a:pPr>
                <a14:m>
                  <m:oMathPara xmlns:m="http://schemas.openxmlformats.org/officeDocument/2006/math">
                    <m:oMathParaPr>
                      <m:jc m:val="centerGroup"/>
                    </m:oMathParaPr>
                    <m:oMath xmlns:m="http://schemas.openxmlformats.org/officeDocument/2006/math">
                      <m:r>
                        <a:rPr lang="en-GB" b="0" i="1" smtClean="0">
                          <a:solidFill>
                            <a:srgbClr val="C00000"/>
                          </a:solidFill>
                          <a:latin typeface="Cambria Math" panose="02040503050406030204" pitchFamily="18" charset="0"/>
                        </a:rPr>
                        <m:t>𝑔</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𝑉</m:t>
                          </m:r>
                        </m:num>
                        <m:den>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𝑟</m:t>
                          </m:r>
                        </m:den>
                      </m:f>
                    </m:oMath>
                  </m:oMathPara>
                </a14:m>
                <a:endParaRPr lang="en-GB" dirty="0">
                  <a:solidFill>
                    <a:srgbClr val="C0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545" t="-3226"/>
                </a:stretch>
              </a:blipFill>
            </p:spPr>
            <p:txBody>
              <a:bodyPr/>
              <a:lstStyle/>
              <a:p>
                <a:r>
                  <a:rPr lang="en-GB">
                    <a:noFill/>
                  </a:rPr>
                  <a:t> </a:t>
                </a:r>
              </a:p>
            </p:txBody>
          </p:sp>
        </mc:Fallback>
      </mc:AlternateContent>
      <p:sp>
        <p:nvSpPr>
          <p:cNvPr id="2" name="Title 1"/>
          <p:cNvSpPr>
            <a:spLocks noGrp="1"/>
          </p:cNvSpPr>
          <p:nvPr>
            <p:ph type="title"/>
          </p:nvPr>
        </p:nvSpPr>
        <p:spPr/>
        <p:txBody>
          <a:bodyPr>
            <a:noAutofit/>
          </a:bodyPr>
          <a:lstStyle/>
          <a:p>
            <a:r>
              <a:rPr lang="en-GB" sz="5400" dirty="0">
                <a:solidFill>
                  <a:schemeClr val="bg1"/>
                </a:solidFill>
              </a:rPr>
              <a:t>Gravitational field strength</a:t>
            </a:r>
          </a:p>
        </p:txBody>
      </p:sp>
      <p:sp>
        <p:nvSpPr>
          <p:cNvPr id="5" name="TextBox 4"/>
          <p:cNvSpPr txBox="1"/>
          <p:nvPr/>
        </p:nvSpPr>
        <p:spPr>
          <a:xfrm>
            <a:off x="135692" y="3740835"/>
            <a:ext cx="6741358" cy="1754326"/>
          </a:xfrm>
          <a:prstGeom prst="rect">
            <a:avLst/>
          </a:prstGeom>
          <a:noFill/>
        </p:spPr>
        <p:txBody>
          <a:bodyPr wrap="square" rtlCol="0">
            <a:spAutoFit/>
          </a:bodyPr>
          <a:lstStyle/>
          <a:p>
            <a:r>
              <a:rPr lang="en-GB" sz="3600" dirty="0"/>
              <a:t>Here, the minus sign shows you that g acts in the opposite direction to the potential gradient. </a:t>
            </a:r>
          </a:p>
        </p:txBody>
      </p:sp>
      <p:sp>
        <p:nvSpPr>
          <p:cNvPr id="6" name="Rectangle 5">
            <a:extLst>
              <a:ext uri="{FF2B5EF4-FFF2-40B4-BE49-F238E27FC236}">
                <a16:creationId xmlns:a16="http://schemas.microsoft.com/office/drawing/2014/main" id="{DCA2E8BB-5F8A-49E3-B621-B16477687362}"/>
              </a:ext>
            </a:extLst>
          </p:cNvPr>
          <p:cNvSpPr/>
          <p:nvPr/>
        </p:nvSpPr>
        <p:spPr>
          <a:xfrm>
            <a:off x="135691" y="1167456"/>
            <a:ext cx="11303833" cy="245375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21D4AB9-EF11-4882-AB2E-B22530E83CFF}"/>
              </a:ext>
            </a:extLst>
          </p:cNvPr>
          <p:cNvPicPr>
            <a:picLocks noChangeAspect="1"/>
          </p:cNvPicPr>
          <p:nvPr/>
        </p:nvPicPr>
        <p:blipFill>
          <a:blip r:embed="rId3"/>
          <a:stretch>
            <a:fillRect/>
          </a:stretch>
        </p:blipFill>
        <p:spPr>
          <a:xfrm>
            <a:off x="6981825" y="2790825"/>
            <a:ext cx="5210175" cy="4067175"/>
          </a:xfrm>
          <a:prstGeom prst="rect">
            <a:avLst/>
          </a:prstGeom>
        </p:spPr>
      </p:pic>
    </p:spTree>
    <p:extLst>
      <p:ext uri="{BB962C8B-B14F-4D97-AF65-F5344CB8AC3E}">
        <p14:creationId xmlns:p14="http://schemas.microsoft.com/office/powerpoint/2010/main" val="253044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23874" y="1253331"/>
                <a:ext cx="4181475" cy="3985420"/>
              </a:xfrm>
            </p:spPr>
            <p:txBody>
              <a:bodyPr>
                <a:normAutofit fontScale="92500"/>
              </a:bodyPr>
              <a:lstStyle/>
              <a:p>
                <a:pPr marL="0" indent="0">
                  <a:buNone/>
                </a:pPr>
                <a:r>
                  <a:rPr lang="en-GB" dirty="0"/>
                  <a:t>Because </a:t>
                </a:r>
                <a14:m>
                  <m:oMath xmlns:m="http://schemas.openxmlformats.org/officeDocument/2006/math">
                    <m:r>
                      <a:rPr lang="en-GB" i="1">
                        <a:solidFill>
                          <a:srgbClr val="C00000"/>
                        </a:solidFill>
                        <a:latin typeface="Cambria Math" panose="02040503050406030204" pitchFamily="18" charset="0"/>
                      </a:rPr>
                      <m:t>𝑔</m:t>
                    </m:r>
                    <m:r>
                      <a:rPr lang="en-GB" i="1">
                        <a:solidFill>
                          <a:srgbClr val="C00000"/>
                        </a:solidFill>
                        <a:latin typeface="Cambria Math" panose="02040503050406030204" pitchFamily="18" charset="0"/>
                      </a:rPr>
                      <m:t>=−</m:t>
                    </m:r>
                    <m:f>
                      <m:fPr>
                        <m:ctrlPr>
                          <a:rPr lang="en-GB" i="1">
                            <a:solidFill>
                              <a:srgbClr val="C00000"/>
                            </a:solidFill>
                            <a:latin typeface="Cambria Math" panose="02040503050406030204" pitchFamily="18" charset="0"/>
                          </a:rPr>
                        </m:ctrlPr>
                      </m:fPr>
                      <m:num>
                        <m:r>
                          <a:rPr lang="en-GB" i="1">
                            <a:solidFill>
                              <a:srgbClr val="C00000"/>
                            </a:solidFill>
                            <a:latin typeface="Cambria Math" panose="02040503050406030204" pitchFamily="18" charset="0"/>
                            <a:ea typeface="Cambria Math" panose="02040503050406030204" pitchFamily="18" charset="0"/>
                          </a:rPr>
                          <m:t>∆</m:t>
                        </m:r>
                        <m:r>
                          <a:rPr lang="en-GB" i="1">
                            <a:solidFill>
                              <a:srgbClr val="C00000"/>
                            </a:solidFill>
                            <a:latin typeface="Cambria Math" panose="02040503050406030204" pitchFamily="18" charset="0"/>
                            <a:ea typeface="Cambria Math" panose="02040503050406030204" pitchFamily="18" charset="0"/>
                          </a:rPr>
                          <m:t>𝑉</m:t>
                        </m:r>
                      </m:num>
                      <m:den>
                        <m:r>
                          <a:rPr lang="en-GB" i="1">
                            <a:solidFill>
                              <a:srgbClr val="C00000"/>
                            </a:solidFill>
                            <a:latin typeface="Cambria Math" panose="02040503050406030204" pitchFamily="18" charset="0"/>
                            <a:ea typeface="Cambria Math" panose="02040503050406030204" pitchFamily="18" charset="0"/>
                          </a:rPr>
                          <m:t>∆</m:t>
                        </m:r>
                        <m:r>
                          <a:rPr lang="en-GB" i="1">
                            <a:solidFill>
                              <a:srgbClr val="C00000"/>
                            </a:solidFill>
                            <a:latin typeface="Cambria Math" panose="02040503050406030204" pitchFamily="18" charset="0"/>
                            <a:ea typeface="Cambria Math" panose="02040503050406030204" pitchFamily="18" charset="0"/>
                          </a:rPr>
                          <m:t>𝑟</m:t>
                        </m:r>
                      </m:den>
                    </m:f>
                  </m:oMath>
                </a14:m>
                <a:r>
                  <a:rPr lang="en-GB" dirty="0"/>
                  <a:t>  at or beyond the surface of a spherical planet, the gravitational potential </a:t>
                </a:r>
                <a:r>
                  <a:rPr lang="en-GB" i="1" dirty="0"/>
                  <a:t>V</a:t>
                </a:r>
                <a:r>
                  <a:rPr lang="en-GB" dirty="0"/>
                  <a:t> at a distance </a:t>
                </a:r>
                <a:r>
                  <a:rPr lang="en-GB" i="1" dirty="0"/>
                  <a:t>r </a:t>
                </a:r>
                <a:r>
                  <a:rPr lang="en-GB" dirty="0"/>
                  <a:t>from the centre of the planet of mass </a:t>
                </a:r>
                <a:r>
                  <a:rPr lang="en-GB" i="1" dirty="0"/>
                  <a:t>M </a:t>
                </a:r>
                <a:r>
                  <a:rPr lang="en-GB" dirty="0"/>
                  <a:t>is given by:</a:t>
                </a:r>
                <a:r>
                  <a:rPr lang="en-GB" i="1" dirty="0"/>
                  <a:t>		</a:t>
                </a:r>
              </a:p>
              <a:p>
                <a:pPr marL="0" indent="0">
                  <a:buNone/>
                </a:pPr>
                <a14:m>
                  <m:oMathPara xmlns:m="http://schemas.openxmlformats.org/officeDocument/2006/math">
                    <m:oMathParaPr>
                      <m:jc m:val="centerGroup"/>
                    </m:oMathParaPr>
                    <m:oMath xmlns:m="http://schemas.openxmlformats.org/officeDocument/2006/math">
                      <m:r>
                        <a:rPr lang="en-GB" sz="4400" b="0" i="1" smtClean="0">
                          <a:solidFill>
                            <a:srgbClr val="C00000"/>
                          </a:solidFill>
                          <a:latin typeface="Cambria Math" panose="02040503050406030204" pitchFamily="18" charset="0"/>
                        </a:rPr>
                        <m:t>𝑉</m:t>
                      </m:r>
                      <m:r>
                        <a:rPr lang="en-GB" sz="4400" b="0" i="1" smtClean="0">
                          <a:solidFill>
                            <a:srgbClr val="C00000"/>
                          </a:solidFill>
                          <a:latin typeface="Cambria Math" panose="02040503050406030204" pitchFamily="18" charset="0"/>
                        </a:rPr>
                        <m:t>=−</m:t>
                      </m:r>
                      <m:f>
                        <m:fPr>
                          <m:ctrlPr>
                            <a:rPr lang="en-GB" sz="4400" b="0" i="1" smtClean="0">
                              <a:solidFill>
                                <a:srgbClr val="C00000"/>
                              </a:solidFill>
                              <a:latin typeface="Cambria Math" panose="02040503050406030204" pitchFamily="18" charset="0"/>
                            </a:rPr>
                          </m:ctrlPr>
                        </m:fPr>
                        <m:num>
                          <m:r>
                            <a:rPr lang="en-GB" sz="4400" b="0" i="1" smtClean="0">
                              <a:solidFill>
                                <a:srgbClr val="C00000"/>
                              </a:solidFill>
                              <a:latin typeface="Cambria Math" panose="02040503050406030204" pitchFamily="18" charset="0"/>
                            </a:rPr>
                            <m:t>𝐺𝑀</m:t>
                          </m:r>
                        </m:num>
                        <m:den>
                          <m:r>
                            <a:rPr lang="en-GB" sz="4400" b="0" i="1" smtClean="0">
                              <a:solidFill>
                                <a:srgbClr val="C00000"/>
                              </a:solidFill>
                              <a:latin typeface="Cambria Math" panose="02040503050406030204" pitchFamily="18" charset="0"/>
                            </a:rPr>
                            <m:t>𝑟</m:t>
                          </m:r>
                        </m:den>
                      </m:f>
                    </m:oMath>
                  </m:oMathPara>
                </a14:m>
                <a:endParaRPr lang="en-GB" sz="4400" i="1"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23874" y="1253331"/>
                <a:ext cx="4181475" cy="3985420"/>
              </a:xfrm>
              <a:blipFill>
                <a:blip r:embed="rId2"/>
                <a:stretch>
                  <a:fillRect l="-2624" t="-153" r="-2187"/>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Gravitational  potential</a:t>
            </a:r>
          </a:p>
        </p:txBody>
      </p:sp>
      <p:sp>
        <p:nvSpPr>
          <p:cNvPr id="4" name="Rectangle 3">
            <a:extLst>
              <a:ext uri="{FF2B5EF4-FFF2-40B4-BE49-F238E27FC236}">
                <a16:creationId xmlns:a16="http://schemas.microsoft.com/office/drawing/2014/main" id="{D06CE5BC-0B2B-4123-BB87-672AB2309842}"/>
              </a:ext>
            </a:extLst>
          </p:cNvPr>
          <p:cNvSpPr/>
          <p:nvPr/>
        </p:nvSpPr>
        <p:spPr>
          <a:xfrm>
            <a:off x="523874" y="1263579"/>
            <a:ext cx="4181476" cy="410625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39D10630-67A1-4C03-9B51-1BF8928731C9}"/>
              </a:ext>
            </a:extLst>
          </p:cNvPr>
          <p:cNvPicPr>
            <a:picLocks noChangeAspect="1"/>
          </p:cNvPicPr>
          <p:nvPr/>
        </p:nvPicPr>
        <p:blipFill>
          <a:blip r:embed="rId3"/>
          <a:stretch>
            <a:fillRect/>
          </a:stretch>
        </p:blipFill>
        <p:spPr>
          <a:xfrm>
            <a:off x="6838950" y="0"/>
            <a:ext cx="5353050" cy="4295775"/>
          </a:xfrm>
          <a:prstGeom prst="rect">
            <a:avLst/>
          </a:prstGeom>
        </p:spPr>
      </p:pic>
      <p:sp>
        <p:nvSpPr>
          <p:cNvPr id="6" name="TextBox 5">
            <a:extLst>
              <a:ext uri="{FF2B5EF4-FFF2-40B4-BE49-F238E27FC236}">
                <a16:creationId xmlns:a16="http://schemas.microsoft.com/office/drawing/2014/main" id="{95C169BC-68B3-445D-8E9D-6B67EF0D7993}"/>
              </a:ext>
            </a:extLst>
          </p:cNvPr>
          <p:cNvSpPr txBox="1"/>
          <p:nvPr/>
        </p:nvSpPr>
        <p:spPr>
          <a:xfrm>
            <a:off x="5390147" y="4529623"/>
            <a:ext cx="6511858" cy="1077218"/>
          </a:xfrm>
          <a:prstGeom prst="rect">
            <a:avLst/>
          </a:prstGeom>
          <a:noFill/>
        </p:spPr>
        <p:txBody>
          <a:bodyPr wrap="square" rtlCol="0">
            <a:spAutoFit/>
          </a:bodyPr>
          <a:lstStyle/>
          <a:p>
            <a:r>
              <a:rPr lang="en-GB" sz="3200" b="1" dirty="0"/>
              <a:t>Stretch:</a:t>
            </a:r>
            <a:r>
              <a:rPr lang="en-GB" sz="3200" dirty="0"/>
              <a:t> Derive this equation from Newton’s law of gravitation. </a:t>
            </a:r>
            <a:endParaRPr lang="en-GB" sz="3200" b="1" dirty="0"/>
          </a:p>
        </p:txBody>
      </p:sp>
    </p:spTree>
    <p:extLst>
      <p:ext uri="{BB962C8B-B14F-4D97-AF65-F5344CB8AC3E}">
        <p14:creationId xmlns:p14="http://schemas.microsoft.com/office/powerpoint/2010/main" val="245925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BB7CC-964E-4CE6-A372-824F687B63DB}"/>
              </a:ext>
            </a:extLst>
          </p:cNvPr>
          <p:cNvSpPr>
            <a:spLocks noGrp="1"/>
          </p:cNvSpPr>
          <p:nvPr>
            <p:ph idx="1"/>
          </p:nvPr>
        </p:nvSpPr>
        <p:spPr/>
        <p:txBody>
          <a:bodyPr/>
          <a:lstStyle/>
          <a:p>
            <a:pPr marL="0" indent="0">
              <a:buNone/>
            </a:pPr>
            <a:r>
              <a:rPr lang="en-GB" dirty="0"/>
              <a:t>Moving an object from one position to another requires </a:t>
            </a:r>
            <a:r>
              <a:rPr lang="en-GB" b="1" dirty="0"/>
              <a:t>work to be done</a:t>
            </a:r>
            <a:r>
              <a:rPr lang="en-GB" dirty="0"/>
              <a:t> against the force of gravity. The amount of energy required  depends on the mass of the object being moved and the gravitational potential difference that the mass moves through:</a:t>
            </a:r>
          </a:p>
          <a:p>
            <a:pPr marL="0" indent="0">
              <a:buNone/>
            </a:pPr>
            <a:endParaRPr lang="en-GB" dirty="0"/>
          </a:p>
        </p:txBody>
      </p:sp>
      <p:sp>
        <p:nvSpPr>
          <p:cNvPr id="2" name="Title 1">
            <a:extLst>
              <a:ext uri="{FF2B5EF4-FFF2-40B4-BE49-F238E27FC236}">
                <a16:creationId xmlns:a16="http://schemas.microsoft.com/office/drawing/2014/main" id="{629A40F4-8270-4336-9525-4739F051199E}"/>
              </a:ext>
            </a:extLst>
          </p:cNvPr>
          <p:cNvSpPr>
            <a:spLocks noGrp="1"/>
          </p:cNvSpPr>
          <p:nvPr>
            <p:ph type="title"/>
          </p:nvPr>
        </p:nvSpPr>
        <p:spPr/>
        <p:txBody>
          <a:bodyPr>
            <a:normAutofit fontScale="90000"/>
          </a:bodyPr>
          <a:lstStyle/>
          <a:p>
            <a:r>
              <a:rPr lang="en-GB" sz="6000" dirty="0">
                <a:solidFill>
                  <a:schemeClr val="bg1"/>
                </a:solidFill>
              </a:rPr>
              <a:t>Moving an object</a:t>
            </a:r>
          </a:p>
        </p:txBody>
      </p:sp>
      <p:pic>
        <p:nvPicPr>
          <p:cNvPr id="5" name="Picture 4">
            <a:extLst>
              <a:ext uri="{FF2B5EF4-FFF2-40B4-BE49-F238E27FC236}">
                <a16:creationId xmlns:a16="http://schemas.microsoft.com/office/drawing/2014/main" id="{FDED7BB5-4D6B-411B-8ECB-3E3CA5755FCE}"/>
              </a:ext>
            </a:extLst>
          </p:cNvPr>
          <p:cNvPicPr>
            <a:picLocks noChangeAspect="1"/>
          </p:cNvPicPr>
          <p:nvPr/>
        </p:nvPicPr>
        <p:blipFill>
          <a:blip r:embed="rId2"/>
          <a:stretch>
            <a:fillRect/>
          </a:stretch>
        </p:blipFill>
        <p:spPr>
          <a:xfrm>
            <a:off x="1625844" y="3537902"/>
            <a:ext cx="9373644" cy="1467948"/>
          </a:xfrm>
          <a:prstGeom prst="rect">
            <a:avLst/>
          </a:prstGeom>
        </p:spPr>
      </p:pic>
      <p:sp>
        <p:nvSpPr>
          <p:cNvPr id="6" name="Rectangle 5">
            <a:extLst>
              <a:ext uri="{FF2B5EF4-FFF2-40B4-BE49-F238E27FC236}">
                <a16:creationId xmlns:a16="http://schemas.microsoft.com/office/drawing/2014/main" id="{BBB71BC0-EB64-4008-9974-91EB6C6438C8}"/>
              </a:ext>
            </a:extLst>
          </p:cNvPr>
          <p:cNvSpPr/>
          <p:nvPr/>
        </p:nvSpPr>
        <p:spPr>
          <a:xfrm>
            <a:off x="1723292" y="3537902"/>
            <a:ext cx="9073662" cy="132470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5625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C8DBD-C30F-411C-9F89-055734845800}"/>
              </a:ext>
            </a:extLst>
          </p:cNvPr>
          <p:cNvSpPr>
            <a:spLocks noGrp="1"/>
          </p:cNvSpPr>
          <p:nvPr>
            <p:ph idx="1"/>
          </p:nvPr>
        </p:nvSpPr>
        <p:spPr/>
        <p:txBody>
          <a:bodyPr/>
          <a:lstStyle/>
          <a:p>
            <a:endParaRPr lang="en-GB"/>
          </a:p>
        </p:txBody>
      </p:sp>
      <p:sp>
        <p:nvSpPr>
          <p:cNvPr id="2" name="Title 1">
            <a:extLst>
              <a:ext uri="{FF2B5EF4-FFF2-40B4-BE49-F238E27FC236}">
                <a16:creationId xmlns:a16="http://schemas.microsoft.com/office/drawing/2014/main" id="{C1DC9D75-12C7-4469-BE12-7D0A78B500A6}"/>
              </a:ext>
            </a:extLst>
          </p:cNvPr>
          <p:cNvSpPr>
            <a:spLocks noGrp="1"/>
          </p:cNvSpPr>
          <p:nvPr>
            <p:ph type="title"/>
          </p:nvPr>
        </p:nvSpPr>
        <p:spPr/>
        <p:txBody>
          <a:bodyPr/>
          <a:lstStyle/>
          <a:p>
            <a:r>
              <a:rPr lang="en-GB" dirty="0"/>
              <a:t>Task</a:t>
            </a:r>
          </a:p>
        </p:txBody>
      </p:sp>
      <p:sp>
        <p:nvSpPr>
          <p:cNvPr id="5" name="TextBox 4">
            <a:extLst>
              <a:ext uri="{FF2B5EF4-FFF2-40B4-BE49-F238E27FC236}">
                <a16:creationId xmlns:a16="http://schemas.microsoft.com/office/drawing/2014/main" id="{489E3954-646F-4463-93BB-6611965FC2BE}"/>
              </a:ext>
            </a:extLst>
          </p:cNvPr>
          <p:cNvSpPr txBox="1"/>
          <p:nvPr/>
        </p:nvSpPr>
        <p:spPr>
          <a:xfrm>
            <a:off x="423746" y="2051824"/>
            <a:ext cx="6445405" cy="830997"/>
          </a:xfrm>
          <a:prstGeom prst="rect">
            <a:avLst/>
          </a:prstGeom>
          <a:noFill/>
        </p:spPr>
        <p:txBody>
          <a:bodyPr wrap="square" rtlCol="0">
            <a:spAutoFit/>
          </a:bodyPr>
          <a:lstStyle/>
          <a:p>
            <a:r>
              <a:rPr lang="en-GB" sz="4800" dirty="0"/>
              <a:t>Complete the questions. </a:t>
            </a:r>
          </a:p>
        </p:txBody>
      </p:sp>
      <p:pic>
        <p:nvPicPr>
          <p:cNvPr id="4" name="Picture 3">
            <a:extLst>
              <a:ext uri="{FF2B5EF4-FFF2-40B4-BE49-F238E27FC236}">
                <a16:creationId xmlns:a16="http://schemas.microsoft.com/office/drawing/2014/main" id="{B3641720-6792-4450-B2B9-A81837BCC74C}"/>
              </a:ext>
            </a:extLst>
          </p:cNvPr>
          <p:cNvPicPr>
            <a:picLocks noChangeAspect="1"/>
          </p:cNvPicPr>
          <p:nvPr/>
        </p:nvPicPr>
        <p:blipFill>
          <a:blip r:embed="rId2"/>
          <a:stretch>
            <a:fillRect/>
          </a:stretch>
        </p:blipFill>
        <p:spPr>
          <a:xfrm>
            <a:off x="6895133" y="0"/>
            <a:ext cx="5161175" cy="6858000"/>
          </a:xfrm>
          <a:prstGeom prst="rect">
            <a:avLst/>
          </a:prstGeom>
        </p:spPr>
      </p:pic>
    </p:spTree>
    <p:extLst>
      <p:ext uri="{BB962C8B-B14F-4D97-AF65-F5344CB8AC3E}">
        <p14:creationId xmlns:p14="http://schemas.microsoft.com/office/powerpoint/2010/main" val="2131124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4D6F-7AEC-4CF4-81D1-174729CB9C1D}"/>
              </a:ext>
            </a:extLst>
          </p:cNvPr>
          <p:cNvSpPr>
            <a:spLocks noGrp="1"/>
          </p:cNvSpPr>
          <p:nvPr>
            <p:ph type="title"/>
          </p:nvPr>
        </p:nvSpPr>
        <p:spPr/>
        <p:txBody>
          <a:bodyPr/>
          <a:lstStyle/>
          <a:p>
            <a:r>
              <a:rPr lang="en-GB" dirty="0"/>
              <a:t>Answers</a:t>
            </a:r>
          </a:p>
        </p:txBody>
      </p:sp>
      <p:pic>
        <p:nvPicPr>
          <p:cNvPr id="4" name="Picture 3" descr="A picture containing drawing&#10;&#10;Description automatically generated">
            <a:extLst>
              <a:ext uri="{FF2B5EF4-FFF2-40B4-BE49-F238E27FC236}">
                <a16:creationId xmlns:a16="http://schemas.microsoft.com/office/drawing/2014/main" id="{FFF5938E-7EA0-4FC6-9BCA-E1DF7994D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5" name="TextBox 4">
            <a:extLst>
              <a:ext uri="{FF2B5EF4-FFF2-40B4-BE49-F238E27FC236}">
                <a16:creationId xmlns:a16="http://schemas.microsoft.com/office/drawing/2014/main" id="{97339D68-4C5A-4ABE-B36A-4350C7180412}"/>
              </a:ext>
            </a:extLst>
          </p:cNvPr>
          <p:cNvSpPr txBox="1"/>
          <p:nvPr/>
        </p:nvSpPr>
        <p:spPr>
          <a:xfrm>
            <a:off x="135692" y="1049112"/>
            <a:ext cx="5758605" cy="7294305"/>
          </a:xfrm>
          <a:prstGeom prst="rect">
            <a:avLst/>
          </a:prstGeom>
          <a:noFill/>
        </p:spPr>
        <p:txBody>
          <a:bodyPr wrap="square" rtlCol="0">
            <a:spAutoFit/>
          </a:bodyPr>
          <a:lstStyle/>
          <a:p>
            <a:pPr marL="342900" indent="-342900">
              <a:buFontTx/>
              <a:buAutoNum type="arabicPeriod"/>
            </a:pPr>
            <a:r>
              <a:rPr lang="en-GB" sz="2400" dirty="0"/>
              <a:t> </a:t>
            </a:r>
            <a:r>
              <a:rPr lang="en-GB" sz="2400" i="1" dirty="0">
                <a:cs typeface="Times New Roman" panose="02020603050405020304" pitchFamily="18" charset="0"/>
              </a:rPr>
              <a:t>T</a:t>
            </a:r>
            <a:r>
              <a:rPr lang="en-GB" sz="2400" i="1" dirty="0">
                <a:effectLst/>
                <a:ea typeface="Calibri" panose="020F0502020204030204" pitchFamily="34" charset="0"/>
                <a:cs typeface="Times New Roman" panose="02020603050405020304" pitchFamily="18" charset="0"/>
              </a:rPr>
              <a:t>he value for ‘g’ is not constant for large changes in h; the Earth’s field is a radial field and so for only small changes of h (or r) can the field be considered uniform</a:t>
            </a:r>
          </a:p>
          <a:p>
            <a:pPr marL="342900" indent="-342900">
              <a:buFontTx/>
              <a:buAutoNum type="arabicPeriod"/>
            </a:pPr>
            <a:r>
              <a:rPr lang="en-GB" sz="2400" i="1" dirty="0">
                <a:effectLst/>
                <a:ea typeface="Calibri" panose="020F0502020204030204" pitchFamily="34" charset="0"/>
                <a:cs typeface="Times New Roman" panose="02020603050405020304" pitchFamily="18" charset="0"/>
              </a:rPr>
              <a:t>V = − GM/R; J kg</a:t>
            </a:r>
            <a:r>
              <a:rPr lang="en-GB" sz="2400" i="1" baseline="30000" dirty="0">
                <a:effectLst/>
                <a:ea typeface="Calibri" panose="020F0502020204030204" pitchFamily="34" charset="0"/>
                <a:cs typeface="Times New Roman" panose="02020603050405020304" pitchFamily="18" charset="0"/>
              </a:rPr>
              <a:t>−1</a:t>
            </a:r>
            <a:endParaRPr lang="en-GB" sz="2400" baseline="30000" dirty="0">
              <a:effectLst/>
              <a:ea typeface="Calibri" panose="020F0502020204030204" pitchFamily="34" charset="0"/>
              <a:cs typeface="Times New Roman" panose="02020603050405020304" pitchFamily="18" charset="0"/>
            </a:endParaRPr>
          </a:p>
          <a:p>
            <a:pPr marL="342900" indent="-342900">
              <a:buFontTx/>
              <a:buAutoNum type="arabicPeriod"/>
            </a:pPr>
            <a:r>
              <a:rPr lang="en-GB" sz="2400" i="1" dirty="0">
                <a:effectLst/>
                <a:ea typeface="Calibri" panose="020F0502020204030204" pitchFamily="34" charset="0"/>
                <a:cs typeface="Times New Roman" panose="02020603050405020304" pitchFamily="18" charset="0"/>
              </a:rPr>
              <a:t>− 63MJkg</a:t>
            </a:r>
            <a:r>
              <a:rPr lang="en-GB" sz="2400" i="1" baseline="30000" dirty="0">
                <a:effectLst/>
                <a:ea typeface="Calibri" panose="020F0502020204030204" pitchFamily="34" charset="0"/>
                <a:cs typeface="Times New Roman" panose="02020603050405020304" pitchFamily="18" charset="0"/>
              </a:rPr>
              <a:t>-1</a:t>
            </a:r>
            <a:r>
              <a:rPr lang="en-GB" sz="2400" i="1" dirty="0">
                <a:effectLst/>
                <a:ea typeface="Calibri" panose="020F0502020204030204" pitchFamily="34" charset="0"/>
                <a:cs typeface="Times New Roman" panose="02020603050405020304" pitchFamily="18" charset="0"/>
              </a:rPr>
              <a:t>; the potential is defined as zero at infinity and therefore becomes increasingly negative as it approaches Earth; work</a:t>
            </a:r>
            <a:endParaRPr lang="en-GB" sz="2400" dirty="0">
              <a:effectLst/>
              <a:ea typeface="Calibri" panose="020F0502020204030204" pitchFamily="34" charset="0"/>
              <a:cs typeface="Times New Roman" panose="02020603050405020304" pitchFamily="18" charset="0"/>
            </a:endParaRPr>
          </a:p>
          <a:p>
            <a:pPr marL="342900" indent="-342900">
              <a:buFontTx/>
              <a:buAutoNum type="arabicPeriod"/>
            </a:pPr>
            <a:r>
              <a:rPr lang="en-GB" sz="2400" i="1" dirty="0">
                <a:effectLst/>
                <a:ea typeface="Calibri" panose="020F0502020204030204" pitchFamily="34" charset="0"/>
                <a:cs typeface="Times New Roman" panose="02020603050405020304" pitchFamily="18" charset="0"/>
              </a:rPr>
              <a:t>It is the gradient of a V – r graph at the point r, i.e. g = − ΔV/ </a:t>
            </a:r>
            <a:r>
              <a:rPr lang="en-GB" sz="2400" i="1" dirty="0" err="1">
                <a:effectLst/>
                <a:ea typeface="Calibri" panose="020F0502020204030204" pitchFamily="34" charset="0"/>
                <a:cs typeface="Times New Roman" panose="02020603050405020304" pitchFamily="18" charset="0"/>
              </a:rPr>
              <a:t>Δr</a:t>
            </a:r>
            <a:endParaRPr lang="en-GB" sz="2400" dirty="0">
              <a:effectLst/>
              <a:ea typeface="Calibri" panose="020F0502020204030204" pitchFamily="34" charset="0"/>
              <a:cs typeface="Times New Roman" panose="02020603050405020304" pitchFamily="18" charset="0"/>
            </a:endParaRPr>
          </a:p>
          <a:p>
            <a:pPr marL="342900" indent="-342900">
              <a:buFontTx/>
              <a:buAutoNum type="arabicPeriod"/>
            </a:pPr>
            <a:r>
              <a:rPr lang="en-GB" sz="2400" i="1" dirty="0">
                <a:effectLst/>
                <a:ea typeface="Calibri" panose="020F0502020204030204" pitchFamily="34" charset="0"/>
                <a:cs typeface="Times New Roman" panose="02020603050405020304" pitchFamily="18" charset="0"/>
              </a:rPr>
              <a:t>lines along which a mass experiences no change in gravitational potential</a:t>
            </a:r>
            <a:endParaRPr lang="en-GB" sz="2400" dirty="0">
              <a:effectLst/>
              <a:ea typeface="Calibri" panose="020F0502020204030204" pitchFamily="34" charset="0"/>
              <a:cs typeface="Times New Roman" panose="02020603050405020304" pitchFamily="18" charset="0"/>
            </a:endParaRPr>
          </a:p>
          <a:p>
            <a:pPr marL="342900" indent="-342900">
              <a:buFontTx/>
              <a:buAutoNum type="arabicPeriod"/>
            </a:pPr>
            <a:r>
              <a:rPr lang="en-GB" sz="2400" i="1" dirty="0">
                <a:effectLst/>
                <a:ea typeface="Calibri" panose="020F0502020204030204" pitchFamily="34" charset="0"/>
                <a:cs typeface="Times New Roman" panose="02020603050405020304" pitchFamily="18" charset="0"/>
              </a:rPr>
              <a:t>They are always perpendicular </a:t>
            </a:r>
            <a:endParaRPr lang="en-GB" sz="2400" dirty="0">
              <a:effectLst/>
              <a:ea typeface="Calibri" panose="020F0502020204030204" pitchFamily="34" charset="0"/>
              <a:cs typeface="Times New Roman" panose="02020603050405020304" pitchFamily="18" charset="0"/>
            </a:endParaRPr>
          </a:p>
          <a:p>
            <a:pPr marL="342900" indent="-342900">
              <a:buFontTx/>
              <a:buAutoNum type="arabicPeriod"/>
            </a:pPr>
            <a:endParaRPr lang="en-GB" sz="2400" dirty="0">
              <a:effectLs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sp>
        <p:nvSpPr>
          <p:cNvPr id="3" name="TextBox 2">
            <a:extLst>
              <a:ext uri="{FF2B5EF4-FFF2-40B4-BE49-F238E27FC236}">
                <a16:creationId xmlns:a16="http://schemas.microsoft.com/office/drawing/2014/main" id="{BD6E3052-489A-4C1C-B2C4-00C1166DED12}"/>
              </a:ext>
            </a:extLst>
          </p:cNvPr>
          <p:cNvSpPr txBox="1"/>
          <p:nvPr/>
        </p:nvSpPr>
        <p:spPr>
          <a:xfrm>
            <a:off x="6163159" y="1049112"/>
            <a:ext cx="5758605" cy="7940635"/>
          </a:xfrm>
          <a:prstGeom prst="rect">
            <a:avLst/>
          </a:prstGeom>
          <a:noFill/>
        </p:spPr>
        <p:txBody>
          <a:bodyPr wrap="square" rtlCol="0">
            <a:spAutoFit/>
          </a:bodyPr>
          <a:lstStyle/>
          <a:p>
            <a:r>
              <a:rPr lang="en-GB" sz="2400" dirty="0">
                <a:effectLst/>
                <a:ea typeface="Calibri" panose="020F0502020204030204" pitchFamily="34" charset="0"/>
                <a:cs typeface="Times New Roman" panose="02020603050405020304" pitchFamily="18" charset="0"/>
              </a:rPr>
              <a:t>7. Zero</a:t>
            </a:r>
          </a:p>
          <a:p>
            <a:r>
              <a:rPr lang="en-GB" sz="2400" dirty="0">
                <a:ea typeface="Calibri" panose="020F0502020204030204" pitchFamily="34" charset="0"/>
                <a:cs typeface="Times New Roman" panose="02020603050405020304" pitchFamily="18" charset="0"/>
              </a:rPr>
              <a:t>8. </a:t>
            </a:r>
            <a:r>
              <a:rPr lang="en-GB" sz="2400" i="1" dirty="0">
                <a:effectLst/>
                <a:ea typeface="Calibri" panose="020F0502020204030204" pitchFamily="34" charset="0"/>
                <a:cs typeface="Times New Roman" panose="02020603050405020304" pitchFamily="18" charset="0"/>
              </a:rPr>
              <a:t>ΔE= m(V</a:t>
            </a:r>
            <a:r>
              <a:rPr lang="en-GB" sz="2400" i="1" baseline="-25000" dirty="0">
                <a:effectLst/>
                <a:ea typeface="Calibri" panose="020F0502020204030204" pitchFamily="34" charset="0"/>
                <a:cs typeface="Times New Roman" panose="02020603050405020304" pitchFamily="18" charset="0"/>
              </a:rPr>
              <a:t>2</a:t>
            </a:r>
            <a:r>
              <a:rPr lang="en-GB" sz="2400" i="1" dirty="0">
                <a:effectLst/>
                <a:ea typeface="Calibri" panose="020F0502020204030204" pitchFamily="34" charset="0"/>
                <a:cs typeface="Times New Roman" panose="02020603050405020304" pitchFamily="18" charset="0"/>
              </a:rPr>
              <a:t> – V</a:t>
            </a:r>
            <a:r>
              <a:rPr lang="en-GB" sz="2400" i="1" baseline="-25000" dirty="0">
                <a:effectLst/>
                <a:ea typeface="Calibri" panose="020F0502020204030204" pitchFamily="34" charset="0"/>
                <a:cs typeface="Times New Roman" panose="02020603050405020304" pitchFamily="18" charset="0"/>
              </a:rPr>
              <a:t>1</a:t>
            </a:r>
            <a:r>
              <a:rPr lang="en-GB" sz="2400" i="1" dirty="0">
                <a:effectLst/>
                <a:ea typeface="Calibri" panose="020F0502020204030204" pitchFamily="34" charset="0"/>
                <a:cs typeface="Times New Roman" panose="02020603050405020304" pitchFamily="18" charset="0"/>
              </a:rPr>
              <a:t>)</a:t>
            </a:r>
            <a:endParaRPr lang="en-GB" sz="2400" dirty="0">
              <a:effectLst/>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9. </a:t>
            </a:r>
            <a:r>
              <a:rPr lang="en-GB" sz="2400" i="1" dirty="0">
                <a:effectLst/>
                <a:ea typeface="Calibri" panose="020F0502020204030204" pitchFamily="34" charset="0"/>
                <a:cs typeface="Times New Roman" panose="02020603050405020304" pitchFamily="18" charset="0"/>
              </a:rPr>
              <a:t>-3.8 × 10</a:t>
            </a:r>
            <a:r>
              <a:rPr lang="en-GB" sz="2400" i="1" baseline="30000" dirty="0">
                <a:effectLst/>
                <a:ea typeface="Calibri" panose="020F0502020204030204" pitchFamily="34" charset="0"/>
                <a:cs typeface="Times New Roman" panose="02020603050405020304" pitchFamily="18" charset="0"/>
              </a:rPr>
              <a:t>9</a:t>
            </a:r>
            <a:r>
              <a:rPr lang="en-GB" sz="2400" i="1" dirty="0">
                <a:effectLst/>
                <a:ea typeface="Calibri" panose="020F0502020204030204" pitchFamily="34" charset="0"/>
                <a:cs typeface="Times New Roman" panose="02020603050405020304" pitchFamily="18" charset="0"/>
              </a:rPr>
              <a:t> J/kg</a:t>
            </a:r>
            <a:endParaRPr lang="en-GB" sz="2400" dirty="0">
              <a:effectLst/>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10. </a:t>
            </a:r>
            <a:r>
              <a:rPr lang="en-GB" sz="2400" i="1" dirty="0">
                <a:effectLst/>
                <a:ea typeface="Calibri" panose="020F0502020204030204" pitchFamily="34" charset="0"/>
                <a:cs typeface="Times New Roman" panose="02020603050405020304" pitchFamily="18" charset="0"/>
              </a:rPr>
              <a:t>1.9 × 10</a:t>
            </a:r>
            <a:r>
              <a:rPr lang="en-GB" sz="2400" i="1" baseline="30000" dirty="0">
                <a:effectLst/>
                <a:ea typeface="Calibri" panose="020F0502020204030204" pitchFamily="34" charset="0"/>
                <a:cs typeface="Times New Roman" panose="02020603050405020304" pitchFamily="18" charset="0"/>
              </a:rPr>
              <a:t>27</a:t>
            </a:r>
            <a:r>
              <a:rPr lang="en-GB" sz="2400" i="1" dirty="0">
                <a:effectLst/>
                <a:ea typeface="Calibri" panose="020F0502020204030204" pitchFamily="34" charset="0"/>
                <a:cs typeface="Times New Roman" panose="02020603050405020304" pitchFamily="18" charset="0"/>
              </a:rPr>
              <a:t> kg</a:t>
            </a:r>
            <a:endParaRPr lang="en-GB" sz="2400" dirty="0">
              <a:effectLst/>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11. </a:t>
            </a:r>
            <a:r>
              <a:rPr lang="en-GB" sz="2400" i="1" dirty="0">
                <a:effectLst/>
                <a:ea typeface="Calibri" panose="020F0502020204030204" pitchFamily="34" charset="0"/>
                <a:cs typeface="Times New Roman" panose="02020603050405020304" pitchFamily="18" charset="0"/>
              </a:rPr>
              <a:t>25.7 N/kg</a:t>
            </a:r>
            <a:endParaRPr lang="en-GB" sz="2400" dirty="0">
              <a:effectLst/>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12. </a:t>
            </a:r>
            <a:r>
              <a:rPr lang="en-GB" sz="2400" i="1" dirty="0">
                <a:effectLst/>
                <a:ea typeface="Calibri" panose="020F0502020204030204" pitchFamily="34" charset="0"/>
                <a:cs typeface="Times New Roman" panose="02020603050405020304" pitchFamily="18" charset="0"/>
              </a:rPr>
              <a:t>The satellite moves along an equipotential and there is thus no change in potential energy; as total energy is conserved, there is no change in kinetic energy, so speed remains constant</a:t>
            </a:r>
          </a:p>
          <a:p>
            <a:r>
              <a:rPr lang="en-GB" sz="2400" i="1" dirty="0">
                <a:ea typeface="Calibri" panose="020F0502020204030204" pitchFamily="34" charset="0"/>
                <a:cs typeface="Times New Roman" panose="02020603050405020304" pitchFamily="18" charset="0"/>
              </a:rPr>
              <a:t>13. </a:t>
            </a:r>
            <a:r>
              <a:rPr lang="pl-PL" sz="2400" dirty="0">
                <a:effectLst/>
                <a:ea typeface="Times" panose="02020603050405020304" pitchFamily="18" charset="0"/>
              </a:rPr>
              <a:t>GPE = -GMm/r = (- 6.67 x 10</a:t>
            </a:r>
            <a:r>
              <a:rPr lang="pl-PL" sz="2400" baseline="30000" dirty="0">
                <a:effectLst/>
                <a:ea typeface="Times" panose="02020603050405020304" pitchFamily="18" charset="0"/>
              </a:rPr>
              <a:t>-11</a:t>
            </a:r>
            <a:r>
              <a:rPr lang="pl-PL" sz="2400" dirty="0">
                <a:effectLst/>
                <a:ea typeface="Times" panose="02020603050405020304" pitchFamily="18" charset="0"/>
              </a:rPr>
              <a:t> x 6.0 x 10</a:t>
            </a:r>
            <a:r>
              <a:rPr lang="pl-PL" sz="2400" baseline="30000" dirty="0">
                <a:effectLst/>
                <a:ea typeface="Times" panose="02020603050405020304" pitchFamily="18" charset="0"/>
              </a:rPr>
              <a:t>24</a:t>
            </a:r>
            <a:r>
              <a:rPr lang="pl-PL" sz="2400" dirty="0">
                <a:effectLst/>
                <a:ea typeface="Times" panose="02020603050405020304" pitchFamily="18" charset="0"/>
              </a:rPr>
              <a:t> x 60) / 6.4 x 10</a:t>
            </a:r>
            <a:r>
              <a:rPr lang="pl-PL" sz="2400" baseline="30000" dirty="0">
                <a:effectLst/>
                <a:ea typeface="Times" panose="02020603050405020304" pitchFamily="18" charset="0"/>
              </a:rPr>
              <a:t>6</a:t>
            </a:r>
            <a:r>
              <a:rPr lang="pl-PL" sz="2400" dirty="0">
                <a:effectLst/>
                <a:ea typeface="Times" panose="02020603050405020304" pitchFamily="18" charset="0"/>
              </a:rPr>
              <a:t> = - 3.8 x 10</a:t>
            </a:r>
            <a:r>
              <a:rPr lang="pl-PL" sz="2400" baseline="30000" dirty="0">
                <a:effectLst/>
                <a:ea typeface="Times" panose="02020603050405020304" pitchFamily="18" charset="0"/>
              </a:rPr>
              <a:t>9</a:t>
            </a:r>
            <a:r>
              <a:rPr lang="pl-PL" sz="2400" dirty="0">
                <a:effectLst/>
                <a:ea typeface="Times" panose="02020603050405020304" pitchFamily="18" charset="0"/>
              </a:rPr>
              <a:t> J</a:t>
            </a:r>
            <a:endParaRPr lang="en-GB" sz="2400" dirty="0">
              <a:effectLst/>
              <a:ea typeface="Times" panose="02020603050405020304" pitchFamily="18" charset="0"/>
            </a:endParaRPr>
          </a:p>
          <a:p>
            <a:r>
              <a:rPr lang="en-GB" sz="2400" dirty="0">
                <a:ea typeface="Times" panose="02020603050405020304" pitchFamily="18" charset="0"/>
              </a:rPr>
              <a:t>14. </a:t>
            </a:r>
            <a:r>
              <a:rPr lang="en-GB" sz="2400" dirty="0">
                <a:effectLst/>
                <a:ea typeface="Times" panose="02020603050405020304" pitchFamily="18" charset="0"/>
              </a:rPr>
              <a:t>V = -GM/r = (-6.67 x 10</a:t>
            </a:r>
            <a:r>
              <a:rPr lang="en-GB" sz="2400" baseline="30000" dirty="0">
                <a:effectLst/>
                <a:ea typeface="Times" panose="02020603050405020304" pitchFamily="18" charset="0"/>
              </a:rPr>
              <a:t>-11</a:t>
            </a:r>
            <a:r>
              <a:rPr lang="en-GB" sz="2400" dirty="0">
                <a:effectLst/>
                <a:ea typeface="Times" panose="02020603050405020304" pitchFamily="18" charset="0"/>
              </a:rPr>
              <a:t> x 6.0 x 10</a:t>
            </a:r>
            <a:r>
              <a:rPr lang="en-GB" sz="2400" baseline="30000" dirty="0">
                <a:effectLst/>
                <a:ea typeface="Times" panose="02020603050405020304" pitchFamily="18" charset="0"/>
              </a:rPr>
              <a:t>24</a:t>
            </a:r>
            <a:r>
              <a:rPr lang="en-GB" sz="2400" dirty="0">
                <a:effectLst/>
                <a:ea typeface="Times" panose="02020603050405020304" pitchFamily="18" charset="0"/>
              </a:rPr>
              <a:t>) / 6.4 x 10</a:t>
            </a:r>
            <a:r>
              <a:rPr lang="en-GB" sz="2400" baseline="30000" dirty="0">
                <a:effectLst/>
                <a:ea typeface="Times" panose="02020603050405020304" pitchFamily="18" charset="0"/>
              </a:rPr>
              <a:t>6</a:t>
            </a:r>
            <a:r>
              <a:rPr lang="en-GB" sz="2400" dirty="0">
                <a:effectLst/>
                <a:ea typeface="Times" panose="02020603050405020304" pitchFamily="18" charset="0"/>
              </a:rPr>
              <a:t> = - 6.3 x 10</a:t>
            </a:r>
            <a:r>
              <a:rPr lang="en-GB" sz="2400" baseline="30000" dirty="0">
                <a:effectLst/>
                <a:ea typeface="Times" panose="02020603050405020304" pitchFamily="18" charset="0"/>
              </a:rPr>
              <a:t>7 </a:t>
            </a:r>
            <a:r>
              <a:rPr lang="en-GB" sz="2400" dirty="0">
                <a:effectLst/>
                <a:ea typeface="Times" panose="02020603050405020304" pitchFamily="18" charset="0"/>
              </a:rPr>
              <a:t>J kg</a:t>
            </a:r>
            <a:r>
              <a:rPr lang="en-GB" sz="2400" baseline="30000" dirty="0">
                <a:effectLst/>
                <a:ea typeface="Times" panose="02020603050405020304" pitchFamily="18" charset="0"/>
              </a:rPr>
              <a:t>-1</a:t>
            </a:r>
            <a:r>
              <a:rPr lang="en-GB" sz="2400" dirty="0">
                <a:effectLst/>
                <a:ea typeface="Times" panose="02020603050405020304" pitchFamily="18" charset="0"/>
              </a:rPr>
              <a:t> or - 63 MJ kg</a:t>
            </a:r>
            <a:r>
              <a:rPr lang="en-GB" sz="2400" baseline="30000" dirty="0">
                <a:effectLst/>
                <a:ea typeface="Times" panose="02020603050405020304" pitchFamily="18" charset="0"/>
              </a:rPr>
              <a:t>-1</a:t>
            </a:r>
            <a:endParaRPr lang="en-GB" sz="2400" dirty="0">
              <a:effectLst/>
              <a:ea typeface="Times" panose="02020603050405020304" pitchFamily="18" charset="0"/>
            </a:endParaRPr>
          </a:p>
          <a:p>
            <a:endParaRPr lang="en-GB" sz="1800" dirty="0">
              <a:solidFill>
                <a:srgbClr val="000000"/>
              </a:solidFill>
              <a:effectLst/>
              <a:latin typeface="Arial" panose="020B0604020202020204" pitchFamily="34" charset="0"/>
              <a:ea typeface="Times" panose="02020603050405020304" pitchFamily="18" charset="0"/>
            </a:endParaRPr>
          </a:p>
          <a:p>
            <a:endParaRPr lang="en-GB" sz="2400" dirty="0">
              <a:effectLst/>
              <a:ea typeface="Calibri" panose="020F0502020204030204" pitchFamily="34" charset="0"/>
              <a:cs typeface="Times New Roman" panose="02020603050405020304" pitchFamily="18" charset="0"/>
            </a:endParaRPr>
          </a:p>
          <a:p>
            <a:endParaRPr lang="en-GB" sz="2400" dirty="0">
              <a:effectLs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spTree>
    <p:extLst>
      <p:ext uri="{BB962C8B-B14F-4D97-AF65-F5344CB8AC3E}">
        <p14:creationId xmlns:p14="http://schemas.microsoft.com/office/powerpoint/2010/main" val="116374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4D6F-7AEC-4CF4-81D1-174729CB9C1D}"/>
              </a:ext>
            </a:extLst>
          </p:cNvPr>
          <p:cNvSpPr>
            <a:spLocks noGrp="1"/>
          </p:cNvSpPr>
          <p:nvPr>
            <p:ph type="title"/>
          </p:nvPr>
        </p:nvSpPr>
        <p:spPr/>
        <p:txBody>
          <a:bodyPr/>
          <a:lstStyle/>
          <a:p>
            <a:r>
              <a:rPr lang="en-GB" dirty="0"/>
              <a:t>Answers</a:t>
            </a:r>
          </a:p>
        </p:txBody>
      </p:sp>
      <p:pic>
        <p:nvPicPr>
          <p:cNvPr id="4" name="Picture 3" descr="A picture containing drawing&#10;&#10;Description automatically generated">
            <a:extLst>
              <a:ext uri="{FF2B5EF4-FFF2-40B4-BE49-F238E27FC236}">
                <a16:creationId xmlns:a16="http://schemas.microsoft.com/office/drawing/2014/main" id="{FFF5938E-7EA0-4FC6-9BCA-E1DF7994D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5" name="TextBox 4">
            <a:extLst>
              <a:ext uri="{FF2B5EF4-FFF2-40B4-BE49-F238E27FC236}">
                <a16:creationId xmlns:a16="http://schemas.microsoft.com/office/drawing/2014/main" id="{97339D68-4C5A-4ABE-B36A-4350C7180412}"/>
              </a:ext>
            </a:extLst>
          </p:cNvPr>
          <p:cNvSpPr txBox="1"/>
          <p:nvPr/>
        </p:nvSpPr>
        <p:spPr>
          <a:xfrm>
            <a:off x="-340558" y="1049112"/>
            <a:ext cx="11141908" cy="7309693"/>
          </a:xfrm>
          <a:prstGeom prst="rect">
            <a:avLst/>
          </a:prstGeom>
          <a:noFill/>
        </p:spPr>
        <p:txBody>
          <a:bodyPr wrap="square" rtlCol="0">
            <a:spAutoFit/>
          </a:bodyPr>
          <a:lstStyle/>
          <a:p>
            <a:pPr marL="457200">
              <a:spcBef>
                <a:spcPts val="600"/>
              </a:spcBef>
            </a:pPr>
            <a:r>
              <a:rPr lang="en-GB" sz="2400" dirty="0">
                <a:effectLst/>
                <a:ea typeface="Calibri" panose="020F0502020204030204" pitchFamily="34" charset="0"/>
                <a:cs typeface="Times New Roman" panose="02020603050405020304" pitchFamily="18" charset="0"/>
              </a:rPr>
              <a:t>15. </a:t>
            </a:r>
            <a:r>
              <a:rPr lang="en-GB" sz="2400" dirty="0">
                <a:effectLst/>
                <a:ea typeface="Times" panose="02020603050405020304" pitchFamily="18" charset="0"/>
              </a:rPr>
              <a:t>V = -GM/r = (-6.67 x 10</a:t>
            </a:r>
            <a:r>
              <a:rPr lang="en-GB" sz="2400" baseline="30000" dirty="0">
                <a:effectLst/>
                <a:ea typeface="Times" panose="02020603050405020304" pitchFamily="18" charset="0"/>
              </a:rPr>
              <a:t>-11</a:t>
            </a:r>
            <a:r>
              <a:rPr lang="en-GB" sz="2400" dirty="0">
                <a:effectLst/>
                <a:ea typeface="Times" panose="02020603050405020304" pitchFamily="18" charset="0"/>
              </a:rPr>
              <a:t> x 6.0 x 10</a:t>
            </a:r>
            <a:r>
              <a:rPr lang="en-GB" sz="2400" baseline="30000" dirty="0">
                <a:effectLst/>
                <a:ea typeface="Times" panose="02020603050405020304" pitchFamily="18" charset="0"/>
              </a:rPr>
              <a:t>24</a:t>
            </a:r>
            <a:r>
              <a:rPr lang="en-GB" sz="2400" dirty="0">
                <a:effectLst/>
                <a:ea typeface="Times" panose="02020603050405020304" pitchFamily="18" charset="0"/>
              </a:rPr>
              <a:t>) / (6.4 x 10</a:t>
            </a:r>
            <a:r>
              <a:rPr lang="en-GB" sz="2400" baseline="30000" dirty="0">
                <a:effectLst/>
                <a:ea typeface="Times" panose="02020603050405020304" pitchFamily="18" charset="0"/>
              </a:rPr>
              <a:t>6 </a:t>
            </a:r>
            <a:r>
              <a:rPr lang="en-GB" sz="2400" dirty="0">
                <a:effectLst/>
                <a:ea typeface="Times" panose="02020603050405020304" pitchFamily="18" charset="0"/>
              </a:rPr>
              <a:t>+ 3.6 x 10</a:t>
            </a:r>
            <a:r>
              <a:rPr lang="en-GB" sz="2400" baseline="30000" dirty="0">
                <a:effectLst/>
                <a:ea typeface="Times" panose="02020603050405020304" pitchFamily="18" charset="0"/>
              </a:rPr>
              <a:t>7</a:t>
            </a:r>
            <a:r>
              <a:rPr lang="en-GB" sz="2400" dirty="0">
                <a:effectLst/>
                <a:ea typeface="Times" panose="02020603050405020304" pitchFamily="18" charset="0"/>
              </a:rPr>
              <a:t>) </a:t>
            </a:r>
          </a:p>
          <a:p>
            <a:pPr marL="457200">
              <a:spcBef>
                <a:spcPts val="600"/>
              </a:spcBef>
            </a:pPr>
            <a:r>
              <a:rPr lang="en-GB" sz="2400" dirty="0">
                <a:effectLst/>
                <a:ea typeface="Times" panose="02020603050405020304" pitchFamily="18" charset="0"/>
              </a:rPr>
              <a:t>= -9.4 x 10</a:t>
            </a:r>
            <a:r>
              <a:rPr lang="en-GB" sz="2400" baseline="30000" dirty="0">
                <a:effectLst/>
                <a:ea typeface="Times" panose="02020603050405020304" pitchFamily="18" charset="0"/>
              </a:rPr>
              <a:t>6</a:t>
            </a:r>
            <a:r>
              <a:rPr lang="en-GB" sz="2400" dirty="0">
                <a:effectLst/>
                <a:ea typeface="Times" panose="02020603050405020304" pitchFamily="18" charset="0"/>
              </a:rPr>
              <a:t> J kg</a:t>
            </a:r>
            <a:r>
              <a:rPr lang="en-GB" sz="2400" baseline="30000" dirty="0">
                <a:effectLst/>
                <a:ea typeface="Times" panose="02020603050405020304" pitchFamily="18" charset="0"/>
              </a:rPr>
              <a:t>-1</a:t>
            </a:r>
            <a:r>
              <a:rPr lang="en-GB" sz="2400" dirty="0">
                <a:effectLst/>
                <a:ea typeface="Times" panose="02020603050405020304" pitchFamily="18" charset="0"/>
              </a:rPr>
              <a:t> or -9.4 MJ kg</a:t>
            </a:r>
            <a:r>
              <a:rPr lang="en-GB" sz="2400" baseline="30000" dirty="0">
                <a:effectLst/>
                <a:ea typeface="Times" panose="02020603050405020304" pitchFamily="18" charset="0"/>
              </a:rPr>
              <a:t>-1</a:t>
            </a:r>
            <a:endParaRPr lang="en-GB" sz="2400" dirty="0">
              <a:effectLst/>
              <a:ea typeface="Times" panose="02020603050405020304" pitchFamily="18" charset="0"/>
            </a:endParaRPr>
          </a:p>
          <a:p>
            <a:pPr marL="457200">
              <a:spcBef>
                <a:spcPts val="600"/>
              </a:spcBef>
            </a:pPr>
            <a:r>
              <a:rPr lang="en-GB" sz="2400" dirty="0">
                <a:effectLst/>
                <a:ea typeface="Times" panose="02020603050405020304" pitchFamily="18" charset="0"/>
              </a:rPr>
              <a:t>The potential difference is then - 9.4 – (- 63) = 53 MJ kg</a:t>
            </a:r>
            <a:r>
              <a:rPr lang="en-GB" sz="2400" baseline="30000" dirty="0">
                <a:effectLst/>
                <a:ea typeface="Times" panose="02020603050405020304" pitchFamily="18" charset="0"/>
              </a:rPr>
              <a:t>-1</a:t>
            </a:r>
            <a:r>
              <a:rPr lang="en-GB" sz="2400" dirty="0">
                <a:effectLst/>
                <a:ea typeface="Times" panose="02020603050405020304" pitchFamily="18" charset="0"/>
              </a:rPr>
              <a:t> (or 5.3 x 10</a:t>
            </a:r>
            <a:r>
              <a:rPr lang="en-GB" sz="2400" baseline="30000" dirty="0">
                <a:effectLst/>
                <a:ea typeface="Times" panose="02020603050405020304" pitchFamily="18" charset="0"/>
              </a:rPr>
              <a:t>7</a:t>
            </a:r>
            <a:r>
              <a:rPr lang="en-GB" sz="2400" dirty="0">
                <a:effectLst/>
                <a:ea typeface="Times" panose="02020603050405020304" pitchFamily="18" charset="0"/>
              </a:rPr>
              <a:t> J kg</a:t>
            </a:r>
            <a:r>
              <a:rPr lang="en-GB" sz="2400" baseline="30000" dirty="0">
                <a:effectLst/>
                <a:ea typeface="Times" panose="02020603050405020304" pitchFamily="18" charset="0"/>
              </a:rPr>
              <a:t>-1</a:t>
            </a:r>
            <a:r>
              <a:rPr lang="en-GB" sz="2400" dirty="0">
                <a:effectLst/>
                <a:ea typeface="Times" panose="02020603050405020304" pitchFamily="18" charset="0"/>
              </a:rPr>
              <a:t>).</a:t>
            </a:r>
            <a:endParaRPr lang="en-GB" sz="2400" dirty="0">
              <a:effectLst/>
              <a:ea typeface="Calibri" panose="020F0502020204030204" pitchFamily="34" charset="0"/>
              <a:cs typeface="Times New Roman" panose="02020603050405020304" pitchFamily="18" charset="0"/>
            </a:endParaRPr>
          </a:p>
          <a:p>
            <a:pPr marL="457200">
              <a:spcBef>
                <a:spcPts val="600"/>
              </a:spcBef>
            </a:pPr>
            <a:r>
              <a:rPr lang="en-GB" sz="2400" dirty="0">
                <a:ea typeface="Times" panose="02020603050405020304" pitchFamily="18" charset="0"/>
                <a:cs typeface="Times New Roman" panose="02020603050405020304" pitchFamily="18" charset="0"/>
              </a:rPr>
              <a:t>16. </a:t>
            </a:r>
            <a:r>
              <a:rPr lang="en-GB" sz="2400" dirty="0">
                <a:effectLst/>
                <a:ea typeface="Times" panose="02020603050405020304" pitchFamily="18" charset="0"/>
              </a:rPr>
              <a:t>Well, we now know that the potential difference between the Earth’s surface and the geostationary orbit height is + 5.3 x 10</a:t>
            </a:r>
            <a:r>
              <a:rPr lang="en-GB" sz="2400" baseline="30000" dirty="0">
                <a:effectLst/>
                <a:ea typeface="Times" panose="02020603050405020304" pitchFamily="18" charset="0"/>
              </a:rPr>
              <a:t>7</a:t>
            </a:r>
            <a:r>
              <a:rPr lang="en-GB" sz="2400" dirty="0">
                <a:effectLst/>
                <a:ea typeface="Times" panose="02020603050405020304" pitchFamily="18" charset="0"/>
              </a:rPr>
              <a:t> J kg</a:t>
            </a:r>
            <a:r>
              <a:rPr lang="en-GB" sz="2400" baseline="30000" dirty="0">
                <a:effectLst/>
                <a:ea typeface="Times" panose="02020603050405020304" pitchFamily="18" charset="0"/>
              </a:rPr>
              <a:t>-1</a:t>
            </a:r>
            <a:r>
              <a:rPr lang="en-GB" sz="2400" dirty="0">
                <a:effectLst/>
                <a:ea typeface="Times" panose="02020603050405020304" pitchFamily="18" charset="0"/>
              </a:rPr>
              <a:t>. In other words, for each kg of mass lifted from Earth to geostationary orbit, 5.3 x 10</a:t>
            </a:r>
            <a:r>
              <a:rPr lang="en-GB" sz="2400" baseline="30000" dirty="0">
                <a:effectLst/>
                <a:ea typeface="Times" panose="02020603050405020304" pitchFamily="18" charset="0"/>
              </a:rPr>
              <a:t>7</a:t>
            </a:r>
            <a:r>
              <a:rPr lang="en-GB" sz="2400" dirty="0">
                <a:effectLst/>
                <a:ea typeface="Times" panose="02020603050405020304" pitchFamily="18" charset="0"/>
              </a:rPr>
              <a:t> J of energy is required. Therefore, for a satellite of mass 150 kg, energy required = 150 x 5.3 x 10</a:t>
            </a:r>
            <a:r>
              <a:rPr lang="en-GB" sz="2400" baseline="30000" dirty="0">
                <a:effectLst/>
                <a:ea typeface="Times" panose="02020603050405020304" pitchFamily="18" charset="0"/>
              </a:rPr>
              <a:t>7</a:t>
            </a:r>
            <a:r>
              <a:rPr lang="en-GB" sz="2400" dirty="0">
                <a:effectLst/>
                <a:ea typeface="Times" panose="02020603050405020304" pitchFamily="18" charset="0"/>
              </a:rPr>
              <a:t>= 8.0 x 10</a:t>
            </a:r>
            <a:r>
              <a:rPr lang="en-GB" sz="2400" baseline="30000" dirty="0">
                <a:effectLst/>
                <a:ea typeface="Times" panose="02020603050405020304" pitchFamily="18" charset="0"/>
              </a:rPr>
              <a:t>9</a:t>
            </a:r>
            <a:r>
              <a:rPr lang="en-GB" sz="2400" dirty="0">
                <a:effectLst/>
                <a:ea typeface="Times" panose="02020603050405020304" pitchFamily="18" charset="0"/>
              </a:rPr>
              <a:t> J or (or 8.0 GJ).</a:t>
            </a:r>
          </a:p>
          <a:p>
            <a:pPr marL="457200">
              <a:spcBef>
                <a:spcPts val="600"/>
              </a:spcBef>
            </a:pPr>
            <a:r>
              <a:rPr lang="en-GB" sz="2400" dirty="0">
                <a:effectLst/>
                <a:ea typeface="Times" panose="02020603050405020304" pitchFamily="18" charset="0"/>
              </a:rPr>
              <a:t>Actually, much more energy is required because there is drag with the Earth’s atmosphere to overcome on the way up, and also the rocket itself (and its fuel) have mass that needs to be lifted into orbit too! The answer we’ve arrived at is only the energy required to lift the satellite against the gravitational pull of the Earth.</a:t>
            </a:r>
          </a:p>
          <a:p>
            <a:pPr marL="457200">
              <a:spcBef>
                <a:spcPts val="600"/>
              </a:spcBef>
            </a:pPr>
            <a:r>
              <a:rPr lang="en-GB" sz="2400" dirty="0">
                <a:ea typeface="Times" panose="02020603050405020304" pitchFamily="18" charset="0"/>
              </a:rPr>
              <a:t>16. </a:t>
            </a:r>
            <a:r>
              <a:rPr lang="en-GB" sz="2400" dirty="0">
                <a:effectLst/>
                <a:ea typeface="Calibri" panose="020F0502020204030204" pitchFamily="34" charset="0"/>
                <a:cs typeface="Times New Roman" panose="02020603050405020304" pitchFamily="18" charset="0"/>
              </a:rPr>
              <a:t>For a uniform field, change in potential = </a:t>
            </a:r>
            <a:r>
              <a:rPr lang="en-GB" sz="2400" dirty="0" err="1">
                <a:effectLst/>
                <a:ea typeface="Calibri" panose="020F0502020204030204" pitchFamily="34" charset="0"/>
                <a:cs typeface="Times New Roman" panose="02020603050405020304" pitchFamily="18" charset="0"/>
              </a:rPr>
              <a:t>gh</a:t>
            </a:r>
            <a:r>
              <a:rPr lang="en-GB" sz="2400" dirty="0">
                <a:effectLst/>
                <a:ea typeface="Calibri" panose="020F0502020204030204" pitchFamily="34" charset="0"/>
                <a:cs typeface="Times New Roman" panose="02020603050405020304" pitchFamily="18" charset="0"/>
              </a:rPr>
              <a:t> = 9.8 x 50 = 490 J kg</a:t>
            </a:r>
            <a:r>
              <a:rPr lang="en-GB" sz="2400" baseline="30000" dirty="0">
                <a:effectLst/>
                <a:ea typeface="Calibri" panose="020F0502020204030204" pitchFamily="34" charset="0"/>
                <a:cs typeface="Times New Roman" panose="02020603050405020304" pitchFamily="18" charset="0"/>
              </a:rPr>
              <a:t>-1</a:t>
            </a:r>
            <a:endParaRPr lang="en-GB" sz="2400" dirty="0">
              <a:effectLst/>
              <a:ea typeface="Times" panose="02020603050405020304" pitchFamily="18" charset="0"/>
            </a:endParaRPr>
          </a:p>
          <a:p>
            <a:r>
              <a:rPr lang="en-GB" sz="2400" dirty="0">
                <a:effectLst/>
                <a:ea typeface="Calibri" panose="020F0502020204030204" pitchFamily="34" charset="0"/>
                <a:cs typeface="Times New Roman" panose="02020603050405020304" pitchFamily="18" charset="0"/>
              </a:rPr>
              <a:t> </a:t>
            </a: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spTree>
    <p:extLst>
      <p:ext uri="{BB962C8B-B14F-4D97-AF65-F5344CB8AC3E}">
        <p14:creationId xmlns:p14="http://schemas.microsoft.com/office/powerpoint/2010/main" val="817303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0EF5C7-6E12-471B-9BEB-210AA9904BA1}"/>
              </a:ext>
            </a:extLst>
          </p:cNvPr>
          <p:cNvSpPr>
            <a:spLocks noGrp="1"/>
          </p:cNvSpPr>
          <p:nvPr>
            <p:ph idx="1"/>
          </p:nvPr>
        </p:nvSpPr>
        <p:spPr/>
        <p:txBody>
          <a:bodyPr/>
          <a:lstStyle/>
          <a:p>
            <a:endParaRPr lang="en-GB"/>
          </a:p>
        </p:txBody>
      </p:sp>
      <p:sp>
        <p:nvSpPr>
          <p:cNvPr id="2" name="Title 1">
            <a:extLst>
              <a:ext uri="{FF2B5EF4-FFF2-40B4-BE49-F238E27FC236}">
                <a16:creationId xmlns:a16="http://schemas.microsoft.com/office/drawing/2014/main" id="{45AD0522-D6DE-41F6-BE53-3A4D9ADC5E8D}"/>
              </a:ext>
            </a:extLst>
          </p:cNvPr>
          <p:cNvSpPr>
            <a:spLocks noGrp="1"/>
          </p:cNvSpPr>
          <p:nvPr>
            <p:ph type="title"/>
          </p:nvPr>
        </p:nvSpPr>
        <p:spPr/>
        <p:txBody>
          <a:bodyPr/>
          <a:lstStyle/>
          <a:p>
            <a:r>
              <a:rPr lang="en-GB"/>
              <a:t>Exam question</a:t>
            </a:r>
            <a:endParaRPr lang="en-GB" dirty="0"/>
          </a:p>
        </p:txBody>
      </p:sp>
      <p:sp>
        <p:nvSpPr>
          <p:cNvPr id="5" name="TextBox 4">
            <a:extLst>
              <a:ext uri="{FF2B5EF4-FFF2-40B4-BE49-F238E27FC236}">
                <a16:creationId xmlns:a16="http://schemas.microsoft.com/office/drawing/2014/main" id="{CBD0100E-948C-4D3B-BC89-B2EBA92247DA}"/>
              </a:ext>
            </a:extLst>
          </p:cNvPr>
          <p:cNvSpPr txBox="1"/>
          <p:nvPr/>
        </p:nvSpPr>
        <p:spPr>
          <a:xfrm>
            <a:off x="423746" y="2051824"/>
            <a:ext cx="6445405" cy="1569660"/>
          </a:xfrm>
          <a:prstGeom prst="rect">
            <a:avLst/>
          </a:prstGeom>
          <a:noFill/>
        </p:spPr>
        <p:txBody>
          <a:bodyPr wrap="square" rtlCol="0">
            <a:spAutoFit/>
          </a:bodyPr>
          <a:lstStyle/>
          <a:p>
            <a:r>
              <a:rPr lang="en-GB" sz="4800" dirty="0"/>
              <a:t>Complete the exam question. </a:t>
            </a:r>
          </a:p>
        </p:txBody>
      </p:sp>
      <p:pic>
        <p:nvPicPr>
          <p:cNvPr id="4" name="Picture 3">
            <a:extLst>
              <a:ext uri="{FF2B5EF4-FFF2-40B4-BE49-F238E27FC236}">
                <a16:creationId xmlns:a16="http://schemas.microsoft.com/office/drawing/2014/main" id="{75094DF7-8BB5-420E-9069-DDD30953820E}"/>
              </a:ext>
            </a:extLst>
          </p:cNvPr>
          <p:cNvPicPr>
            <a:picLocks noChangeAspect="1"/>
          </p:cNvPicPr>
          <p:nvPr/>
        </p:nvPicPr>
        <p:blipFill>
          <a:blip r:embed="rId2"/>
          <a:stretch>
            <a:fillRect/>
          </a:stretch>
        </p:blipFill>
        <p:spPr>
          <a:xfrm>
            <a:off x="6963000" y="0"/>
            <a:ext cx="5229000" cy="6858000"/>
          </a:xfrm>
          <a:prstGeom prst="rect">
            <a:avLst/>
          </a:prstGeom>
        </p:spPr>
      </p:pic>
    </p:spTree>
    <p:extLst>
      <p:ext uri="{BB962C8B-B14F-4D97-AF65-F5344CB8AC3E}">
        <p14:creationId xmlns:p14="http://schemas.microsoft.com/office/powerpoint/2010/main" val="1333342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676E236-D260-42B5-A3AE-CAED45BEC596}"/>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79EF5275-FA74-4A99-9A69-B473A58C13D9}"/>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58545BBE-710E-4254-B448-43C41C7E6C92}"/>
              </a:ext>
            </a:extLst>
          </p:cNvPr>
          <p:cNvPicPr>
            <a:picLocks noChangeAspect="1"/>
          </p:cNvPicPr>
          <p:nvPr/>
        </p:nvPicPr>
        <p:blipFill>
          <a:blip r:embed="rId2"/>
          <a:stretch>
            <a:fillRect/>
          </a:stretch>
        </p:blipFill>
        <p:spPr>
          <a:xfrm>
            <a:off x="135692" y="0"/>
            <a:ext cx="5676900" cy="6735931"/>
          </a:xfrm>
          <a:prstGeom prst="rect">
            <a:avLst/>
          </a:prstGeom>
        </p:spPr>
      </p:pic>
      <p:pic>
        <p:nvPicPr>
          <p:cNvPr id="5" name="Picture 4">
            <a:extLst>
              <a:ext uri="{FF2B5EF4-FFF2-40B4-BE49-F238E27FC236}">
                <a16:creationId xmlns:a16="http://schemas.microsoft.com/office/drawing/2014/main" id="{08B93462-EF98-4B3C-B91D-6C5F841BB596}"/>
              </a:ext>
            </a:extLst>
          </p:cNvPr>
          <p:cNvPicPr>
            <a:picLocks noChangeAspect="1"/>
          </p:cNvPicPr>
          <p:nvPr/>
        </p:nvPicPr>
        <p:blipFill>
          <a:blip r:embed="rId3"/>
          <a:stretch>
            <a:fillRect/>
          </a:stretch>
        </p:blipFill>
        <p:spPr>
          <a:xfrm>
            <a:off x="5960308" y="0"/>
            <a:ext cx="6096000" cy="6872111"/>
          </a:xfrm>
          <a:prstGeom prst="rect">
            <a:avLst/>
          </a:prstGeom>
        </p:spPr>
      </p:pic>
    </p:spTree>
    <p:extLst>
      <p:ext uri="{BB962C8B-B14F-4D97-AF65-F5344CB8AC3E}">
        <p14:creationId xmlns:p14="http://schemas.microsoft.com/office/powerpoint/2010/main" val="624528240"/>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317425-29CF-4B2E-9164-B8FC76A9E5D4}">
  <ds:schemaRefs>
    <ds:schemaRef ds:uri="http://schemas.microsoft.com/sharepoint/v3/contenttype/forms"/>
  </ds:schemaRefs>
</ds:datastoreItem>
</file>

<file path=customXml/itemProps2.xml><?xml version="1.0" encoding="utf-8"?>
<ds:datastoreItem xmlns:ds="http://schemas.openxmlformats.org/officeDocument/2006/customXml" ds:itemID="{CD6554A2-3160-41FA-A550-63E01A4E85B1}">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www.w3.org/XML/1998/namespace"/>
    <ds:schemaRef ds:uri="d32fea1d-433a-4f6b-ae9e-963e4f75046e"/>
    <ds:schemaRef ds:uri="http://schemas.openxmlformats.org/package/2006/metadata/core-properties"/>
    <ds:schemaRef ds:uri="1826307f-9204-4318-84ec-843db0d8fa00"/>
    <ds:schemaRef ds:uri="http://purl.org/dc/dcmitype/"/>
  </ds:schemaRefs>
</ds:datastoreItem>
</file>

<file path=customXml/itemProps3.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482</TotalTime>
  <Words>1043</Words>
  <Application>Microsoft Office PowerPoint</Application>
  <PresentationFormat>Widescreen</PresentationFormat>
  <Paragraphs>74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Bauhaus 93</vt:lpstr>
      <vt:lpstr>Calibri</vt:lpstr>
      <vt:lpstr>Calibri Light</vt:lpstr>
      <vt:lpstr>Cambria Math</vt:lpstr>
      <vt:lpstr>Office Theme</vt:lpstr>
      <vt:lpstr>Gravitational potential</vt:lpstr>
      <vt:lpstr>Gravitational potential energy</vt:lpstr>
      <vt:lpstr>T/N: Gravitational Potential</vt:lpstr>
      <vt:lpstr>Why is gravitational potential negative?</vt:lpstr>
      <vt:lpstr>Equipotentials</vt:lpstr>
      <vt:lpstr>Potential gradient</vt:lpstr>
      <vt:lpstr>Gravitational field strength</vt:lpstr>
      <vt:lpstr>Gravitational  potential</vt:lpstr>
      <vt:lpstr>Moving an object</vt:lpstr>
      <vt:lpstr>Task</vt:lpstr>
      <vt:lpstr>Answers</vt:lpstr>
      <vt:lpstr>Answers</vt:lpstr>
      <vt:lpstr>Exam 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Edmunds, Peter</cp:lastModifiedBy>
  <cp:revision>31</cp:revision>
  <dcterms:created xsi:type="dcterms:W3CDTF">2020-02-27T10:29:06Z</dcterms:created>
  <dcterms:modified xsi:type="dcterms:W3CDTF">2020-08-17T22:58:24Z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