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9" r:id="rId5"/>
    <p:sldId id="298" r:id="rId6"/>
    <p:sldId id="299" r:id="rId7"/>
    <p:sldId id="256" r:id="rId8"/>
    <p:sldId id="260" r:id="rId9"/>
    <p:sldId id="261" r:id="rId10"/>
    <p:sldId id="262" r:id="rId11"/>
    <p:sldId id="265" r:id="rId12"/>
    <p:sldId id="267" r:id="rId13"/>
    <p:sldId id="294" r:id="rId14"/>
    <p:sldId id="295" r:id="rId15"/>
    <p:sldId id="300" r:id="rId16"/>
    <p:sldId id="296" r:id="rId17"/>
    <p:sldId id="29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EDMUNDS (HAB)" initials="PE(" lastIdx="1" clrIdx="0">
    <p:extLst>
      <p:ext uri="{19B8F6BF-5375-455C-9EA6-DF929625EA0E}">
        <p15:presenceInfo xmlns:p15="http://schemas.microsoft.com/office/powerpoint/2012/main" userId="Peter EDMUNDS (HA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D3C"/>
    <a:srgbClr val="E1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42" autoAdjust="0"/>
    <p:restoredTop sz="94660"/>
  </p:normalViewPr>
  <p:slideViewPr>
    <p:cSldViewPr snapToGrid="0">
      <p:cViewPr varScale="1">
        <p:scale>
          <a:sx n="62" d="100"/>
          <a:sy n="62" d="100"/>
        </p:scale>
        <p:origin x="84" y="1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C476E-D3A2-4263-AD9D-2626D6A2C029}" type="datetimeFigureOut">
              <a:rPr lang="en-GB" smtClean="0"/>
              <a:t>17/08/2020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F66873-DED6-4A32-B7C4-55466DC612F9}" type="slidenum">
              <a:rPr lang="en-GB" smtClean="0"/>
              <a:t>‹#›</a:t>
            </a:fld>
            <a:endParaRPr lang="en-GB"/>
          </a:p>
        </p:txBody>
      </p:sp>
    </p:spTree>
    <p:extLst>
      <p:ext uri="{BB962C8B-B14F-4D97-AF65-F5344CB8AC3E}">
        <p14:creationId xmlns:p14="http://schemas.microsoft.com/office/powerpoint/2010/main" val="9979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slide" Target="../slides/slide7.xml"/><Relationship Id="rId1" Type="http://schemas.openxmlformats.org/officeDocument/2006/relationships/slideMaster" Target="../slideMasters/slideMaster1.xml"/><Relationship Id="rId4" Type="http://schemas.openxmlformats.org/officeDocument/2006/relationships/slide" Target="../slides/slide10.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slide" Target="../slides/slide7.xm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slide" Target="../slides/slide10.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3.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4.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5.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19.xml.rels><?xml version="1.0" encoding="UTF-8" standalone="yes"?>
<Relationships xmlns="http://schemas.openxmlformats.org/package/2006/relationships"><Relationship Id="rId3" Type="http://schemas.openxmlformats.org/officeDocument/2006/relationships/slide" Target="../slides/slide7.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slide" Target="../slides/slide10.xml"/><Relationship Id="rId4" Type="http://schemas.openxmlformats.org/officeDocument/2006/relationships/slide" Target="../slides/slide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O1 I DO">
    <p:spTree>
      <p:nvGrpSpPr>
        <p:cNvPr id="1" name=""/>
        <p:cNvGrpSpPr/>
        <p:nvPr/>
      </p:nvGrpSpPr>
      <p:grpSpPr>
        <a:xfrm>
          <a:off x="0" y="0"/>
          <a:ext cx="0" cy="0"/>
          <a:chOff x="0" y="0"/>
          <a:chExt cx="0" cy="0"/>
        </a:xfrm>
      </p:grpSpPr>
      <p:sp>
        <p:nvSpPr>
          <p:cNvPr id="16" name="Rounded Rectangle 20">
            <a:extLst>
              <a:ext uri="{FF2B5EF4-FFF2-40B4-BE49-F238E27FC236}">
                <a16:creationId xmlns:a16="http://schemas.microsoft.com/office/drawing/2014/main" id="{37A89079-236F-4A22-8FFF-9663B4EB1375}"/>
              </a:ext>
            </a:extLst>
          </p:cNvPr>
          <p:cNvSpPr/>
          <p:nvPr userDrawn="1"/>
        </p:nvSpPr>
        <p:spPr>
          <a:xfrm>
            <a:off x="119336" y="116632"/>
            <a:ext cx="5079066" cy="658896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8" name="Rounded Rectangle 20">
            <a:extLst>
              <a:ext uri="{FF2B5EF4-FFF2-40B4-BE49-F238E27FC236}">
                <a16:creationId xmlns:a16="http://schemas.microsoft.com/office/drawing/2014/main" id="{8C55545C-5EF8-4BD6-947D-5B5F3AA27D7C}"/>
              </a:ext>
            </a:extLst>
          </p:cNvPr>
          <p:cNvSpPr/>
          <p:nvPr userDrawn="1"/>
        </p:nvSpPr>
        <p:spPr>
          <a:xfrm>
            <a:off x="5384140" y="116632"/>
            <a:ext cx="6688524" cy="3883868"/>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19" name="Rectangle: Rounded Corners 18">
            <a:extLst>
              <a:ext uri="{FF2B5EF4-FFF2-40B4-BE49-F238E27FC236}">
                <a16:creationId xmlns:a16="http://schemas.microsoft.com/office/drawing/2014/main" id="{5E8CD4EB-B962-44CB-8A10-BB7CDE6FBEE9}"/>
              </a:ext>
            </a:extLst>
          </p:cNvPr>
          <p:cNvSpPr/>
          <p:nvPr userDrawn="1"/>
        </p:nvSpPr>
        <p:spPr>
          <a:xfrm>
            <a:off x="3093508"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Specification</a:t>
            </a:r>
          </a:p>
        </p:txBody>
      </p:sp>
      <p:sp>
        <p:nvSpPr>
          <p:cNvPr id="20" name="Rectangle: Rounded Corners 19">
            <a:extLst>
              <a:ext uri="{FF2B5EF4-FFF2-40B4-BE49-F238E27FC236}">
                <a16:creationId xmlns:a16="http://schemas.microsoft.com/office/drawing/2014/main" id="{1181F853-BF94-40DA-954D-58989AB8DE74}"/>
              </a:ext>
            </a:extLst>
          </p:cNvPr>
          <p:cNvSpPr/>
          <p:nvPr userDrawn="1"/>
        </p:nvSpPr>
        <p:spPr>
          <a:xfrm>
            <a:off x="9915526" y="3874296"/>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Lesson Sequence</a:t>
            </a:r>
          </a:p>
        </p:txBody>
      </p:sp>
      <p:sp>
        <p:nvSpPr>
          <p:cNvPr id="21" name="Rounded Rectangle 20">
            <a:extLst>
              <a:ext uri="{FF2B5EF4-FFF2-40B4-BE49-F238E27FC236}">
                <a16:creationId xmlns:a16="http://schemas.microsoft.com/office/drawing/2014/main" id="{6E63E400-D736-4FE2-A70F-1A4C9C1F87DD}"/>
              </a:ext>
            </a:extLst>
          </p:cNvPr>
          <p:cNvSpPr/>
          <p:nvPr userDrawn="1"/>
        </p:nvSpPr>
        <p:spPr>
          <a:xfrm>
            <a:off x="5384140" y="4264819"/>
            <a:ext cx="3181216"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2" name="Rounded Rectangle 20">
            <a:extLst>
              <a:ext uri="{FF2B5EF4-FFF2-40B4-BE49-F238E27FC236}">
                <a16:creationId xmlns:a16="http://schemas.microsoft.com/office/drawing/2014/main" id="{145ACC6F-56AA-4F4E-8FB5-FA694639643B}"/>
              </a:ext>
            </a:extLst>
          </p:cNvPr>
          <p:cNvSpPr/>
          <p:nvPr userDrawn="1"/>
        </p:nvSpPr>
        <p:spPr>
          <a:xfrm>
            <a:off x="8815380" y="4264819"/>
            <a:ext cx="3181215" cy="244078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endParaRPr lang="en-US" sz="3733" dirty="0"/>
          </a:p>
        </p:txBody>
      </p:sp>
      <p:sp>
        <p:nvSpPr>
          <p:cNvPr id="23" name="Rectangle: Rounded Corners 22">
            <a:extLst>
              <a:ext uri="{FF2B5EF4-FFF2-40B4-BE49-F238E27FC236}">
                <a16:creationId xmlns:a16="http://schemas.microsoft.com/office/drawing/2014/main" id="{2D5FE6A0-2FE4-4777-AEE8-EC2BEB3FC62C}"/>
              </a:ext>
            </a:extLst>
          </p:cNvPr>
          <p:cNvSpPr/>
          <p:nvPr userDrawn="1"/>
        </p:nvSpPr>
        <p:spPr>
          <a:xfrm>
            <a:off x="6460596" y="6516213"/>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Prior Learning</a:t>
            </a:r>
          </a:p>
        </p:txBody>
      </p:sp>
      <p:sp>
        <p:nvSpPr>
          <p:cNvPr id="24" name="Rectangle: Rounded Corners 23">
            <a:extLst>
              <a:ext uri="{FF2B5EF4-FFF2-40B4-BE49-F238E27FC236}">
                <a16:creationId xmlns:a16="http://schemas.microsoft.com/office/drawing/2014/main" id="{4736AEB8-69B7-45F4-B5DB-2D3F277911A2}"/>
              </a:ext>
            </a:extLst>
          </p:cNvPr>
          <p:cNvSpPr/>
          <p:nvPr userDrawn="1"/>
        </p:nvSpPr>
        <p:spPr>
          <a:xfrm>
            <a:off x="9877493" y="6510334"/>
            <a:ext cx="2028825" cy="292894"/>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Future Learning</a:t>
            </a:r>
          </a:p>
        </p:txBody>
      </p:sp>
      <p:sp>
        <p:nvSpPr>
          <p:cNvPr id="25" name="Rectangle 24">
            <a:extLst>
              <a:ext uri="{FF2B5EF4-FFF2-40B4-BE49-F238E27FC236}">
                <a16:creationId xmlns:a16="http://schemas.microsoft.com/office/drawing/2014/main" id="{7DDECA75-D8E4-433A-92D9-5230F4274147}"/>
              </a:ext>
            </a:extLst>
          </p:cNvPr>
          <p:cNvSpPr/>
          <p:nvPr userDrawn="1"/>
        </p:nvSpPr>
        <p:spPr>
          <a:xfrm>
            <a:off x="5384140" y="4264819"/>
            <a:ext cx="3105281" cy="276999"/>
          </a:xfrm>
          <a:prstGeom prst="rect">
            <a:avLst/>
          </a:prstGeom>
          <a:ln>
            <a:noFill/>
          </a:ln>
        </p:spPr>
        <p:txBody>
          <a:bodyPr wrap="square">
            <a:spAutoFit/>
          </a:bodyPr>
          <a:lstStyle/>
          <a:p>
            <a:r>
              <a:rPr lang="en-GB" sz="1200" dirty="0"/>
              <a:t>Pupils should have been taught to: </a:t>
            </a:r>
          </a:p>
        </p:txBody>
      </p:sp>
      <p:sp>
        <p:nvSpPr>
          <p:cNvPr id="26" name="Rectangle 25">
            <a:extLst>
              <a:ext uri="{FF2B5EF4-FFF2-40B4-BE49-F238E27FC236}">
                <a16:creationId xmlns:a16="http://schemas.microsoft.com/office/drawing/2014/main" id="{44F107E4-1F73-4E19-85F4-2B80B83FD5C8}"/>
              </a:ext>
            </a:extLst>
          </p:cNvPr>
          <p:cNvSpPr/>
          <p:nvPr userDrawn="1"/>
        </p:nvSpPr>
        <p:spPr>
          <a:xfrm>
            <a:off x="8815380" y="4289071"/>
            <a:ext cx="3181215" cy="276999"/>
          </a:xfrm>
          <a:prstGeom prst="rect">
            <a:avLst/>
          </a:prstGeom>
          <a:ln>
            <a:noFill/>
          </a:ln>
        </p:spPr>
        <p:txBody>
          <a:bodyPr wrap="square">
            <a:spAutoFit/>
          </a:bodyPr>
          <a:lstStyle/>
          <a:p>
            <a:r>
              <a:rPr lang="en-GB" sz="1200" dirty="0"/>
              <a:t>Pupils will be taught:</a:t>
            </a:r>
          </a:p>
        </p:txBody>
      </p:sp>
      <p:sp>
        <p:nvSpPr>
          <p:cNvPr id="10" name="Text Placeholder 9">
            <a:extLst>
              <a:ext uri="{FF2B5EF4-FFF2-40B4-BE49-F238E27FC236}">
                <a16:creationId xmlns:a16="http://schemas.microsoft.com/office/drawing/2014/main" id="{AE1E4E19-E6A6-45F5-937E-27BB2AACE376}"/>
              </a:ext>
            </a:extLst>
          </p:cNvPr>
          <p:cNvSpPr>
            <a:spLocks noGrp="1"/>
          </p:cNvSpPr>
          <p:nvPr>
            <p:ph type="body" sz="quarter" idx="10" hasCustomPrompt="1"/>
          </p:nvPr>
        </p:nvSpPr>
        <p:spPr>
          <a:xfrm>
            <a:off x="5384140" y="152401"/>
            <a:ext cx="6688798" cy="3722687"/>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Outline a list of lessons from this topic here so teachers can quickly see where this lesson fits in the sequence, e.g.:</a:t>
            </a:r>
          </a:p>
          <a:p>
            <a:pPr lvl="0"/>
            <a:endParaRPr lang="en-US" dirty="0"/>
          </a:p>
          <a:p>
            <a:pPr lvl="0"/>
            <a:r>
              <a:rPr lang="en-GB" dirty="0"/>
              <a:t>Lesson 1: The Particle Model of Solids, Liquids and Gases</a:t>
            </a:r>
          </a:p>
          <a:p>
            <a:pPr lvl="0"/>
            <a:r>
              <a:rPr lang="en-GB" dirty="0"/>
              <a:t>Lesson 2: Changes of State (RP – heating curves)</a:t>
            </a:r>
          </a:p>
          <a:p>
            <a:pPr lvl="0"/>
            <a:r>
              <a:rPr lang="en-GB" dirty="0"/>
              <a:t>Lesson 3: Density (RP – Density)</a:t>
            </a:r>
          </a:p>
        </p:txBody>
      </p:sp>
      <p:sp>
        <p:nvSpPr>
          <p:cNvPr id="28" name="Text Placeholder 27">
            <a:extLst>
              <a:ext uri="{FF2B5EF4-FFF2-40B4-BE49-F238E27FC236}">
                <a16:creationId xmlns:a16="http://schemas.microsoft.com/office/drawing/2014/main" id="{10E82157-FEA8-4FB1-9E00-5AA05D6A00D0}"/>
              </a:ext>
            </a:extLst>
          </p:cNvPr>
          <p:cNvSpPr>
            <a:spLocks noGrp="1"/>
          </p:cNvSpPr>
          <p:nvPr>
            <p:ph type="body" sz="quarter" idx="11" hasCustomPrompt="1"/>
          </p:nvPr>
        </p:nvSpPr>
        <p:spPr>
          <a:xfrm>
            <a:off x="119063" y="115888"/>
            <a:ext cx="5080000" cy="65897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details from the specification here</a:t>
            </a:r>
          </a:p>
        </p:txBody>
      </p:sp>
      <p:sp>
        <p:nvSpPr>
          <p:cNvPr id="30" name="Text Placeholder 29">
            <a:extLst>
              <a:ext uri="{FF2B5EF4-FFF2-40B4-BE49-F238E27FC236}">
                <a16:creationId xmlns:a16="http://schemas.microsoft.com/office/drawing/2014/main" id="{5992DB3F-DEFD-4FC0-9110-B3B2A90032D8}"/>
              </a:ext>
            </a:extLst>
          </p:cNvPr>
          <p:cNvSpPr>
            <a:spLocks noGrp="1"/>
          </p:cNvSpPr>
          <p:nvPr>
            <p:ph type="body" sz="quarter" idx="12" hasCustomPrompt="1"/>
          </p:nvPr>
        </p:nvSpPr>
        <p:spPr>
          <a:xfrm>
            <a:off x="5384800" y="4565650"/>
            <a:ext cx="3179763" cy="1944688"/>
          </a:xfrm>
        </p:spPr>
        <p:txBody>
          <a:bodyPr/>
          <a:lstStyle>
            <a:lvl1pPr>
              <a:defRPr sz="1200"/>
            </a:lvl1pPr>
          </a:lstStyle>
          <a:p>
            <a:pPr lvl="0"/>
            <a:r>
              <a:rPr lang="en-US" dirty="0"/>
              <a:t>List relevant key outcomes from prior key stage or lesson titles from previous topics / lessons here</a:t>
            </a:r>
          </a:p>
        </p:txBody>
      </p:sp>
      <p:sp>
        <p:nvSpPr>
          <p:cNvPr id="31" name="Text Placeholder 29">
            <a:extLst>
              <a:ext uri="{FF2B5EF4-FFF2-40B4-BE49-F238E27FC236}">
                <a16:creationId xmlns:a16="http://schemas.microsoft.com/office/drawing/2014/main" id="{6AC0F5EB-2AE4-4E15-908F-2CBC81209330}"/>
              </a:ext>
            </a:extLst>
          </p:cNvPr>
          <p:cNvSpPr>
            <a:spLocks noGrp="1"/>
          </p:cNvSpPr>
          <p:nvPr>
            <p:ph type="body" sz="quarter" idx="13" hasCustomPrompt="1"/>
          </p:nvPr>
        </p:nvSpPr>
        <p:spPr>
          <a:xfrm>
            <a:off x="8813134" y="4565650"/>
            <a:ext cx="3179763" cy="1944688"/>
          </a:xfrm>
        </p:spPr>
        <p:txBody>
          <a:bodyPr/>
          <a:lstStyle>
            <a:lvl1pPr>
              <a:defRPr sz="1200"/>
            </a:lvl1pPr>
          </a:lstStyle>
          <a:p>
            <a:pPr lvl="0"/>
            <a:r>
              <a:rPr lang="en-US" dirty="0"/>
              <a:t>List relevant key outcomes from future key stage or lesson titles from future topics / lessons here</a:t>
            </a:r>
          </a:p>
        </p:txBody>
      </p:sp>
    </p:spTree>
    <p:extLst>
      <p:ext uri="{BB962C8B-B14F-4D97-AF65-F5344CB8AC3E}">
        <p14:creationId xmlns:p14="http://schemas.microsoft.com/office/powerpoint/2010/main" val="188070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Qs">
    <p:spTree>
      <p:nvGrpSpPr>
        <p:cNvPr id="1" name=""/>
        <p:cNvGrpSpPr/>
        <p:nvPr/>
      </p:nvGrpSpPr>
      <p:grpSpPr>
        <a:xfrm>
          <a:off x="0" y="0"/>
          <a:ext cx="0" cy="0"/>
          <a:chOff x="0" y="0"/>
          <a:chExt cx="0" cy="0"/>
        </a:xfrm>
      </p:grpSpPr>
      <p:sp>
        <p:nvSpPr>
          <p:cNvPr id="7" name="Rounded Rectangle 28">
            <a:hlinkClick r:id="" action="ppaction://noaction"/>
            <a:extLst>
              <a:ext uri="{FF2B5EF4-FFF2-40B4-BE49-F238E27FC236}">
                <a16:creationId xmlns:a16="http://schemas.microsoft.com/office/drawing/2014/main" id="{EF800E0C-4520-4D61-B97B-846CC00F2807}"/>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8" name="Rounded Rectangle 29">
            <a:hlinkClick r:id="rId2" action="ppaction://hlinksldjump"/>
            <a:extLst>
              <a:ext uri="{FF2B5EF4-FFF2-40B4-BE49-F238E27FC236}">
                <a16:creationId xmlns:a16="http://schemas.microsoft.com/office/drawing/2014/main" id="{5E268503-A08E-496A-806D-CE441E76005A}"/>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9" name="Rounded Rectangle 16">
            <a:hlinkClick r:id="rId3" action="ppaction://hlinksldjump"/>
            <a:extLst>
              <a:ext uri="{FF2B5EF4-FFF2-40B4-BE49-F238E27FC236}">
                <a16:creationId xmlns:a16="http://schemas.microsoft.com/office/drawing/2014/main" id="{64AB73D5-F6B9-4884-808F-1723F1FED97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10" name="Rounded Rectangle 17">
            <a:hlinkClick r:id="rId4" action="ppaction://hlinksldjump"/>
            <a:extLst>
              <a:ext uri="{FF2B5EF4-FFF2-40B4-BE49-F238E27FC236}">
                <a16:creationId xmlns:a16="http://schemas.microsoft.com/office/drawing/2014/main" id="{739ED3E5-0569-444B-AC98-669827C4E83B}"/>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11" name="Rounded Rectangle 18">
            <a:hlinkClick r:id="" action="ppaction://noaction"/>
            <a:extLst>
              <a:ext uri="{FF2B5EF4-FFF2-40B4-BE49-F238E27FC236}">
                <a16:creationId xmlns:a16="http://schemas.microsoft.com/office/drawing/2014/main" id="{E78C01C3-7EEC-445A-877E-FCDC2905DBB8}"/>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14">
            <a:extLst>
              <a:ext uri="{FF2B5EF4-FFF2-40B4-BE49-F238E27FC236}">
                <a16:creationId xmlns:a16="http://schemas.microsoft.com/office/drawing/2014/main" id="{09D869FA-2FDE-4C68-B53B-2AC11324B919}"/>
              </a:ext>
            </a:extLst>
          </p:cNvPr>
          <p:cNvSpPr/>
          <p:nvPr userDrawn="1"/>
        </p:nvSpPr>
        <p:spPr>
          <a:xfrm rot="5400000">
            <a:off x="1885200" y="-583675"/>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3" name="Rounded Rectangle 14">
            <a:extLst>
              <a:ext uri="{FF2B5EF4-FFF2-40B4-BE49-F238E27FC236}">
                <a16:creationId xmlns:a16="http://schemas.microsoft.com/office/drawing/2014/main" id="{7143DE02-551B-4DA1-9200-73B24E55C5AA}"/>
              </a:ext>
            </a:extLst>
          </p:cNvPr>
          <p:cNvSpPr/>
          <p:nvPr userDrawn="1"/>
        </p:nvSpPr>
        <p:spPr>
          <a:xfrm rot="5400000">
            <a:off x="1885201" y="1906709"/>
            <a:ext cx="2386623" cy="5858190"/>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marL="514326" indent="-514326">
              <a:spcBef>
                <a:spcPts val="600"/>
              </a:spcBef>
              <a:buFont typeface="+mj-lt"/>
              <a:buAutoNum type="arabicPeriod"/>
              <a:defRPr sz="2800" b="1">
                <a:solidFill>
                  <a:srgbClr val="000000"/>
                </a:solidFill>
              </a:defRPr>
            </a:pPr>
            <a:endParaRPr lang="en-US" sz="2800" dirty="0"/>
          </a:p>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4" name="Rounded Rectangle 14">
            <a:extLst>
              <a:ext uri="{FF2B5EF4-FFF2-40B4-BE49-F238E27FC236}">
                <a16:creationId xmlns:a16="http://schemas.microsoft.com/office/drawing/2014/main" id="{B0BBCB77-B208-4CC0-9D7F-53759B546330}"/>
              </a:ext>
            </a:extLst>
          </p:cNvPr>
          <p:cNvSpPr/>
          <p:nvPr userDrawn="1"/>
        </p:nvSpPr>
        <p:spPr>
          <a:xfrm rot="5400000">
            <a:off x="7828736" y="-576047"/>
            <a:ext cx="2386623" cy="5858190"/>
          </a:xfrm>
          <a:prstGeom prst="roundRect">
            <a:avLst>
              <a:gd name="adj" fmla="val 2865"/>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5" name="Rounded Rectangle 14">
            <a:extLst>
              <a:ext uri="{FF2B5EF4-FFF2-40B4-BE49-F238E27FC236}">
                <a16:creationId xmlns:a16="http://schemas.microsoft.com/office/drawing/2014/main" id="{B3709AB3-6F39-4FF0-93E0-19641FD17616}"/>
              </a:ext>
            </a:extLst>
          </p:cNvPr>
          <p:cNvSpPr/>
          <p:nvPr userDrawn="1"/>
        </p:nvSpPr>
        <p:spPr>
          <a:xfrm rot="5400000">
            <a:off x="7828737" y="1914337"/>
            <a:ext cx="2386623" cy="5858190"/>
          </a:xfrm>
          <a:prstGeom prst="roundRect">
            <a:avLst>
              <a:gd name="adj" fmla="val 2865"/>
            </a:avLst>
          </a:prstGeom>
          <a:solidFill>
            <a:schemeClr val="bg1"/>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lvl="1">
              <a:spcBef>
                <a:spcPts val="600"/>
              </a:spcBef>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800"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6" name="Rectangle: Rounded Corners 15">
            <a:extLst>
              <a:ext uri="{FF2B5EF4-FFF2-40B4-BE49-F238E27FC236}">
                <a16:creationId xmlns:a16="http://schemas.microsoft.com/office/drawing/2014/main" id="{84B53DBC-4EC7-479F-A633-06117D97EFF6}"/>
              </a:ext>
            </a:extLst>
          </p:cNvPr>
          <p:cNvSpPr/>
          <p:nvPr userDrawn="1"/>
        </p:nvSpPr>
        <p:spPr>
          <a:xfrm>
            <a:off x="3157794"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Lesson</a:t>
            </a:r>
          </a:p>
        </p:txBody>
      </p:sp>
      <p:sp>
        <p:nvSpPr>
          <p:cNvPr id="17" name="Rectangle: Rounded Corners 16">
            <a:extLst>
              <a:ext uri="{FF2B5EF4-FFF2-40B4-BE49-F238E27FC236}">
                <a16:creationId xmlns:a16="http://schemas.microsoft.com/office/drawing/2014/main" id="{A8F9586E-43FD-4B64-BD11-E7BD862520DF}"/>
              </a:ext>
            </a:extLst>
          </p:cNvPr>
          <p:cNvSpPr/>
          <p:nvPr userDrawn="1"/>
        </p:nvSpPr>
        <p:spPr>
          <a:xfrm>
            <a:off x="9092188" y="3315843"/>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Term</a:t>
            </a:r>
          </a:p>
        </p:txBody>
      </p:sp>
      <p:sp>
        <p:nvSpPr>
          <p:cNvPr id="18" name="Rectangle: Rounded Corners 17">
            <a:extLst>
              <a:ext uri="{FF2B5EF4-FFF2-40B4-BE49-F238E27FC236}">
                <a16:creationId xmlns:a16="http://schemas.microsoft.com/office/drawing/2014/main" id="{8F91774B-7713-46F5-95F3-7CD763E07F74}"/>
              </a:ext>
            </a:extLst>
          </p:cNvPr>
          <p:cNvSpPr/>
          <p:nvPr userDrawn="1"/>
        </p:nvSpPr>
        <p:spPr>
          <a:xfrm>
            <a:off x="3157794" y="5840596"/>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Last Year</a:t>
            </a:r>
          </a:p>
        </p:txBody>
      </p:sp>
      <p:sp>
        <p:nvSpPr>
          <p:cNvPr id="19" name="Rectangle: Rounded Corners 18">
            <a:extLst>
              <a:ext uri="{FF2B5EF4-FFF2-40B4-BE49-F238E27FC236}">
                <a16:creationId xmlns:a16="http://schemas.microsoft.com/office/drawing/2014/main" id="{88C99A90-C036-440A-A7BF-AEE73AB407A2}"/>
              </a:ext>
            </a:extLst>
          </p:cNvPr>
          <p:cNvSpPr/>
          <p:nvPr userDrawn="1"/>
        </p:nvSpPr>
        <p:spPr>
          <a:xfrm>
            <a:off x="9092188" y="5850035"/>
            <a:ext cx="2730012" cy="28325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Stretch &amp; Challenge</a:t>
            </a:r>
          </a:p>
        </p:txBody>
      </p:sp>
      <p:sp>
        <p:nvSpPr>
          <p:cNvPr id="20" name="Content Placeholder 2">
            <a:extLst>
              <a:ext uri="{FF2B5EF4-FFF2-40B4-BE49-F238E27FC236}">
                <a16:creationId xmlns:a16="http://schemas.microsoft.com/office/drawing/2014/main" id="{8092FB7C-D3DB-4C72-A164-F8E3A4B25625}"/>
              </a:ext>
            </a:extLst>
          </p:cNvPr>
          <p:cNvSpPr>
            <a:spLocks noGrp="1"/>
          </p:cNvSpPr>
          <p:nvPr>
            <p:ph idx="1" hasCustomPrompt="1"/>
          </p:nvPr>
        </p:nvSpPr>
        <p:spPr>
          <a:xfrm>
            <a:off x="135692" y="1253330"/>
            <a:ext cx="5828316" cy="2236389"/>
          </a:xfrm>
        </p:spPr>
        <p:txBody>
          <a:bodyPr/>
          <a:lstStyle>
            <a:lvl1pPr>
              <a:defRPr/>
            </a:lvl1pPr>
          </a:lstStyle>
          <a:p>
            <a:pPr lvl="0"/>
            <a:r>
              <a:rPr lang="en-US" dirty="0"/>
              <a:t>Add questions from last lesson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Content Placeholder 2">
            <a:extLst>
              <a:ext uri="{FF2B5EF4-FFF2-40B4-BE49-F238E27FC236}">
                <a16:creationId xmlns:a16="http://schemas.microsoft.com/office/drawing/2014/main" id="{004836C7-8FBD-4766-B525-19A359800FA0}"/>
              </a:ext>
            </a:extLst>
          </p:cNvPr>
          <p:cNvSpPr>
            <a:spLocks noGrp="1"/>
          </p:cNvSpPr>
          <p:nvPr>
            <p:ph idx="10" hasCustomPrompt="1"/>
          </p:nvPr>
        </p:nvSpPr>
        <p:spPr>
          <a:xfrm>
            <a:off x="6169154" y="1253330"/>
            <a:ext cx="5828316" cy="2236389"/>
          </a:xfrm>
        </p:spPr>
        <p:txBody>
          <a:bodyPr/>
          <a:lstStyle>
            <a:lvl1pPr>
              <a:defRPr/>
            </a:lvl1pPr>
          </a:lstStyle>
          <a:p>
            <a:pPr lvl="0"/>
            <a:r>
              <a:rPr lang="en-US" dirty="0"/>
              <a:t>Add questions from last term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2">
            <a:extLst>
              <a:ext uri="{FF2B5EF4-FFF2-40B4-BE49-F238E27FC236}">
                <a16:creationId xmlns:a16="http://schemas.microsoft.com/office/drawing/2014/main" id="{C8429BB1-6CF6-422C-9E4E-FC2E9A983BAB}"/>
              </a:ext>
            </a:extLst>
          </p:cNvPr>
          <p:cNvSpPr>
            <a:spLocks noGrp="1"/>
          </p:cNvSpPr>
          <p:nvPr>
            <p:ph idx="11" hasCustomPrompt="1"/>
          </p:nvPr>
        </p:nvSpPr>
        <p:spPr>
          <a:xfrm>
            <a:off x="135692" y="3718879"/>
            <a:ext cx="5828316" cy="2236389"/>
          </a:xfrm>
        </p:spPr>
        <p:txBody>
          <a:bodyPr/>
          <a:lstStyle>
            <a:lvl1pPr>
              <a:defRPr/>
            </a:lvl1pPr>
          </a:lstStyle>
          <a:p>
            <a:pPr lvl="0"/>
            <a:r>
              <a:rPr lang="en-US" dirty="0"/>
              <a:t>Add questions from last year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2">
            <a:extLst>
              <a:ext uri="{FF2B5EF4-FFF2-40B4-BE49-F238E27FC236}">
                <a16:creationId xmlns:a16="http://schemas.microsoft.com/office/drawing/2014/main" id="{F0678E13-C8B2-4519-8BA6-84C75F1AA226}"/>
              </a:ext>
            </a:extLst>
          </p:cNvPr>
          <p:cNvSpPr>
            <a:spLocks noGrp="1"/>
          </p:cNvSpPr>
          <p:nvPr>
            <p:ph idx="12" hasCustomPrompt="1"/>
          </p:nvPr>
        </p:nvSpPr>
        <p:spPr>
          <a:xfrm>
            <a:off x="6169154" y="3718879"/>
            <a:ext cx="5828316" cy="2236389"/>
          </a:xfrm>
        </p:spPr>
        <p:txBody>
          <a:bodyPr/>
          <a:lstStyle>
            <a:lvl1pPr>
              <a:defRPr/>
            </a:lvl1pPr>
          </a:lstStyle>
          <a:p>
            <a:pPr lvl="0"/>
            <a:r>
              <a:rPr lang="en-US" dirty="0"/>
              <a:t>Add a stretch &amp; challenge task here (got to be more demanding, not just more of the same!)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Rounded Rectangle 2">
            <a:extLst>
              <a:ext uri="{FF2B5EF4-FFF2-40B4-BE49-F238E27FC236}">
                <a16:creationId xmlns:a16="http://schemas.microsoft.com/office/drawing/2014/main" id="{1F7DB36C-3EF4-47D7-9744-469E74E812F4}"/>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Title Placeholder 1">
            <a:extLst>
              <a:ext uri="{FF2B5EF4-FFF2-40B4-BE49-F238E27FC236}">
                <a16:creationId xmlns:a16="http://schemas.microsoft.com/office/drawing/2014/main" id="{64C882FD-0841-4AA9-BCCD-F089864A259B}"/>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 name="TextBox 1">
            <a:extLst>
              <a:ext uri="{FF2B5EF4-FFF2-40B4-BE49-F238E27FC236}">
                <a16:creationId xmlns:a16="http://schemas.microsoft.com/office/drawing/2014/main" id="{DA3DB44F-87D3-4E8A-81E3-E474681A16C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18195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s All">
    <p:spTree>
      <p:nvGrpSpPr>
        <p:cNvPr id="1" name=""/>
        <p:cNvGrpSpPr/>
        <p:nvPr/>
      </p:nvGrpSpPr>
      <p:grpSpPr>
        <a:xfrm>
          <a:off x="0" y="0"/>
          <a:ext cx="0" cy="0"/>
          <a:chOff x="0" y="0"/>
          <a:chExt cx="0" cy="0"/>
        </a:xfrm>
      </p:grpSpPr>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2"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graphicFrame>
        <p:nvGraphicFramePr>
          <p:cNvPr id="17" name="Table 17">
            <a:extLst>
              <a:ext uri="{FF2B5EF4-FFF2-40B4-BE49-F238E27FC236}">
                <a16:creationId xmlns:a16="http://schemas.microsoft.com/office/drawing/2014/main" id="{D16A4D10-E9E3-4CC8-886A-C1DEBEE0FB93}"/>
              </a:ext>
            </a:extLst>
          </p:cNvPr>
          <p:cNvGraphicFramePr>
            <a:graphicFrameLocks noGrp="1"/>
          </p:cNvGraphicFramePr>
          <p:nvPr userDrawn="1">
            <p:extLst>
              <p:ext uri="{D42A27DB-BD31-4B8C-83A1-F6EECF244321}">
                <p14:modId xmlns:p14="http://schemas.microsoft.com/office/powerpoint/2010/main" val="1498518199"/>
              </p:ext>
            </p:extLst>
          </p:nvPr>
        </p:nvGraphicFramePr>
        <p:xfrm>
          <a:off x="1638829" y="14391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6" name="Text Placeholder 25">
            <a:extLst>
              <a:ext uri="{FF2B5EF4-FFF2-40B4-BE49-F238E27FC236}">
                <a16:creationId xmlns:a16="http://schemas.microsoft.com/office/drawing/2014/main" id="{3C7BDBA8-52BB-434F-B1D0-BBA9DBF4CE36}"/>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0" name="Text Placeholder 29">
            <a:extLst>
              <a:ext uri="{FF2B5EF4-FFF2-40B4-BE49-F238E27FC236}">
                <a16:creationId xmlns:a16="http://schemas.microsoft.com/office/drawing/2014/main" id="{ECE8DC1E-2CDE-412D-A0A4-9F76299FE8A4}"/>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5994EE48-6ABC-4A23-8B4A-2F3DAB0C9BFA}"/>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95112E18-525A-41CE-8212-3868BC79DDA4}"/>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6" name="Rounded Rectangle 2">
            <a:extLst>
              <a:ext uri="{FF2B5EF4-FFF2-40B4-BE49-F238E27FC236}">
                <a16:creationId xmlns:a16="http://schemas.microsoft.com/office/drawing/2014/main" id="{373983B0-A700-4961-B5D7-DDB8B6A9E52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Title Placeholder 1">
            <a:extLst>
              <a:ext uri="{FF2B5EF4-FFF2-40B4-BE49-F238E27FC236}">
                <a16:creationId xmlns:a16="http://schemas.microsoft.com/office/drawing/2014/main" id="{789A3F93-4B0A-4B5C-8605-E5CB25D85145}"/>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sp>
        <p:nvSpPr>
          <p:cNvPr id="24" name="Rounded Rectangle 28">
            <a:hlinkClick r:id="" action="ppaction://noaction"/>
            <a:extLst>
              <a:ext uri="{FF2B5EF4-FFF2-40B4-BE49-F238E27FC236}">
                <a16:creationId xmlns:a16="http://schemas.microsoft.com/office/drawing/2014/main" id="{A9DCDE54-C459-4039-8CC6-0397C11B5FBA}"/>
              </a:ext>
            </a:extLst>
          </p:cNvPr>
          <p:cNvSpPr/>
          <p:nvPr userDrawn="1"/>
        </p:nvSpPr>
        <p:spPr>
          <a:xfrm>
            <a:off x="119336" y="6165304"/>
            <a:ext cx="2315222" cy="576064"/>
          </a:xfrm>
          <a:prstGeom prst="roundRect">
            <a:avLst/>
          </a:prstGeom>
          <a:solidFill>
            <a:srgbClr val="0070C0"/>
          </a:solid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GB" sz="2800" b="1" dirty="0"/>
              <a:t>Do Now</a:t>
            </a:r>
          </a:p>
        </p:txBody>
      </p:sp>
      <p:sp>
        <p:nvSpPr>
          <p:cNvPr id="25" name="Rounded Rectangle 29">
            <a:hlinkClick r:id="rId2" action="ppaction://hlinksldjump"/>
            <a:extLst>
              <a:ext uri="{FF2B5EF4-FFF2-40B4-BE49-F238E27FC236}">
                <a16:creationId xmlns:a16="http://schemas.microsoft.com/office/drawing/2014/main" id="{F2419EEE-76C6-4B76-B7D0-462D1D6CAB7B}"/>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27" name="Rounded Rectangle 16">
            <a:hlinkClick r:id="rId3" action="ppaction://hlinksldjump"/>
            <a:extLst>
              <a:ext uri="{FF2B5EF4-FFF2-40B4-BE49-F238E27FC236}">
                <a16:creationId xmlns:a16="http://schemas.microsoft.com/office/drawing/2014/main" id="{D09C4F33-6B2F-4E14-9FDF-7620CE6DD1E3}"/>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28" name="Rounded Rectangle 17">
            <a:hlinkClick r:id="rId4" action="ppaction://hlinksldjump"/>
            <a:extLst>
              <a:ext uri="{FF2B5EF4-FFF2-40B4-BE49-F238E27FC236}">
                <a16:creationId xmlns:a16="http://schemas.microsoft.com/office/drawing/2014/main" id="{1400294B-7594-4CDA-878F-0D7F778980C6}"/>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29" name="Rounded Rectangle 18">
            <a:hlinkClick r:id="" action="ppaction://noaction"/>
            <a:extLst>
              <a:ext uri="{FF2B5EF4-FFF2-40B4-BE49-F238E27FC236}">
                <a16:creationId xmlns:a16="http://schemas.microsoft.com/office/drawing/2014/main" id="{FC64473F-D55D-41FC-AD60-7674044AA620}"/>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33" name="TextBox 32">
            <a:extLst>
              <a:ext uri="{FF2B5EF4-FFF2-40B4-BE49-F238E27FC236}">
                <a16:creationId xmlns:a16="http://schemas.microsoft.com/office/drawing/2014/main" id="{6E635B4C-B5EF-4028-8B5E-A8CDA29D55F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858C4B53-0E8C-4030-89C8-D66D17115DD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7FB3D662-7B60-4F7C-B4FD-BE723C60066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E6D0F5DD-B759-4D7E-A785-A1442AC9505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42606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LO1 I D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425677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1 I D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7B8C738-CD6B-4C4D-959D-3EB977B888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35682" r="58101" b="29256"/>
          <a:stretch/>
        </p:blipFill>
        <p:spPr>
          <a:xfrm>
            <a:off x="812235" y="6165304"/>
            <a:ext cx="422205" cy="587936"/>
          </a:xfrm>
          <a:prstGeom prst="rect">
            <a:avLst/>
          </a:prstGeom>
        </p:spPr>
      </p:pic>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06269"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02635"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07925"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16179"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EF584EB9-2693-441C-B343-A59417A8E86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F9969509-B3BD-40E4-BA5E-2A5C777F2EE7}"/>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4780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1 WE DO">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107FE8-8574-4693-AA38-C2B6E114F7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7E69E080-DD90-4F74-AA5C-36D62D05EFC9}"/>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72729058-3F22-4703-8EA4-239507FB537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DAE4DBA4-DAC5-4039-9021-9DB3ADF2E45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86479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1 YOU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A4B8120-9FFB-42DD-A31C-F11BEF6C27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101" b="29256"/>
          <a:stretch/>
        </p:blipFill>
        <p:spPr>
          <a:xfrm>
            <a:off x="812235" y="5977467"/>
            <a:ext cx="42220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B2957C3-DF0D-46A4-A102-AD92A8BBAD7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52359134-5297-4B89-8D5B-27B438B0A24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6B82BD7-90A4-4A43-8E7F-FD1177DB91F9}"/>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653136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1 TES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F8777A-2092-4169-A50C-E690ABE95AF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613" b="29256"/>
          <a:stretch/>
        </p:blipFill>
        <p:spPr>
          <a:xfrm>
            <a:off x="812235" y="5977467"/>
            <a:ext cx="41077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4" name="Rounded Rectangle 2">
            <a:extLst>
              <a:ext uri="{FF2B5EF4-FFF2-40B4-BE49-F238E27FC236}">
                <a16:creationId xmlns:a16="http://schemas.microsoft.com/office/drawing/2014/main" id="{2EEB6042-05A0-4BB3-A021-5EEE730AD6F3}"/>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41DAF340-A950-4492-B529-19310D2EEF8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3" name="TextBox 12">
            <a:extLst>
              <a:ext uri="{FF2B5EF4-FFF2-40B4-BE49-F238E27FC236}">
                <a16:creationId xmlns:a16="http://schemas.microsoft.com/office/drawing/2014/main" id="{7F504C20-B434-44AA-A8A8-42D78AD07C5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71895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1 REVIEW">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E5AAE81-7A15-49FD-A46B-B49E6C0D86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9024" b="29256"/>
          <a:stretch/>
        </p:blipFill>
        <p:spPr>
          <a:xfrm>
            <a:off x="812235" y="5977467"/>
            <a:ext cx="401587"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6" name="Table 17">
            <a:extLst>
              <a:ext uri="{FF2B5EF4-FFF2-40B4-BE49-F238E27FC236}">
                <a16:creationId xmlns:a16="http://schemas.microsoft.com/office/drawing/2014/main" id="{80194498-A804-4908-A0CB-047B235E53ED}"/>
              </a:ext>
            </a:extLst>
          </p:cNvPr>
          <p:cNvGraphicFramePr>
            <a:graphicFrameLocks noGrp="1"/>
          </p:cNvGraphicFramePr>
          <p:nvPr userDrawn="1">
            <p:extLst>
              <p:ext uri="{D42A27DB-BD31-4B8C-83A1-F6EECF244321}">
                <p14:modId xmlns:p14="http://schemas.microsoft.com/office/powerpoint/2010/main" val="1348511257"/>
              </p:ext>
            </p:extLst>
          </p:nvPr>
        </p:nvGraphicFramePr>
        <p:xfrm>
          <a:off x="1832200" y="1858213"/>
          <a:ext cx="9237134" cy="3979773"/>
        </p:xfrm>
        <a:graphic>
          <a:graphicData uri="http://schemas.openxmlformats.org/drawingml/2006/table">
            <a:tbl>
              <a:tblPr firstRow="1" bandRow="1">
                <a:tableStyleId>{2D5ABB26-0587-4C30-8999-92F81FD0307C}</a:tableStyleId>
              </a:tblPr>
              <a:tblGrid>
                <a:gridCol w="1693334">
                  <a:extLst>
                    <a:ext uri="{9D8B030D-6E8A-4147-A177-3AD203B41FA5}">
                      <a16:colId xmlns:a16="http://schemas.microsoft.com/office/drawing/2014/main" val="2853116596"/>
                    </a:ext>
                  </a:extLst>
                </a:gridCol>
                <a:gridCol w="7543800">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27" name="Text Placeholder 29">
            <a:extLst>
              <a:ext uri="{FF2B5EF4-FFF2-40B4-BE49-F238E27FC236}">
                <a16:creationId xmlns:a16="http://schemas.microsoft.com/office/drawing/2014/main" id="{4741E0ED-B4EF-48B5-9805-2585A643FDFF}"/>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28" name="Text Placeholder 29">
            <a:extLst>
              <a:ext uri="{FF2B5EF4-FFF2-40B4-BE49-F238E27FC236}">
                <a16:creationId xmlns:a16="http://schemas.microsoft.com/office/drawing/2014/main" id="{A1AF4453-6975-4B19-B397-1FCB0B48AAA6}"/>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29" name="Text Placeholder 29">
            <a:extLst>
              <a:ext uri="{FF2B5EF4-FFF2-40B4-BE49-F238E27FC236}">
                <a16:creationId xmlns:a16="http://schemas.microsoft.com/office/drawing/2014/main" id="{1CBDEAEE-49D4-414C-91C9-30C27CDB28A1}"/>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0" name="Text Placeholder 25">
            <a:extLst>
              <a:ext uri="{FF2B5EF4-FFF2-40B4-BE49-F238E27FC236}">
                <a16:creationId xmlns:a16="http://schemas.microsoft.com/office/drawing/2014/main" id="{7D89A693-EA48-4BC8-8033-7E9FF3BADADD}"/>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DC27C9C8-682F-4BC0-B144-1201069291F1}"/>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64DDE045-36E8-42F8-8F6C-8DE44F122C2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 name="Picture 3" descr="A picture containing drawing&#10;&#10;Description automatically generated">
            <a:extLst>
              <a:ext uri="{FF2B5EF4-FFF2-40B4-BE49-F238E27FC236}">
                <a16:creationId xmlns:a16="http://schemas.microsoft.com/office/drawing/2014/main" id="{78C2A1C1-7E1D-4621-916F-B85F8E7A9F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2223002"/>
            <a:ext cx="688014" cy="688014"/>
          </a:xfrm>
          <a:prstGeom prst="rect">
            <a:avLst/>
          </a:prstGeom>
        </p:spPr>
      </p:pic>
      <p:sp>
        <p:nvSpPr>
          <p:cNvPr id="32" name="TextBox 31">
            <a:extLst>
              <a:ext uri="{FF2B5EF4-FFF2-40B4-BE49-F238E27FC236}">
                <a16:creationId xmlns:a16="http://schemas.microsoft.com/office/drawing/2014/main" id="{F3CFF897-9093-4488-94B0-6C469AF34E5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37" name="Picture 36">
            <a:extLst>
              <a:ext uri="{FF2B5EF4-FFF2-40B4-BE49-F238E27FC236}">
                <a16:creationId xmlns:a16="http://schemas.microsoft.com/office/drawing/2014/main" id="{9C8BA970-5327-40D7-9CA4-DFD2FF4006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38" name="Picture 37">
            <a:extLst>
              <a:ext uri="{FF2B5EF4-FFF2-40B4-BE49-F238E27FC236}">
                <a16:creationId xmlns:a16="http://schemas.microsoft.com/office/drawing/2014/main" id="{C5FFD830-1081-484A-931C-963ADAC136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39" name="Picture 38">
            <a:extLst>
              <a:ext uri="{FF2B5EF4-FFF2-40B4-BE49-F238E27FC236}">
                <a16:creationId xmlns:a16="http://schemas.microsoft.com/office/drawing/2014/main" id="{6978BCBD-336B-469A-8D81-2FD12F3917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337788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2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8106F5-E54C-47ED-9D46-EA4DD4D57A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98" b="29256"/>
          <a:stretch/>
        </p:blipFill>
        <p:spPr>
          <a:xfrm>
            <a:off x="812235" y="5977467"/>
            <a:ext cx="83368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4" name="Rounded Rectangle 2">
            <a:extLst>
              <a:ext uri="{FF2B5EF4-FFF2-40B4-BE49-F238E27FC236}">
                <a16:creationId xmlns:a16="http://schemas.microsoft.com/office/drawing/2014/main" id="{DB1AB753-76D1-4B80-8D10-77AF61A191B0}"/>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Title Placeholder 1">
            <a:extLst>
              <a:ext uri="{FF2B5EF4-FFF2-40B4-BE49-F238E27FC236}">
                <a16:creationId xmlns:a16="http://schemas.microsoft.com/office/drawing/2014/main" id="{91622BF2-F09F-4998-B282-818EFCD32392}"/>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5" name="TextBox 14">
            <a:extLst>
              <a:ext uri="{FF2B5EF4-FFF2-40B4-BE49-F238E27FC236}">
                <a16:creationId xmlns:a16="http://schemas.microsoft.com/office/drawing/2014/main" id="{5499F77C-FC6D-4507-A622-26E758511EF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57661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2 WE D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8E768DB-07C2-4447-A1C6-D20B6662FD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9" name="Rounded Rectangle 2">
            <a:extLst>
              <a:ext uri="{FF2B5EF4-FFF2-40B4-BE49-F238E27FC236}">
                <a16:creationId xmlns:a16="http://schemas.microsoft.com/office/drawing/2014/main" id="{E72D1C6C-5EB2-45A7-A174-C441ABC34F5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1846220D-B296-48FD-BD6F-532E5D1B5A0C}"/>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EF4355FE-AC48-4F20-9FBA-65504E21530F}"/>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40964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2 YOU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8C8A584-A855-49DB-B7E1-56623AE833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3" name="Rounded Rectangle 2">
            <a:extLst>
              <a:ext uri="{FF2B5EF4-FFF2-40B4-BE49-F238E27FC236}">
                <a16:creationId xmlns:a16="http://schemas.microsoft.com/office/drawing/2014/main" id="{78D057FF-9E1F-4CAA-9F23-C6C57AA38A56}"/>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2D9E3E75-A82F-433C-A689-AE803D23C506}"/>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AE72BC2A-2F0A-470A-95EF-AD9E305A71E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809377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2 TES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440F31-A1B2-49C5-B9AD-8BC3C56335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40209" b="29256"/>
          <a:stretch/>
        </p:blipFill>
        <p:spPr>
          <a:xfrm>
            <a:off x="812235" y="5977467"/>
            <a:ext cx="822255"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3" name="Rounded Rectangle 2">
            <a:extLst>
              <a:ext uri="{FF2B5EF4-FFF2-40B4-BE49-F238E27FC236}">
                <a16:creationId xmlns:a16="http://schemas.microsoft.com/office/drawing/2014/main" id="{38B57F84-8421-4E9C-8C4A-B3B7727A2D5E}"/>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Title Placeholder 1">
            <a:extLst>
              <a:ext uri="{FF2B5EF4-FFF2-40B4-BE49-F238E27FC236}">
                <a16:creationId xmlns:a16="http://schemas.microsoft.com/office/drawing/2014/main" id="{3740C7BE-A6C0-4C57-8765-5AE1F1338E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4" name="TextBox 13">
            <a:extLst>
              <a:ext uri="{FF2B5EF4-FFF2-40B4-BE49-F238E27FC236}">
                <a16:creationId xmlns:a16="http://schemas.microsoft.com/office/drawing/2014/main" id="{307872AB-A70F-4C5B-A340-C29573003B24}"/>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78908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2 REVIEW">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3B1E0AEE-538B-47D4-8277-C5671EF5AD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6" t="24481" r="40209" b="27090"/>
          <a:stretch/>
        </p:blipFill>
        <p:spPr>
          <a:xfrm>
            <a:off x="812234" y="5977467"/>
            <a:ext cx="822256" cy="812089"/>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graphicFrame>
        <p:nvGraphicFramePr>
          <p:cNvPr id="29" name="Table 17">
            <a:extLst>
              <a:ext uri="{FF2B5EF4-FFF2-40B4-BE49-F238E27FC236}">
                <a16:creationId xmlns:a16="http://schemas.microsoft.com/office/drawing/2014/main" id="{ADD0508A-39E5-48ED-8CA8-2653D72971C0}"/>
              </a:ext>
            </a:extLst>
          </p:cNvPr>
          <p:cNvGraphicFramePr>
            <a:graphicFrameLocks noGrp="1"/>
          </p:cNvGraphicFramePr>
          <p:nvPr userDrawn="1">
            <p:extLst>
              <p:ext uri="{D42A27DB-BD31-4B8C-83A1-F6EECF244321}">
                <p14:modId xmlns:p14="http://schemas.microsoft.com/office/powerpoint/2010/main" val="1141641350"/>
              </p:ext>
            </p:extLst>
          </p:nvPr>
        </p:nvGraphicFramePr>
        <p:xfrm>
          <a:off x="1807346" y="1938428"/>
          <a:ext cx="6735889" cy="3979773"/>
        </p:xfrm>
        <a:graphic>
          <a:graphicData uri="http://schemas.openxmlformats.org/drawingml/2006/table">
            <a:tbl>
              <a:tblPr firstRow="1" bandRow="1">
                <a:tableStyleId>{2D5ABB26-0587-4C30-8999-92F81FD0307C}</a:tableStyleId>
              </a:tblPr>
              <a:tblGrid>
                <a:gridCol w="1234811">
                  <a:extLst>
                    <a:ext uri="{9D8B030D-6E8A-4147-A177-3AD203B41FA5}">
                      <a16:colId xmlns:a16="http://schemas.microsoft.com/office/drawing/2014/main" val="2853116596"/>
                    </a:ext>
                  </a:extLst>
                </a:gridCol>
                <a:gridCol w="5501078">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0" name="Text Placeholder 29">
            <a:extLst>
              <a:ext uri="{FF2B5EF4-FFF2-40B4-BE49-F238E27FC236}">
                <a16:creationId xmlns:a16="http://schemas.microsoft.com/office/drawing/2014/main" id="{80CCD51F-EF9C-4A87-8C0E-EAF3F202C3AE}"/>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1" name="Text Placeholder 29">
            <a:extLst>
              <a:ext uri="{FF2B5EF4-FFF2-40B4-BE49-F238E27FC236}">
                <a16:creationId xmlns:a16="http://schemas.microsoft.com/office/drawing/2014/main" id="{DAAAFC96-28FA-4032-9563-CEB0B9464C1B}"/>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2" name="Text Placeholder 29">
            <a:extLst>
              <a:ext uri="{FF2B5EF4-FFF2-40B4-BE49-F238E27FC236}">
                <a16:creationId xmlns:a16="http://schemas.microsoft.com/office/drawing/2014/main" id="{6CC8D608-DF03-4A50-8688-A6FF2E85E3AF}"/>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3" name="Text Placeholder 25">
            <a:extLst>
              <a:ext uri="{FF2B5EF4-FFF2-40B4-BE49-F238E27FC236}">
                <a16:creationId xmlns:a16="http://schemas.microsoft.com/office/drawing/2014/main" id="{5C6F4E4B-E4F9-4143-AFE4-6011EB3A7F91}"/>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4" name="Rounded Rectangle 2">
            <a:extLst>
              <a:ext uri="{FF2B5EF4-FFF2-40B4-BE49-F238E27FC236}">
                <a16:creationId xmlns:a16="http://schemas.microsoft.com/office/drawing/2014/main" id="{F4B1BEB5-7C6D-426D-AAD8-46728AA61C1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6" name="Title Placeholder 1">
            <a:extLst>
              <a:ext uri="{FF2B5EF4-FFF2-40B4-BE49-F238E27FC236}">
                <a16:creationId xmlns:a16="http://schemas.microsoft.com/office/drawing/2014/main" id="{290C28CB-0DFD-4DF7-91DF-58B7AA92924D}"/>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38" name="Picture 37" descr="A picture containing drawing&#10;&#10;Description automatically generated">
            <a:extLst>
              <a:ext uri="{FF2B5EF4-FFF2-40B4-BE49-F238E27FC236}">
                <a16:creationId xmlns:a16="http://schemas.microsoft.com/office/drawing/2014/main" id="{CC100E89-9FE1-40D6-8AB6-98CEF19C94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B1684B44-EE12-4EDA-8994-B977D9FF1F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sp>
        <p:nvSpPr>
          <p:cNvPr id="35" name="TextBox 34">
            <a:extLst>
              <a:ext uri="{FF2B5EF4-FFF2-40B4-BE49-F238E27FC236}">
                <a16:creationId xmlns:a16="http://schemas.microsoft.com/office/drawing/2014/main" id="{E8FDB55E-0603-4985-B6B5-69D2FA8B5AD3}"/>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pic>
        <p:nvPicPr>
          <p:cNvPr id="41" name="Picture 40">
            <a:extLst>
              <a:ext uri="{FF2B5EF4-FFF2-40B4-BE49-F238E27FC236}">
                <a16:creationId xmlns:a16="http://schemas.microsoft.com/office/drawing/2014/main" id="{931539EE-F529-4C3E-BAC0-644F72C8CC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58247" b="29256"/>
          <a:stretch/>
        </p:blipFill>
        <p:spPr>
          <a:xfrm>
            <a:off x="209048" y="1930331"/>
            <a:ext cx="555326" cy="1028278"/>
          </a:xfrm>
          <a:prstGeom prst="rect">
            <a:avLst/>
          </a:prstGeom>
        </p:spPr>
      </p:pic>
      <p:pic>
        <p:nvPicPr>
          <p:cNvPr id="42" name="Picture 41">
            <a:extLst>
              <a:ext uri="{FF2B5EF4-FFF2-40B4-BE49-F238E27FC236}">
                <a16:creationId xmlns:a16="http://schemas.microsoft.com/office/drawing/2014/main" id="{C6A5D169-02FF-441B-B616-9CC15A9C12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39632" b="29256"/>
          <a:stretch/>
        </p:blipFill>
        <p:spPr>
          <a:xfrm>
            <a:off x="209048" y="3274400"/>
            <a:ext cx="1106989" cy="1028278"/>
          </a:xfrm>
          <a:prstGeom prst="rect">
            <a:avLst/>
          </a:prstGeom>
        </p:spPr>
      </p:pic>
      <p:pic>
        <p:nvPicPr>
          <p:cNvPr id="43" name="Picture 42">
            <a:extLst>
              <a:ext uri="{FF2B5EF4-FFF2-40B4-BE49-F238E27FC236}">
                <a16:creationId xmlns:a16="http://schemas.microsoft.com/office/drawing/2014/main" id="{977F3A1C-4235-494D-BAA9-4D28617090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209048" y="4582631"/>
            <a:ext cx="1621497" cy="1028278"/>
          </a:xfrm>
          <a:prstGeom prst="rect">
            <a:avLst/>
          </a:prstGeom>
        </p:spPr>
      </p:pic>
    </p:spTree>
    <p:extLst>
      <p:ext uri="{BB962C8B-B14F-4D97-AF65-F5344CB8AC3E}">
        <p14:creationId xmlns:p14="http://schemas.microsoft.com/office/powerpoint/2010/main" val="120588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3 I D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53203E-9644-44DA-BFB7-300F9F84DE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ounded Rectangle 28">
            <a:hlinkClick r:id="" action="ppaction://noaction"/>
            <a:extLst>
              <a:ext uri="{FF2B5EF4-FFF2-40B4-BE49-F238E27FC236}">
                <a16:creationId xmlns:a16="http://schemas.microsoft.com/office/drawing/2014/main" id="{50670FC4-B1BE-4CCF-9111-CFE3D8CAE3EA}"/>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12" name="Rounded Rectangle 2">
            <a:extLst>
              <a:ext uri="{FF2B5EF4-FFF2-40B4-BE49-F238E27FC236}">
                <a16:creationId xmlns:a16="http://schemas.microsoft.com/office/drawing/2014/main" id="{3C6F3AE3-6072-44F3-A9F7-725E17F702DB}"/>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itle Placeholder 1">
            <a:extLst>
              <a:ext uri="{FF2B5EF4-FFF2-40B4-BE49-F238E27FC236}">
                <a16:creationId xmlns:a16="http://schemas.microsoft.com/office/drawing/2014/main" id="{EEFE83F9-C4E2-4500-BF40-1A0589001627}"/>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6" name="TextBox 15">
            <a:extLst>
              <a:ext uri="{FF2B5EF4-FFF2-40B4-BE49-F238E27FC236}">
                <a16:creationId xmlns:a16="http://schemas.microsoft.com/office/drawing/2014/main" id="{4A038DD0-E8C2-4F21-94BC-0C0F54A3FA9A}"/>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74842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3 WE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9D324B-BE7F-4773-8180-87FFE267BF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674DAE1A-0CC0-43A5-B255-1FE7869D4297}"/>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4A1AB901-BD08-4A90-8A37-1E8881BC335C}"/>
              </a:ext>
            </a:extLst>
          </p:cNvPr>
          <p:cNvSpPr/>
          <p:nvPr userDrawn="1"/>
        </p:nvSpPr>
        <p:spPr>
          <a:xfrm>
            <a:off x="4927542" y="6181889"/>
            <a:ext cx="2315222" cy="576064"/>
          </a:xfrm>
          <a:prstGeom prst="roundRect">
            <a:avLst/>
          </a:prstGeom>
          <a:solidFill>
            <a:srgbClr val="0070C0"/>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bg1"/>
                </a:solidFill>
              </a:rPr>
              <a:t>We do</a:t>
            </a:r>
          </a:p>
        </p:txBody>
      </p:sp>
      <p:sp>
        <p:nvSpPr>
          <p:cNvPr id="7" name="Rounded Rectangle 17">
            <a:hlinkClick r:id="rId5" action="ppaction://hlinksldjump"/>
            <a:extLst>
              <a:ext uri="{FF2B5EF4-FFF2-40B4-BE49-F238E27FC236}">
                <a16:creationId xmlns:a16="http://schemas.microsoft.com/office/drawing/2014/main" id="{B242F356-A348-4982-92EB-0DA040DFE888}"/>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9347FDD-CB4A-4987-9D00-AB960D5C4E5C}"/>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B1291035-4345-49B6-8034-E83C8CAB1FAD}"/>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17" name="Picture 2" descr="Harris Academy Bermondsey">
            <a:extLst>
              <a:ext uri="{FF2B5EF4-FFF2-40B4-BE49-F238E27FC236}">
                <a16:creationId xmlns:a16="http://schemas.microsoft.com/office/drawing/2014/main" id="{2FF91958-E63B-4B98-859F-0B36680684BB}"/>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r="17509"/>
          <a:stretch/>
        </p:blipFill>
        <p:spPr bwMode="auto">
          <a:xfrm>
            <a:off x="8946617" y="61703"/>
            <a:ext cx="3025021" cy="10287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ounded Rectangle 2">
            <a:extLst>
              <a:ext uri="{FF2B5EF4-FFF2-40B4-BE49-F238E27FC236}">
                <a16:creationId xmlns:a16="http://schemas.microsoft.com/office/drawing/2014/main" id="{1CA0FD5A-4443-43E2-9B7C-45CCE228680F}"/>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Title Placeholder 1">
            <a:extLst>
              <a:ext uri="{FF2B5EF4-FFF2-40B4-BE49-F238E27FC236}">
                <a16:creationId xmlns:a16="http://schemas.microsoft.com/office/drawing/2014/main" id="{CF946FF0-0915-4D03-B071-541C68178E5F}"/>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8" name="TextBox 17">
            <a:extLst>
              <a:ext uri="{FF2B5EF4-FFF2-40B4-BE49-F238E27FC236}">
                <a16:creationId xmlns:a16="http://schemas.microsoft.com/office/drawing/2014/main" id="{5C3D0E15-F51D-42AC-8E8C-312A8BB0A705}"/>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2216631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3 YOU D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7A32BAF-34CF-4B1C-B13E-9C2D899CEB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7986B3DB-F66E-4649-8DAE-977FA0BFD062}"/>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197C638C-F41D-4B04-ABD7-6F8D71098089}"/>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3D74E23C-1AAF-4626-84B9-BC8FC82DEFD3}"/>
              </a:ext>
            </a:extLst>
          </p:cNvPr>
          <p:cNvSpPr/>
          <p:nvPr userDrawn="1"/>
        </p:nvSpPr>
        <p:spPr>
          <a:xfrm>
            <a:off x="7332832" y="6181889"/>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You do</a:t>
            </a:r>
          </a:p>
        </p:txBody>
      </p:sp>
      <p:sp>
        <p:nvSpPr>
          <p:cNvPr id="8" name="Rounded Rectangle 18">
            <a:hlinkClick r:id="" action="ppaction://noaction"/>
            <a:extLst>
              <a:ext uri="{FF2B5EF4-FFF2-40B4-BE49-F238E27FC236}">
                <a16:creationId xmlns:a16="http://schemas.microsoft.com/office/drawing/2014/main" id="{198A41D4-0A62-462C-B057-F92C270B8BE1}"/>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28">
            <a:hlinkClick r:id="" action="ppaction://noaction"/>
            <a:extLst>
              <a:ext uri="{FF2B5EF4-FFF2-40B4-BE49-F238E27FC236}">
                <a16:creationId xmlns:a16="http://schemas.microsoft.com/office/drawing/2014/main" id="{6DB8BA89-5D51-4159-A869-2DDA01BFD983}"/>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8F8078FF-4615-44D5-93C6-39FDC0FBB0D5}"/>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0497571D-6A84-4018-BB29-7C852D686F03}"/>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7C3B9143-74D6-404B-A447-6C4BBF033590}"/>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889580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3 TES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5920625-E05B-45A3-985F-75007FCFBF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3" name="Content Placeholder 2">
            <a:extLst>
              <a:ext uri="{FF2B5EF4-FFF2-40B4-BE49-F238E27FC236}">
                <a16:creationId xmlns:a16="http://schemas.microsoft.com/office/drawing/2014/main" id="{16989231-6E51-4052-825C-D654CE3B85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ounded Rectangle 29">
            <a:hlinkClick r:id="rId3" action="ppaction://hlinksldjump"/>
            <a:extLst>
              <a:ext uri="{FF2B5EF4-FFF2-40B4-BE49-F238E27FC236}">
                <a16:creationId xmlns:a16="http://schemas.microsoft.com/office/drawing/2014/main" id="{FFFD9FC6-D0BB-45CB-AB94-44CB54B02CE5}"/>
              </a:ext>
            </a:extLst>
          </p:cNvPr>
          <p:cNvSpPr/>
          <p:nvPr userDrawn="1"/>
        </p:nvSpPr>
        <p:spPr>
          <a:xfrm>
            <a:off x="2531176"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I do</a:t>
            </a:r>
          </a:p>
        </p:txBody>
      </p:sp>
      <p:sp>
        <p:nvSpPr>
          <p:cNvPr id="6" name="Rounded Rectangle 16">
            <a:hlinkClick r:id="rId4" action="ppaction://hlinksldjump"/>
            <a:extLst>
              <a:ext uri="{FF2B5EF4-FFF2-40B4-BE49-F238E27FC236}">
                <a16:creationId xmlns:a16="http://schemas.microsoft.com/office/drawing/2014/main" id="{2A6B7DFB-3493-4763-86D6-FC1EABF8E201}"/>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BC64F25B-2E13-4DC0-B429-4F235CC18101}"/>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6F6A4F4E-3C6C-4F8F-9C65-EE89A368D0A4}"/>
              </a:ext>
            </a:extLst>
          </p:cNvPr>
          <p:cNvSpPr/>
          <p:nvPr userDrawn="1"/>
        </p:nvSpPr>
        <p:spPr>
          <a:xfrm>
            <a:off x="9741086" y="6177176"/>
            <a:ext cx="2315222" cy="576064"/>
          </a:xfrm>
          <a:prstGeom prst="roundRect">
            <a:avLst/>
          </a:prstGeom>
          <a:solidFill>
            <a:srgbClr val="0070C0"/>
          </a:solidFill>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solidFill>
                  <a:schemeClr val="bg1"/>
                </a:solidFill>
              </a:rPr>
              <a:t>Test</a:t>
            </a:r>
          </a:p>
        </p:txBody>
      </p:sp>
      <p:sp>
        <p:nvSpPr>
          <p:cNvPr id="9" name="Rounded Rectangle 28">
            <a:hlinkClick r:id="" action="ppaction://noaction"/>
            <a:extLst>
              <a:ext uri="{FF2B5EF4-FFF2-40B4-BE49-F238E27FC236}">
                <a16:creationId xmlns:a16="http://schemas.microsoft.com/office/drawing/2014/main" id="{BF9993D6-540A-4A42-BA0A-804F85E72448}"/>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sp>
        <p:nvSpPr>
          <p:cNvPr id="16" name="Rounded Rectangle 2">
            <a:extLst>
              <a:ext uri="{FF2B5EF4-FFF2-40B4-BE49-F238E27FC236}">
                <a16:creationId xmlns:a16="http://schemas.microsoft.com/office/drawing/2014/main" id="{C9F17B9A-AB6C-4FFA-BE88-C89D0451D18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itle Placeholder 1">
            <a:extLst>
              <a:ext uri="{FF2B5EF4-FFF2-40B4-BE49-F238E27FC236}">
                <a16:creationId xmlns:a16="http://schemas.microsoft.com/office/drawing/2014/main" id="{CA91A60E-AE33-4010-8C6F-0FB0D14B85E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
        <p:nvSpPr>
          <p:cNvPr id="17" name="TextBox 16">
            <a:extLst>
              <a:ext uri="{FF2B5EF4-FFF2-40B4-BE49-F238E27FC236}">
                <a16:creationId xmlns:a16="http://schemas.microsoft.com/office/drawing/2014/main" id="{50618780-BAFF-49D1-B988-7168D906D70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3699823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3 REVIEW">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CB338A5C-A7A3-4423-B152-B3A1A1E2B4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015" t="24481" r="22271" b="29256"/>
          <a:stretch/>
        </p:blipFill>
        <p:spPr>
          <a:xfrm>
            <a:off x="812235" y="5977467"/>
            <a:ext cx="1223320" cy="775773"/>
          </a:xfrm>
          <a:prstGeom prst="rect">
            <a:avLst/>
          </a:prstGeom>
        </p:spPr>
      </p:pic>
      <p:sp>
        <p:nvSpPr>
          <p:cNvPr id="5" name="Rounded Rectangle 29">
            <a:hlinkClick r:id="rId3" action="ppaction://hlinksldjump"/>
            <a:extLst>
              <a:ext uri="{FF2B5EF4-FFF2-40B4-BE49-F238E27FC236}">
                <a16:creationId xmlns:a16="http://schemas.microsoft.com/office/drawing/2014/main" id="{753E6534-3074-4905-804D-B4C79367EED2}"/>
              </a:ext>
            </a:extLst>
          </p:cNvPr>
          <p:cNvSpPr/>
          <p:nvPr userDrawn="1"/>
        </p:nvSpPr>
        <p:spPr>
          <a:xfrm>
            <a:off x="2531176" y="6181889"/>
            <a:ext cx="2315222" cy="576064"/>
          </a:xfrm>
          <a:prstGeom prst="roundRect">
            <a:avLst/>
          </a:prstGeom>
          <a:solidFill>
            <a:schemeClr val="bg1"/>
          </a:solid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solidFill>
                  <a:schemeClr val="tx1"/>
                </a:solidFill>
              </a:rPr>
              <a:t>I do</a:t>
            </a:r>
          </a:p>
        </p:txBody>
      </p:sp>
      <p:sp>
        <p:nvSpPr>
          <p:cNvPr id="6" name="Rounded Rectangle 16">
            <a:hlinkClick r:id="rId4" action="ppaction://hlinksldjump"/>
            <a:extLst>
              <a:ext uri="{FF2B5EF4-FFF2-40B4-BE49-F238E27FC236}">
                <a16:creationId xmlns:a16="http://schemas.microsoft.com/office/drawing/2014/main" id="{F5D52918-9308-4B53-9A68-93D5A7D6638E}"/>
              </a:ext>
            </a:extLst>
          </p:cNvPr>
          <p:cNvSpPr/>
          <p:nvPr userDrawn="1"/>
        </p:nvSpPr>
        <p:spPr>
          <a:xfrm>
            <a:off x="4927542" y="6181889"/>
            <a:ext cx="231522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GB" sz="3200" b="1" dirty="0"/>
              <a:t>We do</a:t>
            </a:r>
          </a:p>
        </p:txBody>
      </p:sp>
      <p:sp>
        <p:nvSpPr>
          <p:cNvPr id="7" name="Rounded Rectangle 17">
            <a:hlinkClick r:id="rId5" action="ppaction://hlinksldjump"/>
            <a:extLst>
              <a:ext uri="{FF2B5EF4-FFF2-40B4-BE49-F238E27FC236}">
                <a16:creationId xmlns:a16="http://schemas.microsoft.com/office/drawing/2014/main" id="{67272191-372C-4A8E-9255-9A9D4B8B8774}"/>
              </a:ext>
            </a:extLst>
          </p:cNvPr>
          <p:cNvSpPr/>
          <p:nvPr userDrawn="1"/>
        </p:nvSpPr>
        <p:spPr>
          <a:xfrm>
            <a:off x="7332832" y="6181889"/>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You do</a:t>
            </a:r>
          </a:p>
        </p:txBody>
      </p:sp>
      <p:sp>
        <p:nvSpPr>
          <p:cNvPr id="8" name="Rounded Rectangle 18">
            <a:hlinkClick r:id="" action="ppaction://noaction"/>
            <a:extLst>
              <a:ext uri="{FF2B5EF4-FFF2-40B4-BE49-F238E27FC236}">
                <a16:creationId xmlns:a16="http://schemas.microsoft.com/office/drawing/2014/main" id="{E8916B18-71F9-457D-A320-ABD75F26B5B5}"/>
              </a:ext>
            </a:extLst>
          </p:cNvPr>
          <p:cNvSpPr/>
          <p:nvPr userDrawn="1"/>
        </p:nvSpPr>
        <p:spPr>
          <a:xfrm>
            <a:off x="9741086" y="6177176"/>
            <a:ext cx="2315222" cy="576064"/>
          </a:xfrm>
          <a:prstGeom prst="roundRect">
            <a:avLst/>
          </a:prstGeom>
          <a:ln w="38100">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3200" b="1" dirty="0"/>
              <a:t>Test</a:t>
            </a:r>
          </a:p>
        </p:txBody>
      </p:sp>
      <p:sp>
        <p:nvSpPr>
          <p:cNvPr id="9" name="Rounded Rectangle 14">
            <a:extLst>
              <a:ext uri="{FF2B5EF4-FFF2-40B4-BE49-F238E27FC236}">
                <a16:creationId xmlns:a16="http://schemas.microsoft.com/office/drawing/2014/main" id="{0B8ABD72-1160-4214-8734-C05D02D4BC8C}"/>
              </a:ext>
            </a:extLst>
          </p:cNvPr>
          <p:cNvSpPr/>
          <p:nvPr userDrawn="1"/>
        </p:nvSpPr>
        <p:spPr>
          <a:xfrm>
            <a:off x="127514" y="1122107"/>
            <a:ext cx="9520540" cy="4953617"/>
          </a:xfrm>
          <a:prstGeom prst="roundRect">
            <a:avLst>
              <a:gd name="adj" fmla="val 2865"/>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pPr>
              <a:spcBef>
                <a:spcPts val="600"/>
              </a:spcBef>
              <a:defRPr sz="2800" b="1">
                <a:solidFill>
                  <a:srgbClr val="000000"/>
                </a:solidFill>
              </a:defRPr>
            </a:pPr>
            <a:r>
              <a:rPr lang="en-US" sz="2800" u="sng" dirty="0"/>
              <a:t>Learning Objectives</a:t>
            </a:r>
          </a:p>
          <a:p>
            <a:pPr>
              <a:spcBef>
                <a:spcPts val="600"/>
              </a:spcBef>
              <a:defRPr sz="2800" b="1">
                <a:solidFill>
                  <a:srgbClr val="000000"/>
                </a:solidFill>
              </a:defRPr>
            </a:pPr>
            <a:endParaRPr lang="en-US" sz="2800" u="sng" dirty="0"/>
          </a:p>
          <a:p>
            <a:pPr marL="514326" indent="-514326">
              <a:spcBef>
                <a:spcPts val="600"/>
              </a:spcBef>
              <a:buFont typeface="+mj-lt"/>
              <a:buAutoNum type="arabicPeriod"/>
              <a:defRPr sz="2800" b="1">
                <a:solidFill>
                  <a:srgbClr val="000000"/>
                </a:solidFill>
              </a:defRPr>
            </a:pPr>
            <a:endParaRPr lang="en-US" sz="2400" dirty="0"/>
          </a:p>
          <a:p>
            <a:pPr marL="514326" indent="-514326">
              <a:spcBef>
                <a:spcPts val="600"/>
              </a:spcBef>
              <a:buFont typeface="+mj-lt"/>
              <a:buAutoNum type="arabicPeriod"/>
              <a:defRPr sz="2800" b="1">
                <a:solidFill>
                  <a:srgbClr val="000000"/>
                </a:solidFill>
              </a:defRPr>
            </a:pPr>
            <a:endParaRPr lang="en-US" sz="2400" dirty="0"/>
          </a:p>
        </p:txBody>
      </p:sp>
      <p:sp>
        <p:nvSpPr>
          <p:cNvPr id="10" name="Rounded Rectangle 25">
            <a:hlinkClick r:id="rId3" action="ppaction://hlinksldjump"/>
            <a:extLst>
              <a:ext uri="{FF2B5EF4-FFF2-40B4-BE49-F238E27FC236}">
                <a16:creationId xmlns:a16="http://schemas.microsoft.com/office/drawing/2014/main" id="{426FE47C-5C79-4F2C-8688-CF56B191AAB5}"/>
              </a:ext>
            </a:extLst>
          </p:cNvPr>
          <p:cNvSpPr/>
          <p:nvPr userDrawn="1"/>
        </p:nvSpPr>
        <p:spPr>
          <a:xfrm>
            <a:off x="9723535" y="1149006"/>
            <a:ext cx="2315222" cy="4926718"/>
          </a:xfrm>
          <a:prstGeom prst="roundRect">
            <a:avLst>
              <a:gd name="adj" fmla="val 2771"/>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t" anchorCtr="0"/>
          <a:lstStyle/>
          <a:p>
            <a:pPr algn="ctr"/>
            <a:r>
              <a:rPr lang="en-GB" sz="2800" b="1" dirty="0">
                <a:solidFill>
                  <a:srgbClr val="000000"/>
                </a:solidFill>
              </a:rPr>
              <a:t>Keywords</a:t>
            </a:r>
          </a:p>
          <a:p>
            <a:pPr algn="ctr"/>
            <a:endParaRPr lang="en-GB" sz="2400" dirty="0"/>
          </a:p>
        </p:txBody>
      </p:sp>
      <p:sp>
        <p:nvSpPr>
          <p:cNvPr id="18" name="Rounded Rectangle 28">
            <a:hlinkClick r:id="" action="ppaction://noaction"/>
            <a:extLst>
              <a:ext uri="{FF2B5EF4-FFF2-40B4-BE49-F238E27FC236}">
                <a16:creationId xmlns:a16="http://schemas.microsoft.com/office/drawing/2014/main" id="{240E8016-F92A-48AB-A65A-AD06BB3807E7}"/>
              </a:ext>
            </a:extLst>
          </p:cNvPr>
          <p:cNvSpPr/>
          <p:nvPr userDrawn="1"/>
        </p:nvSpPr>
        <p:spPr>
          <a:xfrm>
            <a:off x="119336" y="6165304"/>
            <a:ext cx="2315222" cy="576064"/>
          </a:xfrm>
          <a:prstGeom prst="roundRect">
            <a:avLst/>
          </a:prstGeom>
          <a:noFill/>
          <a:ln w="38100">
            <a:solidFill>
              <a:srgbClr val="0070C0"/>
            </a:solidFill>
          </a:ln>
        </p:spPr>
        <p:style>
          <a:lnRef idx="3">
            <a:schemeClr val="lt1"/>
          </a:lnRef>
          <a:fillRef idx="1">
            <a:schemeClr val="accent4"/>
          </a:fillRef>
          <a:effectRef idx="1">
            <a:schemeClr val="accent4"/>
          </a:effectRef>
          <a:fontRef idx="minor">
            <a:schemeClr val="lt1"/>
          </a:fontRef>
        </p:style>
        <p:txBody>
          <a:bodyPr rtlCol="0" anchor="ctr"/>
          <a:lstStyle/>
          <a:p>
            <a:pPr algn="l"/>
            <a:r>
              <a:rPr lang="en-GB" sz="2800" b="1" dirty="0">
                <a:solidFill>
                  <a:schemeClr val="tx1"/>
                </a:solidFill>
              </a:rPr>
              <a:t>LO:</a:t>
            </a:r>
          </a:p>
        </p:txBody>
      </p:sp>
      <p:pic>
        <p:nvPicPr>
          <p:cNvPr id="27" name="Picture 26">
            <a:extLst>
              <a:ext uri="{FF2B5EF4-FFF2-40B4-BE49-F238E27FC236}">
                <a16:creationId xmlns:a16="http://schemas.microsoft.com/office/drawing/2014/main" id="{DD383C99-FF83-4A7D-95B6-C080E57DB565}"/>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2254487"/>
            <a:ext cx="618378" cy="625045"/>
          </a:xfrm>
          <a:prstGeom prst="rect">
            <a:avLst/>
          </a:prstGeom>
        </p:spPr>
      </p:pic>
      <p:pic>
        <p:nvPicPr>
          <p:cNvPr id="28" name="Picture 27">
            <a:extLst>
              <a:ext uri="{FF2B5EF4-FFF2-40B4-BE49-F238E27FC236}">
                <a16:creationId xmlns:a16="http://schemas.microsoft.com/office/drawing/2014/main" id="{81157AE7-908E-4912-B537-26865776B390}"/>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7707" y="3553673"/>
            <a:ext cx="618378" cy="625045"/>
          </a:xfrm>
          <a:prstGeom prst="rect">
            <a:avLst/>
          </a:prstGeom>
        </p:spPr>
      </p:pic>
      <p:pic>
        <p:nvPicPr>
          <p:cNvPr id="29" name="Picture 28">
            <a:extLst>
              <a:ext uri="{FF2B5EF4-FFF2-40B4-BE49-F238E27FC236}">
                <a16:creationId xmlns:a16="http://schemas.microsoft.com/office/drawing/2014/main" id="{02F01F79-FB3F-4B75-B42F-63CF3EE8A572}"/>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3822" y="4892550"/>
            <a:ext cx="618378" cy="625045"/>
          </a:xfrm>
          <a:prstGeom prst="rect">
            <a:avLst/>
          </a:prstGeom>
        </p:spPr>
      </p:pic>
      <p:pic>
        <p:nvPicPr>
          <p:cNvPr id="30" name="Picture 29">
            <a:extLst>
              <a:ext uri="{FF2B5EF4-FFF2-40B4-BE49-F238E27FC236}">
                <a16:creationId xmlns:a16="http://schemas.microsoft.com/office/drawing/2014/main" id="{EF98750A-3BE8-4B46-8154-B700F3D9BE1F}"/>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711" y="3550538"/>
            <a:ext cx="618378" cy="625045"/>
          </a:xfrm>
          <a:prstGeom prst="rect">
            <a:avLst/>
          </a:prstGeom>
        </p:spPr>
      </p:pic>
      <p:pic>
        <p:nvPicPr>
          <p:cNvPr id="31" name="Picture 30">
            <a:extLst>
              <a:ext uri="{FF2B5EF4-FFF2-40B4-BE49-F238E27FC236}">
                <a16:creationId xmlns:a16="http://schemas.microsoft.com/office/drawing/2014/main" id="{324C2571-DC88-4868-81DE-E4489BC016C3}"/>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826" y="4892550"/>
            <a:ext cx="618378" cy="625045"/>
          </a:xfrm>
          <a:prstGeom prst="rect">
            <a:avLst/>
          </a:prstGeom>
        </p:spPr>
      </p:pic>
      <p:pic>
        <p:nvPicPr>
          <p:cNvPr id="32" name="Picture 31">
            <a:extLst>
              <a:ext uri="{FF2B5EF4-FFF2-40B4-BE49-F238E27FC236}">
                <a16:creationId xmlns:a16="http://schemas.microsoft.com/office/drawing/2014/main" id="{8FFD7567-BB7D-44F3-A3F7-B5C958619767}"/>
              </a:ext>
            </a:extLst>
          </p:cNvPr>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848" y="4889415"/>
            <a:ext cx="618378" cy="625045"/>
          </a:xfrm>
          <a:prstGeom prst="rect">
            <a:avLst/>
          </a:prstGeom>
        </p:spPr>
      </p:pic>
      <p:graphicFrame>
        <p:nvGraphicFramePr>
          <p:cNvPr id="33" name="Table 17">
            <a:extLst>
              <a:ext uri="{FF2B5EF4-FFF2-40B4-BE49-F238E27FC236}">
                <a16:creationId xmlns:a16="http://schemas.microsoft.com/office/drawing/2014/main" id="{FB91CD4A-0BDA-4FB9-A6BE-3D83192EEC59}"/>
              </a:ext>
            </a:extLst>
          </p:cNvPr>
          <p:cNvGraphicFramePr>
            <a:graphicFrameLocks noGrp="1"/>
          </p:cNvGraphicFramePr>
          <p:nvPr userDrawn="1">
            <p:extLst>
              <p:ext uri="{D42A27DB-BD31-4B8C-83A1-F6EECF244321}">
                <p14:modId xmlns:p14="http://schemas.microsoft.com/office/powerpoint/2010/main" val="93394240"/>
              </p:ext>
            </p:extLst>
          </p:nvPr>
        </p:nvGraphicFramePr>
        <p:xfrm>
          <a:off x="262466" y="1938428"/>
          <a:ext cx="8069501" cy="3979773"/>
        </p:xfrm>
        <a:graphic>
          <a:graphicData uri="http://schemas.openxmlformats.org/drawingml/2006/table">
            <a:tbl>
              <a:tblPr firstRow="1" bandRow="1">
                <a:tableStyleId>{2D5ABB26-0587-4C30-8999-92F81FD0307C}</a:tableStyleId>
              </a:tblPr>
              <a:tblGrid>
                <a:gridCol w="1479286">
                  <a:extLst>
                    <a:ext uri="{9D8B030D-6E8A-4147-A177-3AD203B41FA5}">
                      <a16:colId xmlns:a16="http://schemas.microsoft.com/office/drawing/2014/main" val="2853116596"/>
                    </a:ext>
                  </a:extLst>
                </a:gridCol>
                <a:gridCol w="6590215">
                  <a:extLst>
                    <a:ext uri="{9D8B030D-6E8A-4147-A177-3AD203B41FA5}">
                      <a16:colId xmlns:a16="http://schemas.microsoft.com/office/drawing/2014/main" val="1700284163"/>
                    </a:ext>
                  </a:extLst>
                </a:gridCol>
              </a:tblGrid>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3098532666"/>
                  </a:ext>
                </a:extLst>
              </a:tr>
              <a:tr h="1326591">
                <a:tc>
                  <a:txBody>
                    <a:bodyPr/>
                    <a:lstStyle/>
                    <a:p>
                      <a:endParaRPr lang="en-GB" dirty="0"/>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779069674"/>
                  </a:ext>
                </a:extLst>
              </a:tr>
              <a:tr h="1326591">
                <a:tc>
                  <a:txBody>
                    <a:bodyPr/>
                    <a:lstStyle/>
                    <a:p>
                      <a:endParaRPr lang="en-GB"/>
                    </a:p>
                  </a:txBody>
                  <a:tcPr/>
                </a:tc>
                <a:tc>
                  <a:txBody>
                    <a:bodyPr/>
                    <a:lstStyle/>
                    <a:p>
                      <a:endParaRPr lang="en-GB" sz="2800" b="1" kern="1200" dirty="0">
                        <a:solidFill>
                          <a:srgbClr val="000000"/>
                        </a:solidFill>
                        <a:latin typeface="+mn-lt"/>
                        <a:ea typeface="+mn-ea"/>
                        <a:cs typeface="+mn-cs"/>
                      </a:endParaRPr>
                    </a:p>
                  </a:txBody>
                  <a:tcPr anchor="ctr"/>
                </a:tc>
                <a:extLst>
                  <a:ext uri="{0D108BD9-81ED-4DB2-BD59-A6C34878D82A}">
                    <a16:rowId xmlns:a16="http://schemas.microsoft.com/office/drawing/2014/main" val="2146891204"/>
                  </a:ext>
                </a:extLst>
              </a:tr>
            </a:tbl>
          </a:graphicData>
        </a:graphic>
      </p:graphicFrame>
      <p:sp>
        <p:nvSpPr>
          <p:cNvPr id="34" name="Text Placeholder 29">
            <a:extLst>
              <a:ext uri="{FF2B5EF4-FFF2-40B4-BE49-F238E27FC236}">
                <a16:creationId xmlns:a16="http://schemas.microsoft.com/office/drawing/2014/main" id="{7B9EAF57-66E9-4D12-B78A-5DF6D3FF9F6C}"/>
              </a:ext>
            </a:extLst>
          </p:cNvPr>
          <p:cNvSpPr>
            <a:spLocks noGrp="1"/>
          </p:cNvSpPr>
          <p:nvPr>
            <p:ph type="body" sz="quarter" idx="11" hasCustomPrompt="1"/>
          </p:nvPr>
        </p:nvSpPr>
        <p:spPr>
          <a:xfrm>
            <a:off x="1955800" y="1938338"/>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one, emphasize command words</a:t>
            </a:r>
          </a:p>
        </p:txBody>
      </p:sp>
      <p:sp>
        <p:nvSpPr>
          <p:cNvPr id="35" name="Text Placeholder 29">
            <a:extLst>
              <a:ext uri="{FF2B5EF4-FFF2-40B4-BE49-F238E27FC236}">
                <a16:creationId xmlns:a16="http://schemas.microsoft.com/office/drawing/2014/main" id="{D919BCD5-A2BF-4177-B8CA-206D42F97915}"/>
              </a:ext>
            </a:extLst>
          </p:cNvPr>
          <p:cNvSpPr>
            <a:spLocks noGrp="1"/>
          </p:cNvSpPr>
          <p:nvPr>
            <p:ph type="body" sz="quarter" idx="12" hasCustomPrompt="1"/>
          </p:nvPr>
        </p:nvSpPr>
        <p:spPr>
          <a:xfrm>
            <a:off x="1955800" y="32678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two, emphasize command words</a:t>
            </a:r>
          </a:p>
        </p:txBody>
      </p:sp>
      <p:sp>
        <p:nvSpPr>
          <p:cNvPr id="36" name="Text Placeholder 29">
            <a:extLst>
              <a:ext uri="{FF2B5EF4-FFF2-40B4-BE49-F238E27FC236}">
                <a16:creationId xmlns:a16="http://schemas.microsoft.com/office/drawing/2014/main" id="{2D80C73C-AE76-4803-BF37-FBF0F6806C0A}"/>
              </a:ext>
            </a:extLst>
          </p:cNvPr>
          <p:cNvSpPr>
            <a:spLocks noGrp="1"/>
          </p:cNvSpPr>
          <p:nvPr>
            <p:ph type="body" sz="quarter" idx="13" hasCustomPrompt="1"/>
          </p:nvPr>
        </p:nvSpPr>
        <p:spPr>
          <a:xfrm>
            <a:off x="1955800" y="4588669"/>
            <a:ext cx="7543800" cy="1320800"/>
          </a:xfrm>
        </p:spPr>
        <p:txBody>
          <a:bodyPr anchor="ctr"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dirty="0"/>
              <a:t>Learning objective three, emphasize command words</a:t>
            </a:r>
          </a:p>
        </p:txBody>
      </p:sp>
      <p:sp>
        <p:nvSpPr>
          <p:cNvPr id="37" name="Text Placeholder 25">
            <a:extLst>
              <a:ext uri="{FF2B5EF4-FFF2-40B4-BE49-F238E27FC236}">
                <a16:creationId xmlns:a16="http://schemas.microsoft.com/office/drawing/2014/main" id="{52A837DC-BECB-492A-B3A5-A128C6F66A04}"/>
              </a:ext>
            </a:extLst>
          </p:cNvPr>
          <p:cNvSpPr>
            <a:spLocks noGrp="1"/>
          </p:cNvSpPr>
          <p:nvPr>
            <p:ph type="body" sz="quarter" idx="10" hasCustomPrompt="1"/>
          </p:nvPr>
        </p:nvSpPr>
        <p:spPr>
          <a:xfrm>
            <a:off x="9821863" y="1693863"/>
            <a:ext cx="2108200" cy="4308475"/>
          </a:xfrm>
        </p:spPr>
        <p:txBody>
          <a:bodyPr>
            <a:noAutofit/>
          </a:bodyPr>
          <a:lstStyle>
            <a:lvl1pPr marL="0" indent="0" algn="ctr">
              <a:buNone/>
              <a:defRPr sz="2800"/>
            </a:lvl1pPr>
            <a:lvl2pPr marL="457200" indent="0" algn="ctr">
              <a:buNone/>
              <a:defRPr sz="2800"/>
            </a:lvl2pPr>
            <a:lvl3pPr marL="914400" indent="0" algn="ctr">
              <a:buNone/>
              <a:defRPr sz="2800"/>
            </a:lvl3pPr>
            <a:lvl4pPr marL="1371600" indent="0" algn="ctr">
              <a:buNone/>
              <a:defRPr sz="2800"/>
            </a:lvl4pPr>
            <a:lvl5pPr marL="1828800" indent="0" algn="ctr">
              <a:buNone/>
              <a:defRPr sz="2800"/>
            </a:lvl5pPr>
          </a:lstStyle>
          <a:p>
            <a:pPr lvl="0"/>
            <a:r>
              <a:rPr lang="en-US" dirty="0"/>
              <a:t>Enter your keywords for the lesson here</a:t>
            </a:r>
          </a:p>
        </p:txBody>
      </p:sp>
      <p:sp>
        <p:nvSpPr>
          <p:cNvPr id="38" name="Rounded Rectangle 2">
            <a:extLst>
              <a:ext uri="{FF2B5EF4-FFF2-40B4-BE49-F238E27FC236}">
                <a16:creationId xmlns:a16="http://schemas.microsoft.com/office/drawing/2014/main" id="{1169BC7F-895F-4FC3-B70A-ED3E3042EA0A}"/>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itle Placeholder 1">
            <a:extLst>
              <a:ext uri="{FF2B5EF4-FFF2-40B4-BE49-F238E27FC236}">
                <a16:creationId xmlns:a16="http://schemas.microsoft.com/office/drawing/2014/main" id="{BBD3498C-A0B8-4B5B-8D33-4D9224CF2E1A}"/>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Lesson Title Here</a:t>
            </a:r>
            <a:endParaRPr lang="en-GB" dirty="0"/>
          </a:p>
        </p:txBody>
      </p:sp>
      <p:pic>
        <p:nvPicPr>
          <p:cNvPr id="42" name="Picture 41" descr="A picture containing drawing&#10;&#10;Description automatically generated">
            <a:extLst>
              <a:ext uri="{FF2B5EF4-FFF2-40B4-BE49-F238E27FC236}">
                <a16:creationId xmlns:a16="http://schemas.microsoft.com/office/drawing/2014/main" id="{729D67D7-05F0-4715-98F5-04C9F64FEB4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2223002"/>
            <a:ext cx="688014" cy="688014"/>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340D93ED-BE67-43C1-A56B-7413FAE3B00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40678" y="3504093"/>
            <a:ext cx="688014" cy="688014"/>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0BEE4635-B9ED-492F-A678-7CFC13EF50F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37429" y="4881814"/>
            <a:ext cx="688014" cy="688014"/>
          </a:xfrm>
          <a:prstGeom prst="rect">
            <a:avLst/>
          </a:prstGeom>
        </p:spPr>
      </p:pic>
      <p:sp>
        <p:nvSpPr>
          <p:cNvPr id="39" name="TextBox 38">
            <a:extLst>
              <a:ext uri="{FF2B5EF4-FFF2-40B4-BE49-F238E27FC236}">
                <a16:creationId xmlns:a16="http://schemas.microsoft.com/office/drawing/2014/main" id="{70DAC767-4E43-4683-9F31-FD063B79254D}"/>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382493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70FF4AA0-F793-4FB9-9701-53912D138831}"/>
              </a:ext>
            </a:extLst>
          </p:cNvPr>
          <p:cNvSpPr/>
          <p:nvPr userDrawn="1"/>
        </p:nvSpPr>
        <p:spPr>
          <a:xfrm>
            <a:off x="119336" y="1120472"/>
            <a:ext cx="11936972" cy="4968552"/>
          </a:xfrm>
          <a:prstGeom prst="roundRect">
            <a:avLst>
              <a:gd name="adj" fmla="val 2761"/>
            </a:avLst>
          </a:prstGeom>
          <a:no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t"/>
          <a:lstStyle/>
          <a:p>
            <a:endParaRPr lang="en-US" sz="2400" dirty="0"/>
          </a:p>
          <a:p>
            <a:endParaRPr lang="en-US" sz="5400" dirty="0"/>
          </a:p>
          <a:p>
            <a:endParaRPr lang="en-US" sz="1600" dirty="0"/>
          </a:p>
        </p:txBody>
      </p:sp>
      <p:sp>
        <p:nvSpPr>
          <p:cNvPr id="16" name="Rounded Rectangle 21">
            <a:hlinkClick r:id="" action="ppaction://noaction"/>
            <a:extLst>
              <a:ext uri="{FF2B5EF4-FFF2-40B4-BE49-F238E27FC236}">
                <a16:creationId xmlns:a16="http://schemas.microsoft.com/office/drawing/2014/main" id="{E0548F70-1EE8-46CC-B7A0-211BE15C020D}"/>
              </a:ext>
            </a:extLst>
          </p:cNvPr>
          <p:cNvSpPr/>
          <p:nvPr userDrawn="1"/>
        </p:nvSpPr>
        <p:spPr>
          <a:xfrm>
            <a:off x="119336" y="6185136"/>
            <a:ext cx="11936972" cy="576064"/>
          </a:xfrm>
          <a:prstGeom prst="roundRect">
            <a:avLst/>
          </a:prstGeom>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3200" dirty="0"/>
          </a:p>
        </p:txBody>
      </p:sp>
      <p:sp>
        <p:nvSpPr>
          <p:cNvPr id="10" name="Text Placeholder 9">
            <a:extLst>
              <a:ext uri="{FF2B5EF4-FFF2-40B4-BE49-F238E27FC236}">
                <a16:creationId xmlns:a16="http://schemas.microsoft.com/office/drawing/2014/main" id="{07689061-6E7B-4041-85C4-CD5DE35B4BDD}"/>
              </a:ext>
            </a:extLst>
          </p:cNvPr>
          <p:cNvSpPr>
            <a:spLocks noGrp="1"/>
          </p:cNvSpPr>
          <p:nvPr>
            <p:ph type="body" sz="quarter" idx="10" hasCustomPrompt="1"/>
          </p:nvPr>
        </p:nvSpPr>
        <p:spPr>
          <a:xfrm>
            <a:off x="134938" y="6223200"/>
            <a:ext cx="11922126" cy="576064"/>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Put a reminder of any homework and when it is due here</a:t>
            </a:r>
          </a:p>
        </p:txBody>
      </p:sp>
      <p:sp>
        <p:nvSpPr>
          <p:cNvPr id="20" name="Text Placeholder 19">
            <a:extLst>
              <a:ext uri="{FF2B5EF4-FFF2-40B4-BE49-F238E27FC236}">
                <a16:creationId xmlns:a16="http://schemas.microsoft.com/office/drawing/2014/main" id="{066F9A17-AA18-404B-A173-F060CF48E0B1}"/>
              </a:ext>
            </a:extLst>
          </p:cNvPr>
          <p:cNvSpPr>
            <a:spLocks noGrp="1"/>
          </p:cNvSpPr>
          <p:nvPr>
            <p:ph type="body" sz="quarter" idx="11" hasCustomPrompt="1"/>
          </p:nvPr>
        </p:nvSpPr>
        <p:spPr>
          <a:xfrm>
            <a:off x="119063" y="1120775"/>
            <a:ext cx="5946775" cy="4968875"/>
          </a:xfrm>
          <a:ln>
            <a:solidFill>
              <a:srgbClr val="722D3C"/>
            </a:solidFill>
          </a:ln>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in the key information students need to know here – like a revision guide</a:t>
            </a:r>
          </a:p>
        </p:txBody>
      </p:sp>
      <p:sp>
        <p:nvSpPr>
          <p:cNvPr id="21" name="Text Placeholder 19">
            <a:extLst>
              <a:ext uri="{FF2B5EF4-FFF2-40B4-BE49-F238E27FC236}">
                <a16:creationId xmlns:a16="http://schemas.microsoft.com/office/drawing/2014/main" id="{E02B69A6-F451-464F-B319-69B4EC890225}"/>
              </a:ext>
            </a:extLst>
          </p:cNvPr>
          <p:cNvSpPr>
            <a:spLocks noGrp="1"/>
          </p:cNvSpPr>
          <p:nvPr>
            <p:ph type="body" sz="quarter" idx="12" hasCustomPrompt="1"/>
          </p:nvPr>
        </p:nvSpPr>
        <p:spPr>
          <a:xfrm>
            <a:off x="5961515" y="1120472"/>
            <a:ext cx="5946775" cy="49688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Continue over here, emphasize keywords in bold and add any key diagrams</a:t>
            </a:r>
          </a:p>
        </p:txBody>
      </p:sp>
      <p:sp>
        <p:nvSpPr>
          <p:cNvPr id="22" name="Rounded Rectangle 2">
            <a:extLst>
              <a:ext uri="{FF2B5EF4-FFF2-40B4-BE49-F238E27FC236}">
                <a16:creationId xmlns:a16="http://schemas.microsoft.com/office/drawing/2014/main" id="{AB7D2E1E-71AD-4BD9-9BDA-6263D8E26588}"/>
              </a:ext>
            </a:extLst>
          </p:cNvPr>
          <p:cNvSpPr/>
          <p:nvPr userDrawn="1"/>
        </p:nvSpPr>
        <p:spPr>
          <a:xfrm>
            <a:off x="119335" y="102996"/>
            <a:ext cx="11936973" cy="946115"/>
          </a:xfrm>
          <a:prstGeom prst="roundRect">
            <a:avLst/>
          </a:prstGeom>
          <a:solidFill>
            <a:srgbClr val="0070C0"/>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4" name="Title Placeholder 1">
            <a:extLst>
              <a:ext uri="{FF2B5EF4-FFF2-40B4-BE49-F238E27FC236}">
                <a16:creationId xmlns:a16="http://schemas.microsoft.com/office/drawing/2014/main" id="{8EF71849-892C-4A2E-8E2D-D57D5F1109B4}"/>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Summary: Lesson Title</a:t>
            </a:r>
            <a:endParaRPr lang="en-GB" dirty="0"/>
          </a:p>
        </p:txBody>
      </p:sp>
      <p:sp>
        <p:nvSpPr>
          <p:cNvPr id="13" name="TextBox 12">
            <a:extLst>
              <a:ext uri="{FF2B5EF4-FFF2-40B4-BE49-F238E27FC236}">
                <a16:creationId xmlns:a16="http://schemas.microsoft.com/office/drawing/2014/main" id="{6E2FB686-3CD3-4AC8-B2E9-FD6EBFE0CAD6}"/>
              </a:ext>
            </a:extLst>
          </p:cNvPr>
          <p:cNvSpPr txBox="1"/>
          <p:nvPr userDrawn="1"/>
        </p:nvSpPr>
        <p:spPr>
          <a:xfrm>
            <a:off x="9648054" y="114388"/>
            <a:ext cx="2383347" cy="923330"/>
          </a:xfrm>
          <a:prstGeom prst="rect">
            <a:avLst/>
          </a:prstGeom>
          <a:noFill/>
        </p:spPr>
        <p:txBody>
          <a:bodyPr wrap="square" rtlCol="0">
            <a:spAutoFit/>
          </a:bodyPr>
          <a:lstStyle/>
          <a:p>
            <a:r>
              <a:rPr lang="en-GB" sz="5400" b="0" dirty="0">
                <a:solidFill>
                  <a:schemeClr val="bg1"/>
                </a:solidFill>
                <a:latin typeface="Bauhaus 93" panose="04030905020B02020C02" pitchFamily="82" charset="0"/>
              </a:rPr>
              <a:t>SciDoc</a:t>
            </a:r>
            <a:endParaRPr lang="en-GB" b="0" dirty="0">
              <a:solidFill>
                <a:schemeClr val="bg1"/>
              </a:solidFill>
              <a:latin typeface="Bauhaus 93" panose="04030905020B02020C02" pitchFamily="82" charset="0"/>
            </a:endParaRPr>
          </a:p>
        </p:txBody>
      </p:sp>
    </p:spTree>
    <p:extLst>
      <p:ext uri="{BB962C8B-B14F-4D97-AF65-F5344CB8AC3E}">
        <p14:creationId xmlns:p14="http://schemas.microsoft.com/office/powerpoint/2010/main" val="1253677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191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5281-E025-4A77-92C3-9DACF9D3DE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DE3F3F-CD14-44E7-94F8-150659713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C58837-C865-4625-AA53-25FD3CFB5029}"/>
              </a:ext>
            </a:extLst>
          </p:cNvPr>
          <p:cNvSpPr>
            <a:spLocks noGrp="1"/>
          </p:cNvSpPr>
          <p:nvPr>
            <p:ph type="dt" sz="half" idx="10"/>
          </p:nvPr>
        </p:nvSpPr>
        <p:spPr>
          <a:xfrm>
            <a:off x="838200" y="6356350"/>
            <a:ext cx="2743200" cy="365125"/>
          </a:xfrm>
          <a:prstGeom prst="rect">
            <a:avLst/>
          </a:prstGeom>
        </p:spPr>
        <p:txBody>
          <a:bodyPr/>
          <a:lstStyle/>
          <a:p>
            <a:fld id="{0212DEB8-3873-499F-8A7D-264322DAF5EB}" type="datetimeFigureOut">
              <a:rPr lang="en-GB" smtClean="0"/>
              <a:t>17/08/2020</a:t>
            </a:fld>
            <a:endParaRPr lang="en-GB"/>
          </a:p>
        </p:txBody>
      </p:sp>
      <p:sp>
        <p:nvSpPr>
          <p:cNvPr id="5" name="Footer Placeholder 4">
            <a:extLst>
              <a:ext uri="{FF2B5EF4-FFF2-40B4-BE49-F238E27FC236}">
                <a16:creationId xmlns:a16="http://schemas.microsoft.com/office/drawing/2014/main" id="{371CE18B-E506-4D41-9D76-3DD9BCF66B6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040CC82-4C2E-4654-8B65-C3EC85C68B9D}"/>
              </a:ext>
            </a:extLst>
          </p:cNvPr>
          <p:cNvSpPr>
            <a:spLocks noGrp="1"/>
          </p:cNvSpPr>
          <p:nvPr>
            <p:ph type="sldNum" sz="quarter" idx="12"/>
          </p:nvPr>
        </p:nvSpPr>
        <p:spPr>
          <a:xfrm>
            <a:off x="8610600" y="6356350"/>
            <a:ext cx="2743200" cy="365125"/>
          </a:xfrm>
          <a:prstGeom prst="rect">
            <a:avLst/>
          </a:prstGeom>
        </p:spPr>
        <p:txBody>
          <a:bodyPr/>
          <a:lstStyle/>
          <a:p>
            <a:fld id="{FD96BFE3-7D86-41B7-95F2-78808910B960}" type="slidenum">
              <a:rPr lang="en-GB" smtClean="0"/>
              <a:t>‹#›</a:t>
            </a:fld>
            <a:endParaRPr lang="en-GB"/>
          </a:p>
        </p:txBody>
      </p:sp>
    </p:spTree>
    <p:extLst>
      <p:ext uri="{BB962C8B-B14F-4D97-AF65-F5344CB8AC3E}">
        <p14:creationId xmlns:p14="http://schemas.microsoft.com/office/powerpoint/2010/main" val="27165703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90315-924C-4F83-AB32-7ECBC5E82343}"/>
              </a:ext>
            </a:extLst>
          </p:cNvPr>
          <p:cNvSpPr>
            <a:spLocks noGrp="1"/>
          </p:cNvSpPr>
          <p:nvPr>
            <p:ph/>
          </p:nvPr>
        </p:nvSpPr>
        <p:spPr>
          <a:xfrm>
            <a:off x="0" y="1"/>
            <a:ext cx="11353800" cy="6176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1853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LO1 I DO">
    <p:spTree>
      <p:nvGrpSpPr>
        <p:cNvPr id="1" name=""/>
        <p:cNvGrpSpPr/>
        <p:nvPr/>
      </p:nvGrpSpPr>
      <p:grpSpPr>
        <a:xfrm>
          <a:off x="0" y="0"/>
          <a:ext cx="0" cy="0"/>
          <a:chOff x="0" y="0"/>
          <a:chExt cx="0" cy="0"/>
        </a:xfrm>
      </p:grpSpPr>
      <p:sp>
        <p:nvSpPr>
          <p:cNvPr id="13" name="Rounded Rectangle 2">
            <a:extLst>
              <a:ext uri="{FF2B5EF4-FFF2-40B4-BE49-F238E27FC236}">
                <a16:creationId xmlns:a16="http://schemas.microsoft.com/office/drawing/2014/main" id="{213A6664-0A7E-4ED6-8FBF-AF646F9F0609}"/>
              </a:ext>
            </a:extLst>
          </p:cNvPr>
          <p:cNvSpPr/>
          <p:nvPr userDrawn="1"/>
        </p:nvSpPr>
        <p:spPr>
          <a:xfrm>
            <a:off x="119335" y="102996"/>
            <a:ext cx="11936973" cy="946115"/>
          </a:xfrm>
          <a:prstGeom prst="roundRect">
            <a:avLst/>
          </a:prstGeom>
          <a:solidFill>
            <a:srgbClr val="722D3C"/>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2" name="Picture 11">
            <a:extLst>
              <a:ext uri="{FF2B5EF4-FFF2-40B4-BE49-F238E27FC236}">
                <a16:creationId xmlns:a16="http://schemas.microsoft.com/office/drawing/2014/main" id="{153C1A93-FD80-4782-936F-E011C1186773}"/>
              </a:ext>
            </a:extLst>
          </p:cNvPr>
          <p:cNvPicPr>
            <a:picLocks noChangeAspect="1"/>
          </p:cNvPicPr>
          <p:nvPr userDrawn="1"/>
        </p:nvPicPr>
        <p:blipFill>
          <a:blip r:embed="rId2"/>
          <a:stretch>
            <a:fillRect/>
          </a:stretch>
        </p:blipFill>
        <p:spPr>
          <a:xfrm>
            <a:off x="10201017" y="208249"/>
            <a:ext cx="1621183" cy="694483"/>
          </a:xfrm>
          <a:prstGeom prst="rect">
            <a:avLst/>
          </a:prstGeom>
        </p:spPr>
      </p:pic>
      <p:sp>
        <p:nvSpPr>
          <p:cNvPr id="17" name="Title Placeholder 1">
            <a:extLst>
              <a:ext uri="{FF2B5EF4-FFF2-40B4-BE49-F238E27FC236}">
                <a16:creationId xmlns:a16="http://schemas.microsoft.com/office/drawing/2014/main" id="{844D25BA-2EC1-4521-9E4B-0B841B25AA71}"/>
              </a:ext>
            </a:extLst>
          </p:cNvPr>
          <p:cNvSpPr>
            <a:spLocks noGrp="1"/>
          </p:cNvSpPr>
          <p:nvPr>
            <p:ph type="title" hasCustomPrompt="1"/>
          </p:nvPr>
        </p:nvSpPr>
        <p:spPr>
          <a:xfrm>
            <a:off x="135692" y="136526"/>
            <a:ext cx="8799211" cy="912586"/>
          </a:xfrm>
          <a:prstGeom prst="rect">
            <a:avLst/>
          </a:prstGeom>
        </p:spPr>
        <p:txBody>
          <a:bodyPr vert="horz" lIns="91440" tIns="45720" rIns="91440" bIns="45720" rtlCol="0" anchor="ctr">
            <a:normAutofit/>
          </a:bodyPr>
          <a:lstStyle>
            <a:lvl1pPr>
              <a:defRPr/>
            </a:lvl1pPr>
          </a:lstStyle>
          <a:p>
            <a:r>
              <a:rPr lang="en-US" dirty="0"/>
              <a:t>Slide/Activity Title</a:t>
            </a:r>
            <a:endParaRPr lang="en-GB" dirty="0"/>
          </a:p>
        </p:txBody>
      </p:sp>
    </p:spTree>
    <p:extLst>
      <p:ext uri="{BB962C8B-B14F-4D97-AF65-F5344CB8AC3E}">
        <p14:creationId xmlns:p14="http://schemas.microsoft.com/office/powerpoint/2010/main" val="3333795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C77D04-E04F-4850-9BF9-C4EF2BB1BF32}"/>
              </a:ext>
            </a:extLst>
          </p:cNvPr>
          <p:cNvSpPr>
            <a:spLocks noGrp="1"/>
          </p:cNvSpPr>
          <p:nvPr>
            <p:ph type="body" idx="1"/>
          </p:nvPr>
        </p:nvSpPr>
        <p:spPr>
          <a:xfrm>
            <a:off x="135692" y="1253330"/>
            <a:ext cx="11835946" cy="47241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3236934"/>
      </p:ext>
    </p:extLst>
  </p:cSld>
  <p:clrMap bg1="lt1" tx1="dk1" bg2="lt2" tx2="dk2" accent1="accent1" accent2="accent2" accent3="accent3" accent4="accent4" accent5="accent5" accent6="accent6" hlink="hlink" folHlink="folHlink"/>
  <p:sldLayoutIdLst>
    <p:sldLayoutId id="2147483677" r:id="rId1"/>
    <p:sldLayoutId id="2147483650" r:id="rId2"/>
    <p:sldLayoutId id="2147483664" r:id="rId3"/>
    <p:sldLayoutId id="2147483680" r:id="rId4"/>
    <p:sldLayoutId id="2147483660" r:id="rId5"/>
    <p:sldLayoutId id="2147483661" r:id="rId6"/>
    <p:sldLayoutId id="2147483662" r:id="rId7"/>
    <p:sldLayoutId id="2147483663"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8" r:id="rId21"/>
    <p:sldLayoutId id="2147483649" r:id="rId22"/>
    <p:sldLayoutId id="2147483679" r:id="rId23"/>
    <p:sldLayoutId id="2147483681" r:id="rId24"/>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4.wmf"/><Relationship Id="rId3" Type="http://schemas.openxmlformats.org/officeDocument/2006/relationships/image" Target="../media/image7.jpg"/><Relationship Id="rId7" Type="http://schemas.openxmlformats.org/officeDocument/2006/relationships/image" Target="../media/image21.wmf"/><Relationship Id="rId12"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3.wmf"/><Relationship Id="rId5" Type="http://schemas.openxmlformats.org/officeDocument/2006/relationships/image" Target="../media/image20.wmf"/><Relationship Id="rId15" Type="http://schemas.openxmlformats.org/officeDocument/2006/relationships/image" Target="../media/image25.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2.wmf"/><Relationship Id="rId1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52B0A41C-DF86-4A70-B3B0-2A7A5A634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1681" y="4016963"/>
            <a:ext cx="2880319" cy="28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8">
            <a:extLst>
              <a:ext uri="{FF2B5EF4-FFF2-40B4-BE49-F238E27FC236}">
                <a16:creationId xmlns:a16="http://schemas.microsoft.com/office/drawing/2014/main" id="{DB50DBBB-4026-4E7C-AD25-976F82356492}"/>
              </a:ext>
            </a:extLst>
          </p:cNvPr>
          <p:cNvSpPr>
            <a:spLocks noGrp="1"/>
          </p:cNvSpPr>
          <p:nvPr>
            <p:ph type="title"/>
          </p:nvPr>
        </p:nvSpPr>
        <p:spPr/>
        <p:txBody>
          <a:bodyPr/>
          <a:lstStyle/>
          <a:p>
            <a:r>
              <a:rPr lang="en-GB" dirty="0"/>
              <a:t>Kepler’s third law</a:t>
            </a:r>
          </a:p>
        </p:txBody>
      </p:sp>
      <p:sp>
        <p:nvSpPr>
          <p:cNvPr id="10" name="Title 8">
            <a:extLst>
              <a:ext uri="{FF2B5EF4-FFF2-40B4-BE49-F238E27FC236}">
                <a16:creationId xmlns:a16="http://schemas.microsoft.com/office/drawing/2014/main" id="{81B3159B-8BAA-49CA-99CB-CD5FC2D8CFA2}"/>
              </a:ext>
            </a:extLst>
          </p:cNvPr>
          <p:cNvSpPr txBox="1">
            <a:spLocks/>
          </p:cNvSpPr>
          <p:nvPr/>
        </p:nvSpPr>
        <p:spPr>
          <a:xfrm>
            <a:off x="6352234" y="136526"/>
            <a:ext cx="8799211" cy="912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fld id="{449C7E42-5BE8-426B-8B5C-7D4D6CB85FDC}" type="datetime1">
              <a:rPr lang="en-GB" smtClean="0"/>
              <a:t>17/08/2020</a:t>
            </a:fld>
            <a:endParaRPr lang="en-GB" dirty="0"/>
          </a:p>
        </p:txBody>
      </p:sp>
      <p:sp>
        <p:nvSpPr>
          <p:cNvPr id="6" name="Rectangle 3">
            <a:extLst>
              <a:ext uri="{FF2B5EF4-FFF2-40B4-BE49-F238E27FC236}">
                <a16:creationId xmlns:a16="http://schemas.microsoft.com/office/drawing/2014/main" id="{91F3CB8F-9064-4FA0-86F5-A82E722D53A8}"/>
              </a:ext>
            </a:extLst>
          </p:cNvPr>
          <p:cNvSpPr txBox="1">
            <a:spLocks noChangeArrowheads="1"/>
          </p:cNvSpPr>
          <p:nvPr/>
        </p:nvSpPr>
        <p:spPr>
          <a:xfrm>
            <a:off x="135692" y="1148042"/>
            <a:ext cx="7341542" cy="52046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Tx/>
              <a:buAutoNum type="arabicPeriod"/>
            </a:pPr>
            <a:r>
              <a:rPr lang="en-GB" altLang="en-US" sz="3200" i="1" dirty="0"/>
              <a:t>Calculate the minimum work required to lift an astronaut of mass 80kg from the Earth’s surface to the height of the ISS (300 km).</a:t>
            </a:r>
          </a:p>
          <a:p>
            <a:pPr marL="514350" indent="-514350">
              <a:buFontTx/>
              <a:buAutoNum type="arabicPeriod"/>
            </a:pPr>
            <a:r>
              <a:rPr lang="en-GB" altLang="en-US" sz="3200" i="1" dirty="0"/>
              <a:t>What work would be needed to remove the astronaut completely from the Earth’s gravitational field?</a:t>
            </a:r>
          </a:p>
          <a:p>
            <a:pPr marL="514350" indent="-514350">
              <a:buFontTx/>
              <a:buAutoNum type="arabicPeriod"/>
            </a:pPr>
            <a:r>
              <a:rPr lang="en-GB" altLang="en-US" sz="3200" i="1" dirty="0"/>
              <a:t>If this work came from a conversion of initial kinetic energy (the astronaut is projected from the Earth’s surface), what would be the astronaut’s initial speed?</a:t>
            </a:r>
            <a:endParaRPr lang="en-GB" altLang="en-US" sz="3200" dirty="0">
              <a:cs typeface="Arial" panose="020B0604020202020204" pitchFamily="34" charset="0"/>
            </a:endParaRPr>
          </a:p>
          <a:p>
            <a:pPr marL="514350" indent="-514350">
              <a:buFontTx/>
              <a:buAutoNum type="arabicPeriod"/>
            </a:pPr>
            <a:endParaRPr lang="en-GB" altLang="en-US" i="1" dirty="0"/>
          </a:p>
        </p:txBody>
      </p:sp>
      <p:sp>
        <p:nvSpPr>
          <p:cNvPr id="8" name="TextBox 7">
            <a:extLst>
              <a:ext uri="{FF2B5EF4-FFF2-40B4-BE49-F238E27FC236}">
                <a16:creationId xmlns:a16="http://schemas.microsoft.com/office/drawing/2014/main" id="{A1E82A69-51C6-4552-94E7-B6E7F72FB54C}"/>
              </a:ext>
            </a:extLst>
          </p:cNvPr>
          <p:cNvSpPr txBox="1"/>
          <p:nvPr/>
        </p:nvSpPr>
        <p:spPr>
          <a:xfrm>
            <a:off x="7623875" y="1148042"/>
            <a:ext cx="4568125" cy="1384995"/>
          </a:xfrm>
          <a:prstGeom prst="rect">
            <a:avLst/>
          </a:prstGeom>
          <a:noFill/>
        </p:spPr>
        <p:txBody>
          <a:bodyPr wrap="square">
            <a:spAutoFit/>
          </a:bodyPr>
          <a:lstStyle/>
          <a:p>
            <a:pPr marL="0" indent="0">
              <a:buFontTx/>
              <a:buNone/>
            </a:pPr>
            <a:r>
              <a:rPr lang="en-GB" altLang="en-US" sz="2800" i="1" dirty="0"/>
              <a:t>Earth radius, </a:t>
            </a:r>
            <a:r>
              <a:rPr lang="en-GB" altLang="en-US" sz="2800" i="1" dirty="0">
                <a:solidFill>
                  <a:srgbClr val="FF3300"/>
                </a:solidFill>
              </a:rPr>
              <a:t>r</a:t>
            </a:r>
            <a:r>
              <a:rPr lang="en-GB" altLang="en-US" sz="2800" i="1" dirty="0"/>
              <a:t> = 6400 km</a:t>
            </a:r>
          </a:p>
          <a:p>
            <a:pPr marL="0" indent="0">
              <a:buFontTx/>
              <a:buNone/>
            </a:pPr>
            <a:r>
              <a:rPr lang="en-GB" altLang="en-US" sz="2800" i="1" dirty="0"/>
              <a:t>Earth mass, </a:t>
            </a:r>
            <a:r>
              <a:rPr lang="en-GB" altLang="en-US" sz="2800" i="1" dirty="0">
                <a:solidFill>
                  <a:srgbClr val="FF3300"/>
                </a:solidFill>
              </a:rPr>
              <a:t>M</a:t>
            </a:r>
            <a:r>
              <a:rPr lang="en-GB" altLang="en-US" sz="2800" i="1" dirty="0"/>
              <a:t> = 6.0 x 10 </a:t>
            </a:r>
            <a:r>
              <a:rPr lang="en-GB" altLang="en-US" sz="2800" i="1" baseline="30000" dirty="0"/>
              <a:t>24</a:t>
            </a:r>
            <a:r>
              <a:rPr lang="en-GB" altLang="en-US" sz="2800" i="1" dirty="0"/>
              <a:t> kg</a:t>
            </a:r>
          </a:p>
          <a:p>
            <a:pPr marL="0" indent="0">
              <a:buFontTx/>
              <a:buNone/>
            </a:pPr>
            <a:r>
              <a:rPr lang="en-GB" altLang="en-US" sz="2800" i="1" dirty="0">
                <a:solidFill>
                  <a:srgbClr val="FF3300"/>
                </a:solidFill>
              </a:rPr>
              <a:t>G</a:t>
            </a:r>
            <a:r>
              <a:rPr lang="en-GB" altLang="en-US" sz="2800" i="1" dirty="0"/>
              <a:t> = </a:t>
            </a:r>
            <a:r>
              <a:rPr lang="en-GB" altLang="en-US" sz="2800" i="1" dirty="0">
                <a:cs typeface="Arial" panose="020B0604020202020204" pitchFamily="34" charset="0"/>
              </a:rPr>
              <a:t>6.672 x 10 </a:t>
            </a:r>
            <a:r>
              <a:rPr lang="en-GB" altLang="en-US" sz="2800" i="1" baseline="30000" dirty="0">
                <a:cs typeface="Arial" panose="020B0604020202020204" pitchFamily="34" charset="0"/>
              </a:rPr>
              <a:t>-11</a:t>
            </a:r>
            <a:r>
              <a:rPr lang="en-GB" altLang="en-US" sz="2800" i="1" dirty="0">
                <a:cs typeface="Arial" panose="020B0604020202020204" pitchFamily="34" charset="0"/>
              </a:rPr>
              <a:t> N m </a:t>
            </a:r>
            <a:r>
              <a:rPr lang="en-GB" altLang="en-US" sz="2800" i="1" baseline="30000" dirty="0">
                <a:cs typeface="Arial" panose="020B0604020202020204" pitchFamily="34" charset="0"/>
              </a:rPr>
              <a:t>2</a:t>
            </a:r>
            <a:r>
              <a:rPr lang="en-GB" altLang="en-US" sz="2800" i="1" dirty="0">
                <a:cs typeface="Arial" panose="020B0604020202020204" pitchFamily="34" charset="0"/>
              </a:rPr>
              <a:t> kg </a:t>
            </a:r>
            <a:r>
              <a:rPr lang="en-GB" altLang="en-US" sz="2800" i="1" baseline="30000" dirty="0">
                <a:cs typeface="Arial" panose="020B0604020202020204" pitchFamily="34" charset="0"/>
              </a:rPr>
              <a:t>- 2</a:t>
            </a:r>
            <a:endParaRPr lang="en-GB" altLang="en-US" sz="2800" dirty="0">
              <a:cs typeface="Arial" panose="020B0604020202020204" pitchFamily="34" charset="0"/>
            </a:endParaRPr>
          </a:p>
        </p:txBody>
      </p:sp>
    </p:spTree>
    <p:extLst>
      <p:ext uri="{BB962C8B-B14F-4D97-AF65-F5344CB8AC3E}">
        <p14:creationId xmlns:p14="http://schemas.microsoft.com/office/powerpoint/2010/main" val="258407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C98E-98A7-4424-8203-4EE34D5594F0}"/>
              </a:ext>
            </a:extLst>
          </p:cNvPr>
          <p:cNvSpPr>
            <a:spLocks noGrp="1"/>
          </p:cNvSpPr>
          <p:nvPr>
            <p:ph type="title"/>
          </p:nvPr>
        </p:nvSpPr>
        <p:spPr/>
        <p:txBody>
          <a:bodyPr/>
          <a:lstStyle/>
          <a:p>
            <a:r>
              <a:rPr lang="en-GB" dirty="0"/>
              <a:t>Question 1 review</a:t>
            </a:r>
          </a:p>
        </p:txBody>
      </p:sp>
      <p:sp>
        <p:nvSpPr>
          <p:cNvPr id="3" name="Rectangle 2">
            <a:extLst>
              <a:ext uri="{FF2B5EF4-FFF2-40B4-BE49-F238E27FC236}">
                <a16:creationId xmlns:a16="http://schemas.microsoft.com/office/drawing/2014/main" id="{CE7E4221-7E25-4C4E-8B9B-7145DB03950B}"/>
              </a:ext>
            </a:extLst>
          </p:cNvPr>
          <p:cNvSpPr txBox="1">
            <a:spLocks noChangeArrowheads="1"/>
          </p:cNvSpPr>
          <p:nvPr/>
        </p:nvSpPr>
        <p:spPr>
          <a:xfrm>
            <a:off x="271220" y="1049112"/>
            <a:ext cx="9942163" cy="61198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GB" altLang="en-US" b="1" i="1">
                <a:solidFill>
                  <a:srgbClr val="FF3300"/>
                </a:solidFill>
              </a:rPr>
              <a:t>V =  - G M /  r</a:t>
            </a:r>
          </a:p>
          <a:p>
            <a:pPr marL="0" indent="0">
              <a:buFontTx/>
              <a:buNone/>
            </a:pPr>
            <a:r>
              <a:rPr lang="en-GB" altLang="en-US" i="1">
                <a:solidFill>
                  <a:srgbClr val="FF3300"/>
                </a:solidFill>
              </a:rPr>
              <a:t>V</a:t>
            </a:r>
            <a:r>
              <a:rPr lang="en-GB" altLang="en-US"/>
              <a:t> at  Earth surface: </a:t>
            </a:r>
            <a:r>
              <a:rPr lang="en-GB" altLang="en-US" i="1">
                <a:solidFill>
                  <a:srgbClr val="FF3300"/>
                </a:solidFill>
              </a:rPr>
              <a:t>r</a:t>
            </a:r>
            <a:r>
              <a:rPr lang="en-GB" altLang="en-US"/>
              <a:t> = 6.4 x 10 </a:t>
            </a:r>
            <a:r>
              <a:rPr lang="en-GB" altLang="en-US" baseline="30000"/>
              <a:t>6</a:t>
            </a:r>
            <a:r>
              <a:rPr lang="en-GB" altLang="en-US"/>
              <a:t> m</a:t>
            </a:r>
          </a:p>
          <a:p>
            <a:pPr marL="0" indent="0">
              <a:buFontTx/>
              <a:buNone/>
            </a:pPr>
            <a:r>
              <a:rPr lang="en-GB" altLang="en-US"/>
              <a:t>= - (</a:t>
            </a:r>
            <a:r>
              <a:rPr lang="en-GB" altLang="en-US">
                <a:cs typeface="Arial" panose="020B0604020202020204" pitchFamily="34" charset="0"/>
              </a:rPr>
              <a:t>6.672 x 10 </a:t>
            </a:r>
            <a:r>
              <a:rPr lang="en-GB" altLang="en-US" baseline="30000">
                <a:cs typeface="Arial" panose="020B0604020202020204" pitchFamily="34" charset="0"/>
              </a:rPr>
              <a:t>-11</a:t>
            </a:r>
            <a:r>
              <a:rPr lang="en-GB" altLang="en-US">
                <a:cs typeface="Arial" panose="020B0604020202020204" pitchFamily="34" charset="0"/>
              </a:rPr>
              <a:t>) x (</a:t>
            </a:r>
            <a:r>
              <a:rPr lang="en-GB" altLang="en-US"/>
              <a:t>6.0 x 10 </a:t>
            </a:r>
            <a:r>
              <a:rPr lang="en-GB" altLang="en-US" baseline="30000"/>
              <a:t>24</a:t>
            </a:r>
            <a:r>
              <a:rPr lang="en-GB" altLang="en-US"/>
              <a:t> ) </a:t>
            </a:r>
            <a:r>
              <a:rPr lang="en-GB" altLang="en-US">
                <a:cs typeface="Arial" panose="020B0604020202020204" pitchFamily="34" charset="0"/>
              </a:rPr>
              <a:t>/ </a:t>
            </a:r>
            <a:r>
              <a:rPr lang="en-GB" altLang="en-US"/>
              <a:t>6.4 x 10 </a:t>
            </a:r>
            <a:r>
              <a:rPr lang="en-GB" altLang="en-US" baseline="30000"/>
              <a:t>6</a:t>
            </a:r>
          </a:p>
          <a:p>
            <a:pPr marL="0" indent="0">
              <a:buFontTx/>
              <a:buNone/>
            </a:pPr>
            <a:r>
              <a:rPr lang="en-GB" altLang="en-US"/>
              <a:t>= - 6.26 x 10 </a:t>
            </a:r>
            <a:r>
              <a:rPr lang="en-GB" altLang="en-US" baseline="30000"/>
              <a:t>7</a:t>
            </a:r>
            <a:r>
              <a:rPr lang="en-GB" altLang="en-US"/>
              <a:t> Jkg </a:t>
            </a:r>
            <a:r>
              <a:rPr lang="en-GB" altLang="en-US" baseline="30000"/>
              <a:t>-1</a:t>
            </a:r>
          </a:p>
          <a:p>
            <a:pPr marL="0" indent="0">
              <a:buFontTx/>
              <a:buNone/>
            </a:pPr>
            <a:r>
              <a:rPr lang="en-GB" altLang="en-US" i="1">
                <a:solidFill>
                  <a:srgbClr val="FF3300"/>
                </a:solidFill>
              </a:rPr>
              <a:t>V</a:t>
            </a:r>
            <a:r>
              <a:rPr lang="en-GB" altLang="en-US"/>
              <a:t> at  ISS: </a:t>
            </a:r>
            <a:r>
              <a:rPr lang="en-GB" altLang="en-US" i="1">
                <a:solidFill>
                  <a:srgbClr val="FF3300"/>
                </a:solidFill>
              </a:rPr>
              <a:t>r</a:t>
            </a:r>
            <a:r>
              <a:rPr lang="en-GB" altLang="en-US"/>
              <a:t> = 6.7 x 10 </a:t>
            </a:r>
            <a:r>
              <a:rPr lang="en-GB" altLang="en-US" baseline="30000"/>
              <a:t>6</a:t>
            </a:r>
            <a:r>
              <a:rPr lang="en-GB" altLang="en-US"/>
              <a:t> m</a:t>
            </a:r>
          </a:p>
          <a:p>
            <a:pPr marL="0" indent="0">
              <a:buFontTx/>
              <a:buNone/>
            </a:pPr>
            <a:r>
              <a:rPr lang="en-GB" altLang="en-US"/>
              <a:t>= - 5.97 x 10 </a:t>
            </a:r>
            <a:r>
              <a:rPr lang="en-GB" altLang="en-US" baseline="30000"/>
              <a:t>7</a:t>
            </a:r>
            <a:r>
              <a:rPr lang="en-GB" altLang="en-US"/>
              <a:t> Jkg </a:t>
            </a:r>
            <a:r>
              <a:rPr lang="en-GB" altLang="en-US" baseline="30000"/>
              <a:t>-1</a:t>
            </a:r>
          </a:p>
          <a:p>
            <a:pPr marL="0" indent="0">
              <a:buFontTx/>
              <a:buNone/>
            </a:pPr>
            <a:r>
              <a:rPr lang="el-GR" altLang="en-US" b="1" i="1">
                <a:solidFill>
                  <a:srgbClr val="FF3300"/>
                </a:solidFill>
                <a:cs typeface="Arial" panose="020B0604020202020204" pitchFamily="34" charset="0"/>
              </a:rPr>
              <a:t>Δ</a:t>
            </a:r>
            <a:r>
              <a:rPr lang="en-GB" altLang="en-US" b="1" i="1">
                <a:solidFill>
                  <a:srgbClr val="FF3300"/>
                </a:solidFill>
                <a:cs typeface="Arial" panose="020B0604020202020204" pitchFamily="34" charset="0"/>
              </a:rPr>
              <a:t>V</a:t>
            </a:r>
            <a:r>
              <a:rPr lang="en-GB" altLang="en-US">
                <a:cs typeface="Arial" panose="020B0604020202020204" pitchFamily="34" charset="0"/>
              </a:rPr>
              <a:t> = (6.26 – 5.97) </a:t>
            </a:r>
            <a:r>
              <a:rPr lang="en-GB" altLang="en-US"/>
              <a:t>x 10 </a:t>
            </a:r>
            <a:r>
              <a:rPr lang="en-GB" altLang="en-US" baseline="30000"/>
              <a:t>7</a:t>
            </a:r>
            <a:r>
              <a:rPr lang="en-GB" altLang="en-US"/>
              <a:t> Jkg </a:t>
            </a:r>
            <a:r>
              <a:rPr lang="en-GB" altLang="en-US" baseline="30000"/>
              <a:t>-1</a:t>
            </a:r>
            <a:r>
              <a:rPr lang="en-GB" altLang="en-US"/>
              <a:t>  </a:t>
            </a:r>
            <a:r>
              <a:rPr lang="en-GB" altLang="en-US">
                <a:cs typeface="Arial" panose="020B0604020202020204" pitchFamily="34" charset="0"/>
              </a:rPr>
              <a:t>= 2.9 </a:t>
            </a:r>
            <a:r>
              <a:rPr lang="en-GB" altLang="en-US"/>
              <a:t>x 10 </a:t>
            </a:r>
            <a:r>
              <a:rPr lang="en-GB" altLang="en-US" baseline="30000"/>
              <a:t>6</a:t>
            </a:r>
            <a:r>
              <a:rPr lang="en-GB" altLang="en-US"/>
              <a:t> Jkg </a:t>
            </a:r>
            <a:r>
              <a:rPr lang="en-GB" altLang="en-US" baseline="30000"/>
              <a:t>-1</a:t>
            </a:r>
          </a:p>
          <a:p>
            <a:pPr marL="0" indent="0">
              <a:buFontTx/>
              <a:buNone/>
            </a:pPr>
            <a:endParaRPr lang="en-GB" altLang="en-US" b="1" i="1">
              <a:solidFill>
                <a:srgbClr val="FF3300"/>
              </a:solidFill>
              <a:cs typeface="Arial" panose="020B0604020202020204" pitchFamily="34" charset="0"/>
            </a:endParaRPr>
          </a:p>
          <a:p>
            <a:pPr marL="0" indent="0">
              <a:buFontTx/>
              <a:buNone/>
            </a:pPr>
            <a:r>
              <a:rPr lang="el-GR" altLang="en-US" b="1" i="1">
                <a:solidFill>
                  <a:srgbClr val="FF3300"/>
                </a:solidFill>
                <a:cs typeface="Arial" panose="020B0604020202020204" pitchFamily="34" charset="0"/>
              </a:rPr>
              <a:t>Δ</a:t>
            </a:r>
            <a:r>
              <a:rPr lang="en-GB" altLang="en-US" b="1" i="1">
                <a:solidFill>
                  <a:srgbClr val="FF3300"/>
                </a:solidFill>
                <a:cs typeface="Arial" panose="020B0604020202020204" pitchFamily="34" charset="0"/>
              </a:rPr>
              <a:t>W  =  m x </a:t>
            </a:r>
            <a:r>
              <a:rPr lang="el-GR" altLang="en-US" b="1" i="1">
                <a:solidFill>
                  <a:srgbClr val="FF3300"/>
                </a:solidFill>
                <a:cs typeface="Arial" panose="020B0604020202020204" pitchFamily="34" charset="0"/>
              </a:rPr>
              <a:t>Δ</a:t>
            </a:r>
            <a:r>
              <a:rPr lang="en-GB" altLang="en-US" b="1" i="1">
                <a:solidFill>
                  <a:srgbClr val="FF3300"/>
                </a:solidFill>
                <a:cs typeface="Arial" panose="020B0604020202020204" pitchFamily="34" charset="0"/>
              </a:rPr>
              <a:t>V</a:t>
            </a:r>
          </a:p>
          <a:p>
            <a:pPr marL="0" indent="0">
              <a:buFontTx/>
              <a:buNone/>
            </a:pPr>
            <a:r>
              <a:rPr lang="en-GB" altLang="en-US">
                <a:cs typeface="Arial" panose="020B0604020202020204" pitchFamily="34" charset="0"/>
              </a:rPr>
              <a:t>= 80 kg x 2.9 </a:t>
            </a:r>
            <a:r>
              <a:rPr lang="en-GB" altLang="en-US"/>
              <a:t>x 10 </a:t>
            </a:r>
            <a:r>
              <a:rPr lang="en-GB" altLang="en-US" baseline="30000"/>
              <a:t>6</a:t>
            </a:r>
            <a:r>
              <a:rPr lang="en-GB" altLang="en-US"/>
              <a:t> Jkg </a:t>
            </a:r>
            <a:r>
              <a:rPr lang="en-GB" altLang="en-US" baseline="30000"/>
              <a:t>-1</a:t>
            </a:r>
          </a:p>
          <a:p>
            <a:pPr marL="0" indent="0">
              <a:buFontTx/>
              <a:buNone/>
            </a:pPr>
            <a:r>
              <a:rPr lang="en-GB" altLang="en-US" b="1">
                <a:solidFill>
                  <a:srgbClr val="FF3300"/>
                </a:solidFill>
                <a:cs typeface="Arial" panose="020B0604020202020204" pitchFamily="34" charset="0"/>
              </a:rPr>
              <a:t>Work = 2.32 x 10 </a:t>
            </a:r>
            <a:r>
              <a:rPr lang="en-GB" altLang="en-US" b="1" baseline="30000">
                <a:solidFill>
                  <a:srgbClr val="FF3300"/>
                </a:solidFill>
                <a:cs typeface="Arial" panose="020B0604020202020204" pitchFamily="34" charset="0"/>
              </a:rPr>
              <a:t>8</a:t>
            </a:r>
            <a:r>
              <a:rPr lang="en-GB" altLang="en-US" b="1">
                <a:solidFill>
                  <a:srgbClr val="FF3300"/>
                </a:solidFill>
                <a:cs typeface="Arial" panose="020B0604020202020204" pitchFamily="34" charset="0"/>
              </a:rPr>
              <a:t> J  = 232 MJ</a:t>
            </a:r>
            <a:endParaRPr lang="en-GB" altLang="en-US" baseline="30000" dirty="0"/>
          </a:p>
        </p:txBody>
      </p:sp>
      <p:pic>
        <p:nvPicPr>
          <p:cNvPr id="5" name="Picture 4" descr="A picture containing drawing&#10;&#10;Description automatically generated">
            <a:extLst>
              <a:ext uri="{FF2B5EF4-FFF2-40B4-BE49-F238E27FC236}">
                <a16:creationId xmlns:a16="http://schemas.microsoft.com/office/drawing/2014/main" id="{1066253A-1940-4505-96F5-091359581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Tree>
    <p:extLst>
      <p:ext uri="{BB962C8B-B14F-4D97-AF65-F5344CB8AC3E}">
        <p14:creationId xmlns:p14="http://schemas.microsoft.com/office/powerpoint/2010/main" val="220364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C98E-98A7-4424-8203-4EE34D5594F0}"/>
              </a:ext>
            </a:extLst>
          </p:cNvPr>
          <p:cNvSpPr>
            <a:spLocks noGrp="1"/>
          </p:cNvSpPr>
          <p:nvPr>
            <p:ph type="title"/>
          </p:nvPr>
        </p:nvSpPr>
        <p:spPr/>
        <p:txBody>
          <a:bodyPr/>
          <a:lstStyle/>
          <a:p>
            <a:r>
              <a:rPr lang="en-GB" dirty="0"/>
              <a:t>Question 2/3 review</a:t>
            </a:r>
          </a:p>
        </p:txBody>
      </p:sp>
      <p:sp>
        <p:nvSpPr>
          <p:cNvPr id="4" name="Rectangle 3">
            <a:extLst>
              <a:ext uri="{FF2B5EF4-FFF2-40B4-BE49-F238E27FC236}">
                <a16:creationId xmlns:a16="http://schemas.microsoft.com/office/drawing/2014/main" id="{22685F99-C92C-45C3-A3D7-FF28941A66FD}"/>
              </a:ext>
            </a:extLst>
          </p:cNvPr>
          <p:cNvSpPr txBox="1">
            <a:spLocks noChangeArrowheads="1"/>
          </p:cNvSpPr>
          <p:nvPr/>
        </p:nvSpPr>
        <p:spPr>
          <a:xfrm>
            <a:off x="135692" y="1179513"/>
            <a:ext cx="8229600" cy="56784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GB" altLang="en-US" i="1" dirty="0"/>
              <a:t>2. </a:t>
            </a:r>
            <a:r>
              <a:rPr lang="el-GR" altLang="en-US" b="1" i="1" dirty="0">
                <a:solidFill>
                  <a:srgbClr val="FF3300"/>
                </a:solidFill>
                <a:cs typeface="Arial" panose="020B0604020202020204" pitchFamily="34" charset="0"/>
              </a:rPr>
              <a:t>Δ</a:t>
            </a:r>
            <a:r>
              <a:rPr lang="en-GB" altLang="en-US" b="1" i="1" dirty="0">
                <a:solidFill>
                  <a:srgbClr val="FF3300"/>
                </a:solidFill>
                <a:cs typeface="Arial" panose="020B0604020202020204" pitchFamily="34" charset="0"/>
              </a:rPr>
              <a:t>V</a:t>
            </a:r>
            <a:r>
              <a:rPr lang="en-GB" altLang="en-US" dirty="0">
                <a:cs typeface="Arial" panose="020B0604020202020204" pitchFamily="34" charset="0"/>
              </a:rPr>
              <a:t> = (6.26 – 0) </a:t>
            </a:r>
            <a:r>
              <a:rPr lang="en-GB" altLang="en-US" dirty="0"/>
              <a:t>x 10 </a:t>
            </a:r>
            <a:r>
              <a:rPr lang="en-GB" altLang="en-US" baseline="30000" dirty="0"/>
              <a:t>7</a:t>
            </a:r>
            <a:r>
              <a:rPr lang="en-GB" altLang="en-US" dirty="0"/>
              <a:t> Jkg</a:t>
            </a:r>
            <a:r>
              <a:rPr lang="en-GB" altLang="en-US" baseline="30000" dirty="0"/>
              <a:t>-1</a:t>
            </a:r>
            <a:r>
              <a:rPr lang="en-GB" altLang="en-US" dirty="0"/>
              <a:t>  </a:t>
            </a:r>
            <a:r>
              <a:rPr lang="en-GB" altLang="en-US" dirty="0">
                <a:cs typeface="Arial" panose="020B0604020202020204" pitchFamily="34" charset="0"/>
              </a:rPr>
              <a:t>= 6.26 </a:t>
            </a:r>
            <a:r>
              <a:rPr lang="en-GB" altLang="en-US" dirty="0"/>
              <a:t>x 10 </a:t>
            </a:r>
            <a:r>
              <a:rPr lang="en-GB" altLang="en-US" baseline="30000" dirty="0"/>
              <a:t>7</a:t>
            </a:r>
            <a:r>
              <a:rPr lang="en-GB" altLang="en-US" dirty="0"/>
              <a:t> Jkg</a:t>
            </a:r>
            <a:r>
              <a:rPr lang="en-GB" altLang="en-US" baseline="30000" dirty="0"/>
              <a:t>-1</a:t>
            </a:r>
          </a:p>
          <a:p>
            <a:pPr marL="0" indent="0">
              <a:buFontTx/>
              <a:buNone/>
            </a:pPr>
            <a:r>
              <a:rPr lang="el-GR" altLang="en-US" b="1" i="1" dirty="0">
                <a:solidFill>
                  <a:srgbClr val="FF3300"/>
                </a:solidFill>
                <a:cs typeface="Arial" panose="020B0604020202020204" pitchFamily="34" charset="0"/>
              </a:rPr>
              <a:t>Δ</a:t>
            </a:r>
            <a:r>
              <a:rPr lang="en-GB" altLang="en-US" b="1" i="1" dirty="0">
                <a:solidFill>
                  <a:srgbClr val="FF3300"/>
                </a:solidFill>
                <a:cs typeface="Arial" panose="020B0604020202020204" pitchFamily="34" charset="0"/>
              </a:rPr>
              <a:t>W  =  m x </a:t>
            </a:r>
            <a:r>
              <a:rPr lang="el-GR" altLang="en-US" b="1" i="1" dirty="0">
                <a:solidFill>
                  <a:srgbClr val="FF3300"/>
                </a:solidFill>
                <a:cs typeface="Arial" panose="020B0604020202020204" pitchFamily="34" charset="0"/>
              </a:rPr>
              <a:t>Δ</a:t>
            </a:r>
            <a:r>
              <a:rPr lang="en-GB" altLang="en-US" b="1" i="1" dirty="0">
                <a:solidFill>
                  <a:srgbClr val="FF3300"/>
                </a:solidFill>
                <a:cs typeface="Arial" panose="020B0604020202020204" pitchFamily="34" charset="0"/>
              </a:rPr>
              <a:t>V</a:t>
            </a:r>
          </a:p>
          <a:p>
            <a:pPr marL="0" indent="0">
              <a:buFontTx/>
              <a:buNone/>
            </a:pPr>
            <a:r>
              <a:rPr lang="en-GB" altLang="en-US" dirty="0">
                <a:cs typeface="Arial" panose="020B0604020202020204" pitchFamily="34" charset="0"/>
              </a:rPr>
              <a:t>= 80 kg x 6.26 </a:t>
            </a:r>
            <a:r>
              <a:rPr lang="en-GB" altLang="en-US" dirty="0"/>
              <a:t>x 10 </a:t>
            </a:r>
            <a:r>
              <a:rPr lang="en-GB" altLang="en-US" baseline="30000" dirty="0"/>
              <a:t>7</a:t>
            </a:r>
            <a:r>
              <a:rPr lang="en-GB" altLang="en-US" dirty="0"/>
              <a:t> Jkg</a:t>
            </a:r>
            <a:r>
              <a:rPr lang="en-GB" altLang="en-US" baseline="30000" dirty="0"/>
              <a:t>-1</a:t>
            </a:r>
          </a:p>
          <a:p>
            <a:pPr marL="0" indent="0">
              <a:buFontTx/>
              <a:buNone/>
            </a:pPr>
            <a:r>
              <a:rPr lang="en-GB" altLang="en-US" b="1" dirty="0">
                <a:solidFill>
                  <a:srgbClr val="FF3300"/>
                </a:solidFill>
                <a:cs typeface="Arial" panose="020B0604020202020204" pitchFamily="34" charset="0"/>
              </a:rPr>
              <a:t>Work = 5.01 x 10 </a:t>
            </a:r>
            <a:r>
              <a:rPr lang="en-GB" altLang="en-US" b="1" baseline="30000" dirty="0">
                <a:solidFill>
                  <a:srgbClr val="FF3300"/>
                </a:solidFill>
                <a:cs typeface="Arial" panose="020B0604020202020204" pitchFamily="34" charset="0"/>
              </a:rPr>
              <a:t>9</a:t>
            </a:r>
            <a:r>
              <a:rPr lang="en-GB" altLang="en-US" b="1" dirty="0">
                <a:solidFill>
                  <a:srgbClr val="FF3300"/>
                </a:solidFill>
                <a:cs typeface="Arial" panose="020B0604020202020204" pitchFamily="34" charset="0"/>
              </a:rPr>
              <a:t> J  = 5 010 MJ</a:t>
            </a:r>
          </a:p>
          <a:p>
            <a:pPr marL="0" indent="0">
              <a:buFontTx/>
              <a:buNone/>
            </a:pPr>
            <a:endParaRPr lang="en-GB" altLang="en-US" i="1" dirty="0"/>
          </a:p>
          <a:p>
            <a:pPr marL="0" indent="0">
              <a:buFontTx/>
              <a:buNone/>
            </a:pPr>
            <a:r>
              <a:rPr lang="en-GB" altLang="en-US" i="1" dirty="0"/>
              <a:t>3. </a:t>
            </a:r>
            <a:r>
              <a:rPr lang="en-US" altLang="en-US" b="1" i="1" dirty="0">
                <a:solidFill>
                  <a:srgbClr val="FF3300"/>
                </a:solidFill>
                <a:cs typeface="Arial" panose="020B0604020202020204" pitchFamily="34" charset="0"/>
              </a:rPr>
              <a:t>½ m v </a:t>
            </a:r>
            <a:r>
              <a:rPr lang="en-US" altLang="en-US" b="1" i="1" baseline="30000" dirty="0">
                <a:solidFill>
                  <a:srgbClr val="FF3300"/>
                </a:solidFill>
                <a:cs typeface="Arial" panose="020B0604020202020204" pitchFamily="34" charset="0"/>
              </a:rPr>
              <a:t>2</a:t>
            </a:r>
            <a:r>
              <a:rPr lang="en-US" altLang="en-US" b="1" i="1" dirty="0">
                <a:solidFill>
                  <a:srgbClr val="FF3300"/>
                </a:solidFill>
                <a:cs typeface="Arial" panose="020B0604020202020204" pitchFamily="34" charset="0"/>
              </a:rPr>
              <a:t> = </a:t>
            </a:r>
            <a:r>
              <a:rPr lang="el-GR" altLang="en-US" b="1" i="1" dirty="0">
                <a:solidFill>
                  <a:srgbClr val="FF3300"/>
                </a:solidFill>
                <a:cs typeface="Arial" panose="020B0604020202020204" pitchFamily="34" charset="0"/>
              </a:rPr>
              <a:t>Δ</a:t>
            </a:r>
            <a:r>
              <a:rPr lang="en-GB" altLang="en-US" b="1" i="1" dirty="0">
                <a:solidFill>
                  <a:srgbClr val="FF3300"/>
                </a:solidFill>
                <a:cs typeface="Arial" panose="020B0604020202020204" pitchFamily="34" charset="0"/>
              </a:rPr>
              <a:t>W</a:t>
            </a:r>
            <a:r>
              <a:rPr lang="en-GB" altLang="en-US" dirty="0">
                <a:cs typeface="Arial" panose="020B0604020202020204" pitchFamily="34" charset="0"/>
              </a:rPr>
              <a:t> = 5.01 x 10 </a:t>
            </a:r>
            <a:r>
              <a:rPr lang="en-GB" altLang="en-US" baseline="30000" dirty="0">
                <a:cs typeface="Arial" panose="020B0604020202020204" pitchFamily="34" charset="0"/>
              </a:rPr>
              <a:t>9</a:t>
            </a:r>
            <a:r>
              <a:rPr lang="en-GB" altLang="en-US" dirty="0">
                <a:cs typeface="Arial" panose="020B0604020202020204" pitchFamily="34" charset="0"/>
              </a:rPr>
              <a:t> J</a:t>
            </a:r>
          </a:p>
          <a:p>
            <a:pPr marL="0" indent="0">
              <a:buFontTx/>
              <a:buNone/>
            </a:pPr>
            <a:r>
              <a:rPr lang="en-GB" altLang="en-US" b="1" i="1" dirty="0">
                <a:solidFill>
                  <a:srgbClr val="FF3300"/>
                </a:solidFill>
                <a:cs typeface="Arial" panose="020B0604020202020204" pitchFamily="34" charset="0"/>
              </a:rPr>
              <a:t>v</a:t>
            </a:r>
            <a:r>
              <a:rPr lang="en-GB" altLang="en-US" b="1" i="1" baseline="30000" dirty="0">
                <a:solidFill>
                  <a:srgbClr val="FF3300"/>
                </a:solidFill>
                <a:cs typeface="Arial" panose="020B0604020202020204" pitchFamily="34" charset="0"/>
              </a:rPr>
              <a:t>2</a:t>
            </a:r>
            <a:r>
              <a:rPr lang="en-GB" altLang="en-US" dirty="0">
                <a:cs typeface="Arial" panose="020B0604020202020204" pitchFamily="34" charset="0"/>
              </a:rPr>
              <a:t> = (2 x 5.01 x 10 </a:t>
            </a:r>
            <a:r>
              <a:rPr lang="en-GB" altLang="en-US" baseline="30000" dirty="0">
                <a:cs typeface="Arial" panose="020B0604020202020204" pitchFamily="34" charset="0"/>
              </a:rPr>
              <a:t>9</a:t>
            </a:r>
            <a:r>
              <a:rPr lang="en-GB" altLang="en-US" dirty="0">
                <a:cs typeface="Arial" panose="020B0604020202020204" pitchFamily="34" charset="0"/>
              </a:rPr>
              <a:t> J) / 80 kg</a:t>
            </a:r>
          </a:p>
          <a:p>
            <a:pPr marL="0" indent="0">
              <a:buFontTx/>
              <a:buNone/>
            </a:pPr>
            <a:r>
              <a:rPr lang="en-GB" altLang="en-US" b="1" i="1" dirty="0">
                <a:solidFill>
                  <a:srgbClr val="FF3300"/>
                </a:solidFill>
                <a:cs typeface="Arial" panose="020B0604020202020204" pitchFamily="34" charset="0"/>
              </a:rPr>
              <a:t>v</a:t>
            </a:r>
            <a:r>
              <a:rPr lang="en-GB" altLang="en-US" b="1" i="1" baseline="30000" dirty="0">
                <a:solidFill>
                  <a:srgbClr val="FF3300"/>
                </a:solidFill>
                <a:cs typeface="Arial" panose="020B0604020202020204" pitchFamily="34" charset="0"/>
              </a:rPr>
              <a:t>2</a:t>
            </a:r>
            <a:r>
              <a:rPr lang="en-GB" altLang="en-US" dirty="0">
                <a:cs typeface="Arial" panose="020B0604020202020204" pitchFamily="34" charset="0"/>
              </a:rPr>
              <a:t> = (10.02 x 10 </a:t>
            </a:r>
            <a:r>
              <a:rPr lang="en-GB" altLang="en-US" baseline="30000" dirty="0">
                <a:cs typeface="Arial" panose="020B0604020202020204" pitchFamily="34" charset="0"/>
              </a:rPr>
              <a:t>9</a:t>
            </a:r>
            <a:r>
              <a:rPr lang="en-GB" altLang="en-US" dirty="0">
                <a:cs typeface="Arial" panose="020B0604020202020204" pitchFamily="34" charset="0"/>
              </a:rPr>
              <a:t> J) / 80 kg</a:t>
            </a:r>
          </a:p>
          <a:p>
            <a:pPr marL="0" indent="0">
              <a:buFontTx/>
              <a:buNone/>
            </a:pPr>
            <a:r>
              <a:rPr lang="en-GB" altLang="en-US" b="1" i="1" dirty="0">
                <a:solidFill>
                  <a:srgbClr val="FF3300"/>
                </a:solidFill>
                <a:cs typeface="Arial" panose="020B0604020202020204" pitchFamily="34" charset="0"/>
              </a:rPr>
              <a:t>v</a:t>
            </a:r>
            <a:r>
              <a:rPr lang="en-GB" altLang="en-US" b="1" i="1" baseline="30000" dirty="0">
                <a:solidFill>
                  <a:srgbClr val="FF3300"/>
                </a:solidFill>
                <a:cs typeface="Arial" panose="020B0604020202020204" pitchFamily="34" charset="0"/>
              </a:rPr>
              <a:t>2</a:t>
            </a:r>
            <a:r>
              <a:rPr lang="en-GB" altLang="en-US" dirty="0">
                <a:cs typeface="Arial" panose="020B0604020202020204" pitchFamily="34" charset="0"/>
              </a:rPr>
              <a:t> = 1.25 x 10 </a:t>
            </a:r>
            <a:r>
              <a:rPr lang="en-GB" altLang="en-US" baseline="30000" dirty="0">
                <a:cs typeface="Arial" panose="020B0604020202020204" pitchFamily="34" charset="0"/>
              </a:rPr>
              <a:t>8</a:t>
            </a:r>
            <a:endParaRPr lang="en-GB" altLang="en-US" dirty="0">
              <a:cs typeface="Arial" panose="020B0604020202020204" pitchFamily="34" charset="0"/>
            </a:endParaRPr>
          </a:p>
          <a:p>
            <a:pPr marL="0" indent="0">
              <a:buFontTx/>
              <a:buNone/>
            </a:pPr>
            <a:r>
              <a:rPr lang="en-GB" altLang="en-US" b="1" dirty="0">
                <a:solidFill>
                  <a:srgbClr val="FF3300"/>
                </a:solidFill>
                <a:cs typeface="Arial" panose="020B0604020202020204" pitchFamily="34" charset="0"/>
              </a:rPr>
              <a:t>speed, </a:t>
            </a:r>
            <a:r>
              <a:rPr lang="en-GB" altLang="en-US" b="1" i="1" dirty="0">
                <a:solidFill>
                  <a:srgbClr val="FF3300"/>
                </a:solidFill>
                <a:cs typeface="Arial" panose="020B0604020202020204" pitchFamily="34" charset="0"/>
              </a:rPr>
              <a:t>v</a:t>
            </a:r>
            <a:r>
              <a:rPr lang="en-GB" altLang="en-US" b="1" dirty="0">
                <a:solidFill>
                  <a:srgbClr val="FF3300"/>
                </a:solidFill>
                <a:cs typeface="Arial" panose="020B0604020202020204" pitchFamily="34" charset="0"/>
              </a:rPr>
              <a:t> = 1.12 x 10</a:t>
            </a:r>
            <a:r>
              <a:rPr lang="en-GB" altLang="en-US" b="1" baseline="30000" dirty="0">
                <a:solidFill>
                  <a:srgbClr val="FF3300"/>
                </a:solidFill>
                <a:cs typeface="Arial" panose="020B0604020202020204" pitchFamily="34" charset="0"/>
              </a:rPr>
              <a:t>4</a:t>
            </a:r>
            <a:r>
              <a:rPr lang="en-GB" altLang="en-US" b="1" dirty="0">
                <a:solidFill>
                  <a:srgbClr val="FF3300"/>
                </a:solidFill>
                <a:cs typeface="Arial" panose="020B0604020202020204" pitchFamily="34" charset="0"/>
              </a:rPr>
              <a:t> ms</a:t>
            </a:r>
            <a:r>
              <a:rPr lang="en-GB" altLang="en-US" b="1" baseline="30000" dirty="0">
                <a:solidFill>
                  <a:srgbClr val="FF3300"/>
                </a:solidFill>
                <a:cs typeface="Arial" panose="020B0604020202020204" pitchFamily="34" charset="0"/>
              </a:rPr>
              <a:t>-1</a:t>
            </a:r>
            <a:r>
              <a:rPr lang="en-GB" altLang="en-US" b="1" dirty="0">
                <a:solidFill>
                  <a:srgbClr val="FF3300"/>
                </a:solidFill>
                <a:cs typeface="Arial" panose="020B0604020202020204" pitchFamily="34" charset="0"/>
              </a:rPr>
              <a:t>  (11 kms</a:t>
            </a:r>
            <a:r>
              <a:rPr lang="en-GB" altLang="en-US" b="1" baseline="30000" dirty="0">
                <a:solidFill>
                  <a:srgbClr val="FF3300"/>
                </a:solidFill>
                <a:cs typeface="Arial" panose="020B0604020202020204" pitchFamily="34" charset="0"/>
              </a:rPr>
              <a:t>-1</a:t>
            </a:r>
            <a:r>
              <a:rPr lang="en-GB" altLang="en-US" b="1" dirty="0">
                <a:solidFill>
                  <a:srgbClr val="FF3300"/>
                </a:solidFill>
                <a:cs typeface="Arial" panose="020B0604020202020204" pitchFamily="34" charset="0"/>
              </a:rPr>
              <a:t>)</a:t>
            </a:r>
          </a:p>
          <a:p>
            <a:pPr marL="0" indent="0">
              <a:buFontTx/>
              <a:buNone/>
            </a:pPr>
            <a:r>
              <a:rPr lang="en-GB" altLang="en-US" dirty="0">
                <a:cs typeface="Arial" panose="020B0604020202020204" pitchFamily="34" charset="0"/>
              </a:rPr>
              <a:t>This is called the </a:t>
            </a:r>
            <a:r>
              <a:rPr lang="en-GB" altLang="en-US" b="1" dirty="0">
                <a:solidFill>
                  <a:schemeClr val="accent2"/>
                </a:solidFill>
                <a:cs typeface="Arial" panose="020B0604020202020204" pitchFamily="34" charset="0"/>
              </a:rPr>
              <a:t>escape speed</a:t>
            </a:r>
            <a:r>
              <a:rPr lang="en-GB" altLang="en-US" dirty="0">
                <a:cs typeface="Arial" panose="020B0604020202020204" pitchFamily="34" charset="0"/>
              </a:rPr>
              <a:t>.</a:t>
            </a:r>
            <a:endParaRPr lang="en-GB" altLang="en-US" b="1" dirty="0">
              <a:solidFill>
                <a:srgbClr val="FF3300"/>
              </a:solidFill>
              <a:cs typeface="Arial" panose="020B0604020202020204" pitchFamily="34" charset="0"/>
            </a:endParaRPr>
          </a:p>
        </p:txBody>
      </p:sp>
      <p:pic>
        <p:nvPicPr>
          <p:cNvPr id="6" name="Picture 5" descr="A picture containing drawing&#10;&#10;Description automatically generated">
            <a:extLst>
              <a:ext uri="{FF2B5EF4-FFF2-40B4-BE49-F238E27FC236}">
                <a16:creationId xmlns:a16="http://schemas.microsoft.com/office/drawing/2014/main" id="{F2C1AFCD-F8F2-499B-A1DD-68B2618AA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Tree>
    <p:extLst>
      <p:ext uri="{BB962C8B-B14F-4D97-AF65-F5344CB8AC3E}">
        <p14:creationId xmlns:p14="http://schemas.microsoft.com/office/powerpoint/2010/main" val="11304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Subtitle 2"/>
              <p:cNvSpPr>
                <a:spLocks noGrp="1"/>
              </p:cNvSpPr>
              <p:nvPr>
                <p:ph idx="1"/>
              </p:nvPr>
            </p:nvSpPr>
            <p:spPr>
              <a:xfrm>
                <a:off x="5918986" y="1253330"/>
                <a:ext cx="6052652" cy="4724137"/>
              </a:xfrm>
            </p:spPr>
            <p:txBody>
              <a:bodyPr>
                <a:normAutofit/>
              </a:bodyPr>
              <a:lstStyle/>
              <a:p>
                <a:pPr marL="0" indent="0" algn="l">
                  <a:buNone/>
                </a:pPr>
                <a:r>
                  <a:rPr lang="en-GB" sz="2600" dirty="0"/>
                  <a:t>Johannes Kepler made very careful measurements of planetary motion. He measured the time period, T, for each planet (i.e. how long it look a planet to orbit the sun) and the average radius of its orbit.</a:t>
                </a:r>
              </a:p>
              <a:p>
                <a:pPr algn="l"/>
                <a:endParaRPr lang="en-GB" sz="2600" dirty="0"/>
              </a:p>
              <a:p>
                <a:pPr marL="0" indent="0" algn="l">
                  <a:buNone/>
                </a:pPr>
                <a:r>
                  <a:rPr lang="en-GB" sz="2600" dirty="0"/>
                  <a:t>Kepler noticed that the value:</a:t>
                </a:r>
              </a:p>
              <a:p>
                <a:pPr marL="0" indent="0" algn="l">
                  <a:buNone/>
                </a:pPr>
                <a14:m>
                  <m:oMathPara xmlns:m="http://schemas.openxmlformats.org/officeDocument/2006/math">
                    <m:oMathParaPr>
                      <m:jc m:val="centerGroup"/>
                    </m:oMathParaPr>
                    <m:oMath xmlns:m="http://schemas.openxmlformats.org/officeDocument/2006/math">
                      <m:f>
                        <m:fPr>
                          <m:ctrlPr>
                            <a:rPr lang="en-GB" sz="2600" i="1" smtClean="0">
                              <a:solidFill>
                                <a:srgbClr val="C00000"/>
                              </a:solidFill>
                              <a:latin typeface="Cambria Math" panose="02040503050406030204" pitchFamily="18" charset="0"/>
                            </a:rPr>
                          </m:ctrlPr>
                        </m:fPr>
                        <m:num>
                          <m:sSup>
                            <m:sSupPr>
                              <m:ctrlPr>
                                <a:rPr lang="en-GB" sz="2600" i="1" smtClean="0">
                                  <a:solidFill>
                                    <a:srgbClr val="C00000"/>
                                  </a:solidFill>
                                  <a:latin typeface="Cambria Math" panose="02040503050406030204" pitchFamily="18" charset="0"/>
                                </a:rPr>
                              </m:ctrlPr>
                            </m:sSupPr>
                            <m:e>
                              <m:r>
                                <a:rPr lang="en-GB" sz="2600" i="1" smtClean="0">
                                  <a:solidFill>
                                    <a:srgbClr val="C00000"/>
                                  </a:solidFill>
                                  <a:latin typeface="Cambria Math" panose="02040503050406030204" pitchFamily="18" charset="0"/>
                                </a:rPr>
                                <m:t>𝑟</m:t>
                              </m:r>
                            </m:e>
                            <m:sup>
                              <m:r>
                                <a:rPr lang="en-GB" sz="2600" i="1" smtClean="0">
                                  <a:solidFill>
                                    <a:srgbClr val="C00000"/>
                                  </a:solidFill>
                                  <a:latin typeface="Cambria Math" panose="02040503050406030204" pitchFamily="18" charset="0"/>
                                </a:rPr>
                                <m:t>3</m:t>
                              </m:r>
                            </m:sup>
                          </m:sSup>
                        </m:num>
                        <m:den>
                          <m:sSup>
                            <m:sSupPr>
                              <m:ctrlPr>
                                <a:rPr lang="en-GB" sz="2600" i="1" smtClean="0">
                                  <a:solidFill>
                                    <a:srgbClr val="C00000"/>
                                  </a:solidFill>
                                  <a:latin typeface="Cambria Math" panose="02040503050406030204" pitchFamily="18" charset="0"/>
                                </a:rPr>
                              </m:ctrlPr>
                            </m:sSupPr>
                            <m:e>
                              <m:r>
                                <a:rPr lang="en-GB" sz="2600" i="1" smtClean="0">
                                  <a:solidFill>
                                    <a:srgbClr val="C00000"/>
                                  </a:solidFill>
                                  <a:latin typeface="Cambria Math" panose="02040503050406030204" pitchFamily="18" charset="0"/>
                                </a:rPr>
                                <m:t>𝑇</m:t>
                              </m:r>
                            </m:e>
                            <m:sup>
                              <m:r>
                                <a:rPr lang="en-GB" sz="2600" i="1" smtClean="0">
                                  <a:solidFill>
                                    <a:srgbClr val="C00000"/>
                                  </a:solidFill>
                                  <a:latin typeface="Cambria Math" panose="02040503050406030204" pitchFamily="18" charset="0"/>
                                </a:rPr>
                                <m:t>2</m:t>
                              </m:r>
                            </m:sup>
                          </m:sSup>
                        </m:den>
                      </m:f>
                    </m:oMath>
                  </m:oMathPara>
                </a14:m>
                <a:endParaRPr lang="en-GB" sz="2600" dirty="0"/>
              </a:p>
              <a:p>
                <a:pPr marL="0" indent="0" algn="l">
                  <a:buNone/>
                </a:pPr>
                <a:r>
                  <a:rPr lang="en-GB" sz="2600" dirty="0"/>
                  <a:t>remained constant.</a:t>
                </a:r>
              </a:p>
            </p:txBody>
          </p:sp>
        </mc:Choice>
        <mc:Fallback>
          <p:sp>
            <p:nvSpPr>
              <p:cNvPr id="3" name="Subtitle 2"/>
              <p:cNvSpPr>
                <a:spLocks noGrp="1" noRot="1" noChangeAspect="1" noMove="1" noResize="1" noEditPoints="1" noAdjustHandles="1" noChangeArrowheads="1" noChangeShapeType="1" noTextEdit="1"/>
              </p:cNvSpPr>
              <p:nvPr>
                <p:ph idx="1"/>
              </p:nvPr>
            </p:nvSpPr>
            <p:spPr>
              <a:xfrm>
                <a:off x="5918986" y="1253330"/>
                <a:ext cx="6052652" cy="4724137"/>
              </a:xfrm>
              <a:blipFill>
                <a:blip r:embed="rId2"/>
                <a:stretch>
                  <a:fillRect l="-1813" t="-2065"/>
                </a:stretch>
              </a:blipFill>
            </p:spPr>
            <p:txBody>
              <a:bodyPr/>
              <a:lstStyle/>
              <a:p>
                <a:r>
                  <a:rPr lang="en-GB">
                    <a:noFill/>
                  </a:rPr>
                  <a:t> </a:t>
                </a:r>
              </a:p>
            </p:txBody>
          </p:sp>
        </mc:Fallback>
      </mc:AlternateContent>
      <p:sp>
        <p:nvSpPr>
          <p:cNvPr id="2" name="Title 1"/>
          <p:cNvSpPr>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Kepler’s third law</a:t>
            </a:r>
            <a:endParaRPr lang="en-GB" sz="60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92" y="1382950"/>
            <a:ext cx="5361170" cy="2585588"/>
          </a:xfrm>
          <a:prstGeom prst="rect">
            <a:avLst/>
          </a:prstGeom>
        </p:spPr>
      </p:pic>
      <p:sp>
        <p:nvSpPr>
          <p:cNvPr id="5" name="Rectangle 4">
            <a:extLst>
              <a:ext uri="{FF2B5EF4-FFF2-40B4-BE49-F238E27FC236}">
                <a16:creationId xmlns:a16="http://schemas.microsoft.com/office/drawing/2014/main" id="{0A5703D7-7F3C-4C4D-87CD-94BF9CF0759A}"/>
              </a:ext>
            </a:extLst>
          </p:cNvPr>
          <p:cNvSpPr/>
          <p:nvPr/>
        </p:nvSpPr>
        <p:spPr>
          <a:xfrm>
            <a:off x="5918986" y="4003710"/>
            <a:ext cx="4159596" cy="160255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04A39A7-7CA3-4491-A23A-235E6A434A74}"/>
              </a:ext>
            </a:extLst>
          </p:cNvPr>
          <p:cNvSpPr txBox="1"/>
          <p:nvPr/>
        </p:nvSpPr>
        <p:spPr>
          <a:xfrm>
            <a:off x="286719" y="4522433"/>
            <a:ext cx="3820332" cy="1384995"/>
          </a:xfrm>
          <a:prstGeom prst="rect">
            <a:avLst/>
          </a:prstGeom>
          <a:noFill/>
        </p:spPr>
        <p:txBody>
          <a:bodyPr wrap="square">
            <a:spAutoFit/>
          </a:bodyPr>
          <a:lstStyle/>
          <a:p>
            <a:pPr marL="0" indent="0" algn="l">
              <a:buNone/>
            </a:pPr>
            <a:r>
              <a:rPr lang="en-GB" sz="2800" b="1" dirty="0"/>
              <a:t>Stretch: </a:t>
            </a:r>
            <a:r>
              <a:rPr lang="en-GB" sz="2800" dirty="0"/>
              <a:t>If the radius is doubled, what happens to the time period?</a:t>
            </a:r>
          </a:p>
        </p:txBody>
      </p:sp>
    </p:spTree>
    <p:extLst>
      <p:ext uri="{BB962C8B-B14F-4D97-AF65-F5344CB8AC3E}">
        <p14:creationId xmlns:p14="http://schemas.microsoft.com/office/powerpoint/2010/main" val="2643642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691" y="1414638"/>
            <a:ext cx="6756559" cy="4288738"/>
          </a:xfrm>
        </p:spPr>
      </p:pic>
      <p:sp>
        <p:nvSpPr>
          <p:cNvPr id="2" name="Title 1"/>
          <p:cNvSpPr>
            <a:spLocks noGrp="1"/>
          </p:cNvSpPr>
          <p:nvPr>
            <p:ph type="title"/>
          </p:nvPr>
        </p:nvSpPr>
        <p:spPr/>
        <p:txBody>
          <a:bodyPr>
            <a:normAutofit fontScale="90000"/>
          </a:bodyPr>
          <a:lstStyle/>
          <a:p>
            <a:r>
              <a:rPr lang="en-GB" sz="6000" dirty="0">
                <a:solidFill>
                  <a:schemeClr val="bg1"/>
                </a:solidFill>
              </a:rPr>
              <a:t>Kepler’s third law</a:t>
            </a:r>
            <a:endParaRPr lang="en-GB" sz="6000" dirty="0"/>
          </a:p>
        </p:txBody>
      </p:sp>
      <mc:AlternateContent xmlns:mc="http://schemas.openxmlformats.org/markup-compatibility/2006" xmlns:a14="http://schemas.microsoft.com/office/drawing/2010/main">
        <mc:Choice Requires="a14">
          <p:sp>
            <p:nvSpPr>
              <p:cNvPr id="5" name="Rectangle 4"/>
              <p:cNvSpPr/>
              <p:nvPr/>
            </p:nvSpPr>
            <p:spPr>
              <a:xfrm>
                <a:off x="7075814" y="1414638"/>
                <a:ext cx="4987464" cy="4155048"/>
              </a:xfrm>
              <a:prstGeom prst="rect">
                <a:avLst/>
              </a:prstGeom>
            </p:spPr>
            <p:txBody>
              <a:bodyPr wrap="square">
                <a:spAutoFit/>
              </a:bodyPr>
              <a:lstStyle/>
              <a:p>
                <a:r>
                  <a:rPr lang="en-GB" sz="2400" dirty="0"/>
                  <a:t>Johannes Kepler made very careful measurements of planetary motion. He measured the time period, T, for each planet (i.e. how long it look a planet to orbit the sun) and the average radius of its orbit. He noticed that the value:</a:t>
                </a:r>
              </a:p>
              <a:p>
                <a:pPr/>
                <a14:m>
                  <m:oMathPara xmlns:m="http://schemas.openxmlformats.org/officeDocument/2006/math">
                    <m:oMathParaPr>
                      <m:jc m:val="centerGroup"/>
                    </m:oMathParaPr>
                    <m:oMath xmlns:m="http://schemas.openxmlformats.org/officeDocument/2006/math">
                      <m:f>
                        <m:fPr>
                          <m:ctrlPr>
                            <a:rPr lang="en-GB" sz="2400" i="1">
                              <a:solidFill>
                                <a:srgbClr val="C00000"/>
                              </a:solidFill>
                              <a:latin typeface="Cambria Math" panose="02040503050406030204" pitchFamily="18" charset="0"/>
                            </a:rPr>
                          </m:ctrlPr>
                        </m:fPr>
                        <m:num>
                          <m:sSup>
                            <m:sSupPr>
                              <m:ctrlPr>
                                <a:rPr lang="en-GB" sz="2400" i="1">
                                  <a:solidFill>
                                    <a:srgbClr val="C00000"/>
                                  </a:solidFill>
                                  <a:latin typeface="Cambria Math" panose="02040503050406030204" pitchFamily="18" charset="0"/>
                                </a:rPr>
                              </m:ctrlPr>
                            </m:sSupPr>
                            <m:e>
                              <m:r>
                                <a:rPr lang="en-GB" sz="2400" i="1">
                                  <a:solidFill>
                                    <a:srgbClr val="C00000"/>
                                  </a:solidFill>
                                  <a:latin typeface="Cambria Math" panose="02040503050406030204" pitchFamily="18" charset="0"/>
                                </a:rPr>
                                <m:t>𝑟</m:t>
                              </m:r>
                            </m:e>
                            <m:sup>
                              <m:r>
                                <a:rPr lang="en-GB" sz="2400" i="1">
                                  <a:solidFill>
                                    <a:srgbClr val="C00000"/>
                                  </a:solidFill>
                                  <a:latin typeface="Cambria Math" panose="02040503050406030204" pitchFamily="18" charset="0"/>
                                </a:rPr>
                                <m:t>3</m:t>
                              </m:r>
                            </m:sup>
                          </m:sSup>
                        </m:num>
                        <m:den>
                          <m:sSup>
                            <m:sSupPr>
                              <m:ctrlPr>
                                <a:rPr lang="en-GB" sz="2400" i="1">
                                  <a:solidFill>
                                    <a:srgbClr val="C00000"/>
                                  </a:solidFill>
                                  <a:latin typeface="Cambria Math" panose="02040503050406030204" pitchFamily="18" charset="0"/>
                                </a:rPr>
                              </m:ctrlPr>
                            </m:sSupPr>
                            <m:e>
                              <m:r>
                                <a:rPr lang="en-GB" sz="2400" i="1">
                                  <a:solidFill>
                                    <a:srgbClr val="C00000"/>
                                  </a:solidFill>
                                  <a:latin typeface="Cambria Math" panose="02040503050406030204" pitchFamily="18" charset="0"/>
                                </a:rPr>
                                <m:t>𝑇</m:t>
                              </m:r>
                            </m:e>
                            <m:sup>
                              <m:r>
                                <a:rPr lang="en-GB" sz="2400" i="1">
                                  <a:solidFill>
                                    <a:srgbClr val="C00000"/>
                                  </a:solidFill>
                                  <a:latin typeface="Cambria Math" panose="02040503050406030204" pitchFamily="18" charset="0"/>
                                </a:rPr>
                                <m:t>2</m:t>
                              </m:r>
                            </m:sup>
                          </m:sSup>
                        </m:den>
                      </m:f>
                    </m:oMath>
                  </m:oMathPara>
                </a14:m>
                <a:endParaRPr lang="en-GB" sz="2400" dirty="0"/>
              </a:p>
              <a:p>
                <a:endParaRPr lang="en-GB" sz="2400" dirty="0"/>
              </a:p>
              <a:p>
                <a:r>
                  <a:rPr lang="en-GB" sz="2400" dirty="0"/>
                  <a:t>remained constant. </a:t>
                </a:r>
              </a:p>
            </p:txBody>
          </p:sp>
        </mc:Choice>
        <mc:Fallback xmlns="">
          <p:sp>
            <p:nvSpPr>
              <p:cNvPr id="5" name="Rectangle 4"/>
              <p:cNvSpPr>
                <a:spLocks noRot="1" noChangeAspect="1" noMove="1" noResize="1" noEditPoints="1" noAdjustHandles="1" noChangeArrowheads="1" noChangeShapeType="1" noTextEdit="1"/>
              </p:cNvSpPr>
              <p:nvPr/>
            </p:nvSpPr>
            <p:spPr>
              <a:xfrm>
                <a:off x="7075814" y="1414638"/>
                <a:ext cx="4987464" cy="4155048"/>
              </a:xfrm>
              <a:prstGeom prst="rect">
                <a:avLst/>
              </a:prstGeom>
              <a:blipFill>
                <a:blip r:embed="rId3"/>
                <a:stretch>
                  <a:fillRect l="-1956" t="-1173" b="-2346"/>
                </a:stretch>
              </a:blipFill>
            </p:spPr>
            <p:txBody>
              <a:bodyPr/>
              <a:lstStyle/>
              <a:p>
                <a:r>
                  <a:rPr lang="en-GB">
                    <a:noFill/>
                  </a:rPr>
                  <a:t> </a:t>
                </a:r>
              </a:p>
            </p:txBody>
          </p:sp>
        </mc:Fallback>
      </mc:AlternateContent>
    </p:spTree>
    <p:extLst>
      <p:ext uri="{BB962C8B-B14F-4D97-AF65-F5344CB8AC3E}">
        <p14:creationId xmlns:p14="http://schemas.microsoft.com/office/powerpoint/2010/main" val="3539406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996698" y="1414791"/>
                <a:ext cx="8198604" cy="4724137"/>
              </a:xfrm>
            </p:spPr>
            <p:txBody>
              <a:bodyPr/>
              <a:lstStyle/>
              <a:p>
                <a:pPr marL="0" indent="0">
                  <a:buNone/>
                </a:pPr>
                <a:r>
                  <a:rPr lang="en-GB" dirty="0"/>
                  <a:t>Newton showed that the gravitational force of a planet on a satellite is </a:t>
                </a:r>
                <a14:m>
                  <m:oMath xmlns:m="http://schemas.openxmlformats.org/officeDocument/2006/math">
                    <m:r>
                      <a:rPr lang="en-GB" i="1">
                        <a:solidFill>
                          <a:srgbClr val="C00000"/>
                        </a:solidFill>
                        <a:latin typeface="Cambria Math" panose="02040503050406030204" pitchFamily="18" charset="0"/>
                      </a:rPr>
                      <m:t>𝐹</m:t>
                    </m:r>
                    <m:r>
                      <a:rPr lang="en-GB" i="1">
                        <a:solidFill>
                          <a:srgbClr val="C00000"/>
                        </a:solidFill>
                        <a:latin typeface="Cambria Math" panose="02040503050406030204" pitchFamily="18" charset="0"/>
                      </a:rPr>
                      <m:t>=</m:t>
                    </m:r>
                    <m:f>
                      <m:fPr>
                        <m:ctrlPr>
                          <a:rPr lang="en-GB" i="1">
                            <a:solidFill>
                              <a:srgbClr val="C00000"/>
                            </a:solidFill>
                            <a:latin typeface="Cambria Math" panose="02040503050406030204" pitchFamily="18" charset="0"/>
                          </a:rPr>
                        </m:ctrlPr>
                      </m:fPr>
                      <m:num>
                        <m:r>
                          <a:rPr lang="en-GB" i="1">
                            <a:solidFill>
                              <a:srgbClr val="C00000"/>
                            </a:solidFill>
                            <a:latin typeface="Cambria Math" panose="02040503050406030204" pitchFamily="18" charset="0"/>
                          </a:rPr>
                          <m:t>𝐺</m:t>
                        </m:r>
                        <m:r>
                          <a:rPr lang="en-GB" b="0" i="1" smtClean="0">
                            <a:solidFill>
                              <a:srgbClr val="C00000"/>
                            </a:solidFill>
                            <a:latin typeface="Cambria Math" panose="02040503050406030204" pitchFamily="18" charset="0"/>
                          </a:rPr>
                          <m:t>𝑀𝑚</m:t>
                        </m:r>
                      </m:num>
                      <m:den>
                        <m:sSup>
                          <m:sSupPr>
                            <m:ctrlPr>
                              <a:rPr lang="en-GB" i="1">
                                <a:solidFill>
                                  <a:srgbClr val="C00000"/>
                                </a:solidFill>
                                <a:latin typeface="Cambria Math" panose="02040503050406030204" pitchFamily="18" charset="0"/>
                              </a:rPr>
                            </m:ctrlPr>
                          </m:sSupPr>
                          <m:e>
                            <m:r>
                              <a:rPr lang="en-GB" i="1">
                                <a:solidFill>
                                  <a:srgbClr val="C00000"/>
                                </a:solidFill>
                                <a:latin typeface="Cambria Math" panose="02040503050406030204" pitchFamily="18" charset="0"/>
                              </a:rPr>
                              <m:t>𝑟</m:t>
                            </m:r>
                          </m:e>
                          <m:sup>
                            <m:r>
                              <a:rPr lang="en-GB" i="1">
                                <a:solidFill>
                                  <a:srgbClr val="C00000"/>
                                </a:solidFill>
                                <a:latin typeface="Cambria Math" panose="02040503050406030204" pitchFamily="18" charset="0"/>
                              </a:rPr>
                              <m:t>2</m:t>
                            </m:r>
                          </m:sup>
                        </m:sSup>
                      </m:den>
                    </m:f>
                  </m:oMath>
                </a14:m>
                <a:r>
                  <a:rPr lang="en-GB" dirty="0"/>
                  <a:t>.</a:t>
                </a:r>
              </a:p>
              <a:p>
                <a:pPr marL="0" indent="0">
                  <a:buNone/>
                </a:pPr>
                <a:r>
                  <a:rPr lang="en-GB" dirty="0"/>
                  <a:t>The gravitational field strength is therefore given by:</a:t>
                </a:r>
              </a:p>
              <a:p>
                <a:pPr marL="0" indent="0">
                  <a:buNone/>
                </a:pPr>
                <a:r>
                  <a:rPr lang="en-GB" dirty="0"/>
                  <a:t>				 </a:t>
                </a:r>
                <a14:m>
                  <m:oMath xmlns:m="http://schemas.openxmlformats.org/officeDocument/2006/math">
                    <m:r>
                      <a:rPr lang="en-GB" b="0" i="1" smtClean="0">
                        <a:solidFill>
                          <a:srgbClr val="C00000"/>
                        </a:solidFill>
                        <a:latin typeface="Cambria Math" panose="02040503050406030204" pitchFamily="18" charset="0"/>
                      </a:rPr>
                      <m:t>𝑔</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m:t>
                        </m:r>
                      </m:num>
                      <m:den>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𝑟</m:t>
                            </m:r>
                          </m:e>
                          <m:sup>
                            <m:r>
                              <a:rPr lang="en-GB" b="0" i="1" smtClean="0">
                                <a:solidFill>
                                  <a:srgbClr val="C00000"/>
                                </a:solidFill>
                                <a:latin typeface="Cambria Math" panose="02040503050406030204" pitchFamily="18" charset="0"/>
                              </a:rPr>
                              <m:t>2</m:t>
                            </m:r>
                          </m:sup>
                        </m:sSup>
                      </m:den>
                    </m:f>
                  </m:oMath>
                </a14:m>
                <a:endParaRPr lang="en-GB" dirty="0"/>
              </a:p>
              <a:p>
                <a:pPr marL="0" indent="0">
                  <a:buNone/>
                </a:pPr>
                <a:r>
                  <a:rPr lang="en-GB" dirty="0"/>
                  <a:t>This is therefore equal to the centripetal acceleration:</a:t>
                </a:r>
              </a:p>
              <a:p>
                <a:pPr marL="0" indent="0">
                  <a:buNone/>
                </a:pPr>
                <a:r>
                  <a:rPr lang="en-GB" dirty="0"/>
                  <a:t>				 </a:t>
                </a:r>
                <a14:m>
                  <m:oMath xmlns:m="http://schemas.openxmlformats.org/officeDocument/2006/math">
                    <m:r>
                      <a:rPr lang="en-GB" b="0" i="1" smtClean="0">
                        <a:solidFill>
                          <a:srgbClr val="C00000"/>
                        </a:solidFill>
                        <a:latin typeface="Cambria Math" panose="02040503050406030204" pitchFamily="18" charset="0"/>
                      </a:rPr>
                      <m:t>𝑎</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𝑣</m:t>
                            </m:r>
                          </m:e>
                          <m:sup>
                            <m:r>
                              <a:rPr lang="en-GB" b="0" i="1" smtClean="0">
                                <a:solidFill>
                                  <a:srgbClr val="C00000"/>
                                </a:solidFill>
                                <a:latin typeface="Cambria Math" panose="02040503050406030204" pitchFamily="18" charset="0"/>
                              </a:rPr>
                              <m:t>2</m:t>
                            </m:r>
                          </m:sup>
                        </m:sSup>
                      </m:num>
                      <m:den>
                        <m:r>
                          <a:rPr lang="en-GB" b="0" i="1" smtClean="0">
                            <a:solidFill>
                              <a:srgbClr val="C00000"/>
                            </a:solidFill>
                            <a:latin typeface="Cambria Math" panose="02040503050406030204" pitchFamily="18" charset="0"/>
                          </a:rPr>
                          <m:t>𝑟</m:t>
                        </m:r>
                      </m:den>
                    </m:f>
                  </m:oMath>
                </a14:m>
                <a:endParaRPr lang="en-GB" dirty="0"/>
              </a:p>
              <a:p>
                <a:pPr marL="0" indent="0">
                  <a:buNone/>
                </a:pPr>
                <a:r>
                  <a:rPr lang="en-GB" dirty="0"/>
                  <a:t>The speed of the planet is therefore given by:</a:t>
                </a:r>
              </a:p>
              <a:p>
                <a:pPr marL="0" indent="0">
                  <a:buNone/>
                </a:pPr>
                <a:r>
                  <a:rPr lang="en-GB" dirty="0"/>
                  <a:t>				</a:t>
                </a:r>
                <a14:m>
                  <m:oMath xmlns:m="http://schemas.openxmlformats.org/officeDocument/2006/math">
                    <m:sSup>
                      <m:sSupPr>
                        <m:ctrlPr>
                          <a:rPr lang="en-GB"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𝑣</m:t>
                        </m:r>
                      </m:e>
                      <m:sup>
                        <m:r>
                          <a:rPr lang="en-GB" b="0" i="1" smtClean="0">
                            <a:solidFill>
                              <a:srgbClr val="C00000"/>
                            </a:solidFill>
                            <a:latin typeface="Cambria Math" panose="02040503050406030204" pitchFamily="18" charset="0"/>
                          </a:rPr>
                          <m:t>2</m:t>
                        </m:r>
                      </m:sup>
                    </m:sSup>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m:t>
                        </m:r>
                      </m:num>
                      <m:den>
                        <m:r>
                          <a:rPr lang="en-GB" b="0" i="1" smtClean="0">
                            <a:solidFill>
                              <a:srgbClr val="C00000"/>
                            </a:solidFill>
                            <a:latin typeface="Cambria Math" panose="02040503050406030204" pitchFamily="18" charset="0"/>
                          </a:rPr>
                          <m:t>𝑟</m:t>
                        </m:r>
                      </m:den>
                    </m:f>
                  </m:oMath>
                </a14:m>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996698" y="1414791"/>
                <a:ext cx="8198604" cy="4724137"/>
              </a:xfrm>
              <a:blipFill>
                <a:blip r:embed="rId2"/>
                <a:stretch>
                  <a:fillRect l="-1563" t="-2065" r="-1265"/>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T/N: Satellite motion</a:t>
            </a:r>
          </a:p>
        </p:txBody>
      </p:sp>
      <p:sp>
        <p:nvSpPr>
          <p:cNvPr id="4" name="Rectangle 3">
            <a:extLst>
              <a:ext uri="{FF2B5EF4-FFF2-40B4-BE49-F238E27FC236}">
                <a16:creationId xmlns:a16="http://schemas.microsoft.com/office/drawing/2014/main" id="{7DACAC2A-225E-4A16-99DC-C41A5276DE6E}"/>
              </a:ext>
            </a:extLst>
          </p:cNvPr>
          <p:cNvSpPr/>
          <p:nvPr/>
        </p:nvSpPr>
        <p:spPr>
          <a:xfrm>
            <a:off x="1996698" y="1401325"/>
            <a:ext cx="8198604" cy="4726004"/>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573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35692" y="1299826"/>
                <a:ext cx="11835946" cy="4016094"/>
              </a:xfrm>
              <a:ln w="57150">
                <a:solidFill>
                  <a:srgbClr val="C00000"/>
                </a:solidFill>
              </a:ln>
            </p:spPr>
            <p:txBody>
              <a:bodyPr/>
              <a:lstStyle/>
              <a:p>
                <a:pPr marL="0" indent="0">
                  <a:buNone/>
                </a:pPr>
                <a:r>
                  <a:rPr lang="en-GB" dirty="0"/>
                  <a:t>Because speed </a:t>
                </a:r>
                <a14:m>
                  <m:oMath xmlns:m="http://schemas.openxmlformats.org/officeDocument/2006/math">
                    <m:r>
                      <a:rPr lang="en-GB" b="0" i="1" smtClean="0">
                        <a:solidFill>
                          <a:srgbClr val="C00000"/>
                        </a:solidFill>
                        <a:latin typeface="Cambria Math" panose="02040503050406030204" pitchFamily="18" charset="0"/>
                      </a:rPr>
                      <m:t>𝑣</m:t>
                    </m:r>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m:rPr>
                            <m:nor/>
                          </m:rPr>
                          <a:rPr lang="en-GB" b="0" i="0" smtClean="0">
                            <a:solidFill>
                              <a:srgbClr val="C00000"/>
                            </a:solidFill>
                            <a:latin typeface="Cambria Math" panose="02040503050406030204" pitchFamily="18" charset="0"/>
                          </a:rPr>
                          <m:t>circumference</m:t>
                        </m:r>
                        <m:r>
                          <m:rPr>
                            <m:nor/>
                          </m:rPr>
                          <a:rPr lang="en-GB" b="0" i="0" smtClean="0">
                            <a:solidFill>
                              <a:srgbClr val="C00000"/>
                            </a:solidFill>
                            <a:latin typeface="Cambria Math" panose="02040503050406030204" pitchFamily="18" charset="0"/>
                          </a:rPr>
                          <m:t> </m:t>
                        </m:r>
                        <m:r>
                          <m:rPr>
                            <m:nor/>
                          </m:rPr>
                          <a:rPr lang="en-GB" b="0" i="0" smtClean="0">
                            <a:solidFill>
                              <a:srgbClr val="C00000"/>
                            </a:solidFill>
                            <a:latin typeface="Cambria Math" panose="02040503050406030204" pitchFamily="18" charset="0"/>
                          </a:rPr>
                          <m:t>of</m:t>
                        </m:r>
                        <m:r>
                          <m:rPr>
                            <m:nor/>
                          </m:rPr>
                          <a:rPr lang="en-GB" b="0" i="0" smtClean="0">
                            <a:solidFill>
                              <a:srgbClr val="C00000"/>
                            </a:solidFill>
                            <a:latin typeface="Cambria Math" panose="02040503050406030204" pitchFamily="18" charset="0"/>
                          </a:rPr>
                          <m:t> </m:t>
                        </m:r>
                        <m:r>
                          <m:rPr>
                            <m:nor/>
                          </m:rPr>
                          <a:rPr lang="en-GB" b="0" i="0" smtClean="0">
                            <a:solidFill>
                              <a:srgbClr val="C00000"/>
                            </a:solidFill>
                            <a:latin typeface="Cambria Math" panose="02040503050406030204" pitchFamily="18" charset="0"/>
                          </a:rPr>
                          <m:t>the</m:t>
                        </m:r>
                        <m:r>
                          <m:rPr>
                            <m:nor/>
                          </m:rPr>
                          <a:rPr lang="en-GB" b="0" i="0" smtClean="0">
                            <a:solidFill>
                              <a:srgbClr val="C00000"/>
                            </a:solidFill>
                            <a:latin typeface="Cambria Math" panose="02040503050406030204" pitchFamily="18" charset="0"/>
                          </a:rPr>
                          <m:t> </m:t>
                        </m:r>
                        <m:r>
                          <m:rPr>
                            <m:nor/>
                          </m:rPr>
                          <a:rPr lang="en-GB" b="0" i="0" smtClean="0">
                            <a:solidFill>
                              <a:srgbClr val="C00000"/>
                            </a:solidFill>
                            <a:latin typeface="Cambria Math" panose="02040503050406030204" pitchFamily="18" charset="0"/>
                          </a:rPr>
                          <m:t>orbit</m:t>
                        </m:r>
                        <m:r>
                          <m:rPr>
                            <m:nor/>
                          </m:rPr>
                          <a:rPr lang="en-GB" b="0" i="0" smtClean="0">
                            <a:solidFill>
                              <a:srgbClr val="C00000"/>
                            </a:solidFill>
                            <a:latin typeface="Cambria Math" panose="02040503050406030204" pitchFamily="18" charset="0"/>
                          </a:rPr>
                          <m:t> </m:t>
                        </m:r>
                      </m:num>
                      <m:den>
                        <m:r>
                          <m:rPr>
                            <m:nor/>
                          </m:rPr>
                          <a:rPr lang="en-GB" b="0" i="0" smtClean="0">
                            <a:solidFill>
                              <a:srgbClr val="C00000"/>
                            </a:solidFill>
                            <a:latin typeface="Cambria Math" panose="02040503050406030204" pitchFamily="18" charset="0"/>
                          </a:rPr>
                          <m:t>time</m:t>
                        </m:r>
                        <m:r>
                          <m:rPr>
                            <m:nor/>
                          </m:rPr>
                          <a:rPr lang="en-GB" b="0" i="0" smtClean="0">
                            <a:solidFill>
                              <a:srgbClr val="C00000"/>
                            </a:solidFill>
                            <a:latin typeface="Cambria Math" panose="02040503050406030204" pitchFamily="18" charset="0"/>
                          </a:rPr>
                          <m:t> </m:t>
                        </m:r>
                        <m:r>
                          <m:rPr>
                            <m:nor/>
                          </m:rPr>
                          <a:rPr lang="en-GB" b="0" i="0" smtClean="0">
                            <a:solidFill>
                              <a:srgbClr val="C00000"/>
                            </a:solidFill>
                            <a:latin typeface="Cambria Math" panose="02040503050406030204" pitchFamily="18" charset="0"/>
                          </a:rPr>
                          <m:t>period</m:t>
                        </m:r>
                      </m:den>
                    </m:f>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𝜋</m:t>
                        </m:r>
                        <m:r>
                          <a:rPr lang="en-GB" b="0" i="1" smtClean="0">
                            <a:solidFill>
                              <a:srgbClr val="C00000"/>
                            </a:solidFill>
                            <a:latin typeface="Cambria Math" panose="02040503050406030204" pitchFamily="18" charset="0"/>
                            <a:ea typeface="Cambria Math" panose="02040503050406030204" pitchFamily="18" charset="0"/>
                          </a:rPr>
                          <m:t>𝑟</m:t>
                        </m:r>
                      </m:num>
                      <m:den>
                        <m:r>
                          <a:rPr lang="en-GB" b="0" i="1" smtClean="0">
                            <a:solidFill>
                              <a:srgbClr val="C00000"/>
                            </a:solidFill>
                            <a:latin typeface="Cambria Math" panose="02040503050406030204" pitchFamily="18" charset="0"/>
                          </a:rPr>
                          <m:t>𝑇</m:t>
                        </m:r>
                      </m:den>
                    </m:f>
                  </m:oMath>
                </a14:m>
                <a:endParaRPr lang="en-GB" b="0" dirty="0"/>
              </a:p>
              <a:p>
                <a:pPr marL="0" indent="0">
                  <a:buNone/>
                </a:pPr>
                <a:r>
                  <a:rPr lang="en-GB" dirty="0"/>
                  <a:t>We therefore get: </a:t>
                </a:r>
                <a14:m>
                  <m:oMath xmlns:m="http://schemas.openxmlformats.org/officeDocument/2006/math">
                    <m:f>
                      <m:fPr>
                        <m:ctrlPr>
                          <a:rPr lang="en-GB" i="1" smtClean="0">
                            <a:solidFill>
                              <a:srgbClr val="C00000"/>
                            </a:solidFill>
                            <a:latin typeface="Cambria Math" panose="02040503050406030204" pitchFamily="18" charset="0"/>
                          </a:rPr>
                        </m:ctrlPr>
                      </m:fPr>
                      <m:num>
                        <m:sSup>
                          <m:sSupPr>
                            <m:ctrlPr>
                              <a:rPr lang="en-GB" i="1" smtClean="0">
                                <a:solidFill>
                                  <a:srgbClr val="C00000"/>
                                </a:solidFill>
                                <a:latin typeface="Cambria Math" panose="02040503050406030204" pitchFamily="18" charset="0"/>
                              </a:rPr>
                            </m:ctrlPr>
                          </m:sSupPr>
                          <m:e>
                            <m:d>
                              <m:dPr>
                                <m:ctrlPr>
                                  <a:rPr lang="en-GB" i="1" smtClean="0">
                                    <a:solidFill>
                                      <a:srgbClr val="C00000"/>
                                    </a:solidFill>
                                    <a:latin typeface="Cambria Math" panose="02040503050406030204" pitchFamily="18" charset="0"/>
                                  </a:rPr>
                                </m:ctrlPr>
                              </m:dPr>
                              <m:e>
                                <m:r>
                                  <a:rPr lang="en-GB" b="0" i="1" smtClean="0">
                                    <a:solidFill>
                                      <a:srgbClr val="C00000"/>
                                    </a:solidFill>
                                    <a:latin typeface="Cambria Math" panose="02040503050406030204" pitchFamily="18" charset="0"/>
                                  </a:rPr>
                                  <m:t>2</m:t>
                                </m:r>
                                <m:r>
                                  <a:rPr lang="en-GB" b="0" i="1" smtClean="0">
                                    <a:solidFill>
                                      <a:srgbClr val="C00000"/>
                                    </a:solidFill>
                                    <a:latin typeface="Cambria Math" panose="02040503050406030204" pitchFamily="18" charset="0"/>
                                    <a:ea typeface="Cambria Math" panose="02040503050406030204" pitchFamily="18" charset="0"/>
                                  </a:rPr>
                                  <m:t>𝜋</m:t>
                                </m:r>
                                <m:r>
                                  <a:rPr lang="en-GB" b="0" i="1" smtClean="0">
                                    <a:solidFill>
                                      <a:srgbClr val="C00000"/>
                                    </a:solidFill>
                                    <a:latin typeface="Cambria Math" panose="02040503050406030204" pitchFamily="18" charset="0"/>
                                    <a:ea typeface="Cambria Math" panose="02040503050406030204" pitchFamily="18" charset="0"/>
                                  </a:rPr>
                                  <m:t>𝑟</m:t>
                                </m:r>
                              </m:e>
                            </m:d>
                          </m:e>
                          <m:sup>
                            <m:r>
                              <a:rPr lang="en-GB" b="0" i="1" smtClean="0">
                                <a:solidFill>
                                  <a:srgbClr val="C00000"/>
                                </a:solidFill>
                                <a:latin typeface="Cambria Math" panose="02040503050406030204" pitchFamily="18" charset="0"/>
                              </a:rPr>
                              <m:t>2</m:t>
                            </m:r>
                          </m:sup>
                        </m:sSup>
                      </m:num>
                      <m:den>
                        <m:sSup>
                          <m:sSupPr>
                            <m:ctrlPr>
                              <a:rPr lang="en-GB"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𝑇</m:t>
                            </m:r>
                          </m:e>
                          <m:sup>
                            <m:r>
                              <a:rPr lang="en-GB" b="0" i="1" smtClean="0">
                                <a:solidFill>
                                  <a:srgbClr val="C00000"/>
                                </a:solidFill>
                                <a:latin typeface="Cambria Math" panose="02040503050406030204" pitchFamily="18" charset="0"/>
                              </a:rPr>
                              <m:t>2</m:t>
                            </m:r>
                          </m:sup>
                        </m:sSup>
                      </m:den>
                    </m:f>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m:t>
                        </m:r>
                      </m:num>
                      <m:den>
                        <m:r>
                          <a:rPr lang="en-GB" b="0" i="1" smtClean="0">
                            <a:solidFill>
                              <a:srgbClr val="C00000"/>
                            </a:solidFill>
                            <a:latin typeface="Cambria Math" panose="02040503050406030204" pitchFamily="18" charset="0"/>
                          </a:rPr>
                          <m:t>𝑟</m:t>
                        </m:r>
                      </m:den>
                    </m:f>
                  </m:oMath>
                </a14:m>
                <a:endParaRPr lang="en-GB" b="0" dirty="0"/>
              </a:p>
              <a:p>
                <a:pPr marL="0" indent="0">
                  <a:buNone/>
                </a:pPr>
                <a:r>
                  <a:rPr lang="en-GB" b="0" dirty="0"/>
                  <a:t>Rearranging this, we obtain:</a:t>
                </a:r>
              </a:p>
              <a:p>
                <a:pPr marL="0" indent="0">
                  <a:buNone/>
                </a:pPr>
                <a:r>
                  <a:rPr lang="en-GB" dirty="0"/>
                  <a:t>					</a:t>
                </a:r>
                <a14:m>
                  <m:oMath xmlns:m="http://schemas.openxmlformats.org/officeDocument/2006/math">
                    <m:f>
                      <m:fPr>
                        <m:ctrlPr>
                          <a:rPr lang="en-GB" i="1" smtClean="0">
                            <a:solidFill>
                              <a:srgbClr val="C00000"/>
                            </a:solidFill>
                            <a:latin typeface="Cambria Math" panose="02040503050406030204" pitchFamily="18" charset="0"/>
                          </a:rPr>
                        </m:ctrlPr>
                      </m:fPr>
                      <m:num>
                        <m:sSup>
                          <m:sSupPr>
                            <m:ctrlPr>
                              <a:rPr lang="en-GB"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𝑟</m:t>
                            </m:r>
                          </m:e>
                          <m:sup>
                            <m:r>
                              <a:rPr lang="en-GB" b="0" i="1" smtClean="0">
                                <a:solidFill>
                                  <a:srgbClr val="C00000"/>
                                </a:solidFill>
                                <a:latin typeface="Cambria Math" panose="02040503050406030204" pitchFamily="18" charset="0"/>
                              </a:rPr>
                              <m:t>3</m:t>
                            </m:r>
                          </m:sup>
                        </m:sSup>
                      </m:num>
                      <m:den>
                        <m:sSup>
                          <m:sSupPr>
                            <m:ctrlPr>
                              <a:rPr lang="en-GB"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𝑇</m:t>
                            </m:r>
                          </m:e>
                          <m:sup>
                            <m:r>
                              <a:rPr lang="en-GB" b="0" i="1" smtClean="0">
                                <a:solidFill>
                                  <a:srgbClr val="C00000"/>
                                </a:solidFill>
                                <a:latin typeface="Cambria Math" panose="02040503050406030204" pitchFamily="18" charset="0"/>
                              </a:rPr>
                              <m:t>2</m:t>
                            </m:r>
                          </m:sup>
                        </m:sSup>
                      </m:den>
                    </m:f>
                    <m:r>
                      <a:rPr lang="en-GB" b="0" i="1" smtClean="0">
                        <a:solidFill>
                          <a:srgbClr val="C00000"/>
                        </a:solidFill>
                        <a:latin typeface="Cambria Math" panose="02040503050406030204" pitchFamily="18" charset="0"/>
                      </a:rPr>
                      <m:t>=</m:t>
                    </m:r>
                    <m:f>
                      <m:fPr>
                        <m:ctrlPr>
                          <a:rPr lang="en-GB" b="0" i="1" smtClean="0">
                            <a:solidFill>
                              <a:srgbClr val="C00000"/>
                            </a:solidFill>
                            <a:latin typeface="Cambria Math" panose="02040503050406030204" pitchFamily="18" charset="0"/>
                          </a:rPr>
                        </m:ctrlPr>
                      </m:fPr>
                      <m:num>
                        <m:r>
                          <a:rPr lang="en-GB" b="0" i="1" smtClean="0">
                            <a:solidFill>
                              <a:srgbClr val="C00000"/>
                            </a:solidFill>
                            <a:latin typeface="Cambria Math" panose="02040503050406030204" pitchFamily="18" charset="0"/>
                          </a:rPr>
                          <m:t>𝐺𝑀</m:t>
                        </m:r>
                      </m:num>
                      <m:den>
                        <m:r>
                          <a:rPr lang="en-GB" b="0" i="1" smtClean="0">
                            <a:solidFill>
                              <a:srgbClr val="C00000"/>
                            </a:solidFill>
                            <a:latin typeface="Cambria Math" panose="02040503050406030204" pitchFamily="18" charset="0"/>
                          </a:rPr>
                          <m:t>4</m:t>
                        </m:r>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ea typeface="Cambria Math" panose="02040503050406030204" pitchFamily="18" charset="0"/>
                              </a:rPr>
                              <m:t>𝜋</m:t>
                            </m:r>
                          </m:e>
                          <m:sup>
                            <m:r>
                              <a:rPr lang="en-GB" b="0" i="1" smtClean="0">
                                <a:solidFill>
                                  <a:srgbClr val="C00000"/>
                                </a:solidFill>
                                <a:latin typeface="Cambria Math" panose="02040503050406030204" pitchFamily="18" charset="0"/>
                              </a:rPr>
                              <m:t>2</m:t>
                            </m:r>
                          </m:sup>
                        </m:sSup>
                      </m:den>
                    </m:f>
                  </m:oMath>
                </a14:m>
                <a:endParaRPr lang="en-GB" b="0" dirty="0"/>
              </a:p>
              <a:p>
                <a:pPr marL="0" indent="0">
                  <a:buNone/>
                </a:pPr>
                <a:r>
                  <a:rPr lang="en-GB" b="0" dirty="0"/>
                  <a:t>Because the RHS of this equation is the same for all planets (</a:t>
                </a:r>
                <a:r>
                  <a:rPr lang="en-GB" b="0" i="1" dirty="0"/>
                  <a:t>G</a:t>
                </a:r>
                <a:r>
                  <a:rPr lang="en-GB" b="0" dirty="0"/>
                  <a:t> is gravitational constant, </a:t>
                </a:r>
                <a:r>
                  <a:rPr lang="en-GB" b="0" i="1" dirty="0"/>
                  <a:t>M</a:t>
                </a:r>
                <a:r>
                  <a:rPr lang="en-GB" b="0" dirty="0"/>
                  <a:t> is mass of the sun), then </a:t>
                </a:r>
                <a14:m>
                  <m:oMath xmlns:m="http://schemas.openxmlformats.org/officeDocument/2006/math">
                    <m:f>
                      <m:fPr>
                        <m:ctrlPr>
                          <a:rPr lang="en-GB" b="0" i="1" smtClean="0">
                            <a:solidFill>
                              <a:srgbClr val="C00000"/>
                            </a:solidFill>
                            <a:latin typeface="Cambria Math" panose="02040503050406030204" pitchFamily="18" charset="0"/>
                          </a:rPr>
                        </m:ctrlPr>
                      </m:fPr>
                      <m:num>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𝑟</m:t>
                            </m:r>
                          </m:e>
                          <m:sup>
                            <m:r>
                              <a:rPr lang="en-GB" b="0" i="1" smtClean="0">
                                <a:solidFill>
                                  <a:srgbClr val="C00000"/>
                                </a:solidFill>
                                <a:latin typeface="Cambria Math" panose="02040503050406030204" pitchFamily="18" charset="0"/>
                              </a:rPr>
                              <m:t>3</m:t>
                            </m:r>
                          </m:sup>
                        </m:sSup>
                      </m:num>
                      <m:den>
                        <m:sSup>
                          <m:sSupPr>
                            <m:ctrlPr>
                              <a:rPr lang="en-GB" b="0" i="1" smtClean="0">
                                <a:solidFill>
                                  <a:srgbClr val="C00000"/>
                                </a:solidFill>
                                <a:latin typeface="Cambria Math" panose="02040503050406030204" pitchFamily="18" charset="0"/>
                              </a:rPr>
                            </m:ctrlPr>
                          </m:sSupPr>
                          <m:e>
                            <m:r>
                              <a:rPr lang="en-GB" b="0" i="1" smtClean="0">
                                <a:solidFill>
                                  <a:srgbClr val="C00000"/>
                                </a:solidFill>
                                <a:latin typeface="Cambria Math" panose="02040503050406030204" pitchFamily="18" charset="0"/>
                              </a:rPr>
                              <m:t>𝑇</m:t>
                            </m:r>
                          </m:e>
                          <m:sup>
                            <m:r>
                              <a:rPr lang="en-GB" b="0" i="1" smtClean="0">
                                <a:solidFill>
                                  <a:srgbClr val="C00000"/>
                                </a:solidFill>
                                <a:latin typeface="Cambria Math" panose="02040503050406030204" pitchFamily="18" charset="0"/>
                              </a:rPr>
                              <m:t>2</m:t>
                            </m:r>
                          </m:sup>
                        </m:sSup>
                      </m:den>
                    </m:f>
                  </m:oMath>
                </a14:m>
                <a:r>
                  <a:rPr lang="en-GB" b="0" dirty="0"/>
                  <a:t> is always constant.</a:t>
                </a:r>
              </a:p>
              <a:p>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35692" y="1299826"/>
                <a:ext cx="11835946" cy="4016094"/>
              </a:xfrm>
              <a:blipFill>
                <a:blip r:embed="rId2"/>
                <a:stretch>
                  <a:fillRect l="-820"/>
                </a:stretch>
              </a:blipFill>
              <a:ln w="57150">
                <a:solidFill>
                  <a:srgbClr val="C00000"/>
                </a:solidFill>
              </a:ln>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T/N: Satellite motion</a:t>
            </a:r>
            <a:endParaRPr lang="en-GB" sz="6000" dirty="0"/>
          </a:p>
        </p:txBody>
      </p:sp>
    </p:spTree>
    <p:extLst>
      <p:ext uri="{BB962C8B-B14F-4D97-AF65-F5344CB8AC3E}">
        <p14:creationId xmlns:p14="http://schemas.microsoft.com/office/powerpoint/2010/main" val="112373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dirty="0"/>
                  <a:t>A geostationary satellite orbits the Earth directly above the equator and has a time period of exactly 24h. It therefore remains in a fixed position above the equator because it has exactly the same time period as the Earth’s rotation. We can use Kepler’s third law:</a:t>
                </a:r>
              </a:p>
              <a:p>
                <a:endParaRPr lang="en-GB" dirty="0"/>
              </a:p>
              <a:p>
                <a:endParaRPr lang="en-GB" dirty="0"/>
              </a:p>
              <a:p>
                <a:endParaRPr lang="en-GB" dirty="0"/>
              </a:p>
              <a:p>
                <a:pPr marL="0" indent="0">
                  <a:buNone/>
                </a:pPr>
                <a:r>
                  <a:rPr lang="en-GB" dirty="0"/>
                  <a:t>The mass of the Earth is </a:t>
                </a:r>
                <a14:m>
                  <m:oMath xmlns:m="http://schemas.openxmlformats.org/officeDocument/2006/math">
                    <m:r>
                      <a:rPr lang="en-GB" b="0" i="1" smtClean="0">
                        <a:latin typeface="Cambria Math" panose="02040503050406030204" pitchFamily="18" charset="0"/>
                      </a:rPr>
                      <m:t>5.98</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10</m:t>
                        </m:r>
                      </m:e>
                      <m:sup>
                        <m:r>
                          <a:rPr lang="en-GB" b="0" i="1" smtClean="0">
                            <a:latin typeface="Cambria Math" panose="02040503050406030204" pitchFamily="18" charset="0"/>
                            <a:ea typeface="Cambria Math" panose="02040503050406030204" pitchFamily="18" charset="0"/>
                          </a:rPr>
                          <m:t>24</m:t>
                        </m:r>
                      </m:sup>
                    </m:sSup>
                  </m:oMath>
                </a14:m>
                <a:r>
                  <a:rPr lang="en-GB" dirty="0"/>
                  <a:t> kg, and the radius of the Earth is 6400 km. Calculate the height of a geostationary satellite above the Earth. </a:t>
                </a:r>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0" t="-2194" r="-206"/>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Geostationary satellites</a:t>
            </a:r>
          </a:p>
        </p:txBody>
      </p:sp>
      <mc:AlternateContent xmlns:mc="http://schemas.openxmlformats.org/markup-compatibility/2006" xmlns:a14="http://schemas.microsoft.com/office/drawing/2010/main">
        <mc:Choice Requires="a14">
          <p:sp>
            <p:nvSpPr>
              <p:cNvPr id="4" name="Rectangle 3"/>
              <p:cNvSpPr/>
              <p:nvPr/>
            </p:nvSpPr>
            <p:spPr>
              <a:xfrm>
                <a:off x="4535297" y="2888755"/>
                <a:ext cx="2355211" cy="10804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3200" i="1">
                              <a:solidFill>
                                <a:srgbClr val="C00000"/>
                              </a:solidFill>
                              <a:latin typeface="Cambria Math" panose="02040503050406030204" pitchFamily="18" charset="0"/>
                            </a:rPr>
                          </m:ctrlPr>
                        </m:fPr>
                        <m:num>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rPr>
                                <m:t>𝑟</m:t>
                              </m:r>
                            </m:e>
                            <m:sup>
                              <m:r>
                                <a:rPr lang="en-GB" sz="3200" i="1">
                                  <a:solidFill>
                                    <a:srgbClr val="C00000"/>
                                  </a:solidFill>
                                  <a:latin typeface="Cambria Math" panose="02040503050406030204" pitchFamily="18" charset="0"/>
                                </a:rPr>
                                <m:t>3</m:t>
                              </m:r>
                            </m:sup>
                          </m:sSup>
                        </m:num>
                        <m:den>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rPr>
                                <m:t>𝑇</m:t>
                              </m:r>
                            </m:e>
                            <m:sup>
                              <m:r>
                                <a:rPr lang="en-GB" sz="3200" i="1">
                                  <a:solidFill>
                                    <a:srgbClr val="C00000"/>
                                  </a:solidFill>
                                  <a:latin typeface="Cambria Math" panose="02040503050406030204" pitchFamily="18" charset="0"/>
                                </a:rPr>
                                <m:t>2</m:t>
                              </m:r>
                            </m:sup>
                          </m:sSup>
                        </m:den>
                      </m:f>
                      <m:r>
                        <a:rPr lang="en-GB" sz="3200" i="1">
                          <a:solidFill>
                            <a:srgbClr val="C00000"/>
                          </a:solidFill>
                          <a:latin typeface="Cambria Math" panose="02040503050406030204" pitchFamily="18" charset="0"/>
                        </a:rPr>
                        <m:t>=</m:t>
                      </m:r>
                      <m:f>
                        <m:fPr>
                          <m:ctrlPr>
                            <a:rPr lang="en-GB" sz="3200" i="1">
                              <a:solidFill>
                                <a:srgbClr val="C00000"/>
                              </a:solidFill>
                              <a:latin typeface="Cambria Math" panose="02040503050406030204" pitchFamily="18" charset="0"/>
                            </a:rPr>
                          </m:ctrlPr>
                        </m:fPr>
                        <m:num>
                          <m:r>
                            <a:rPr lang="en-GB" sz="3200" i="1">
                              <a:solidFill>
                                <a:srgbClr val="C00000"/>
                              </a:solidFill>
                              <a:latin typeface="Cambria Math" panose="02040503050406030204" pitchFamily="18" charset="0"/>
                            </a:rPr>
                            <m:t>𝐺𝑀</m:t>
                          </m:r>
                        </m:num>
                        <m:den>
                          <m:r>
                            <a:rPr lang="en-GB" sz="3200" i="1">
                              <a:solidFill>
                                <a:srgbClr val="C00000"/>
                              </a:solidFill>
                              <a:latin typeface="Cambria Math" panose="02040503050406030204" pitchFamily="18" charset="0"/>
                            </a:rPr>
                            <m:t>4</m:t>
                          </m:r>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ea typeface="Cambria Math" panose="02040503050406030204" pitchFamily="18" charset="0"/>
                                </a:rPr>
                                <m:t>𝜋</m:t>
                              </m:r>
                            </m:e>
                            <m:sup>
                              <m:r>
                                <a:rPr lang="en-GB" sz="3200" i="1">
                                  <a:solidFill>
                                    <a:srgbClr val="C00000"/>
                                  </a:solidFill>
                                  <a:latin typeface="Cambria Math" panose="02040503050406030204" pitchFamily="18" charset="0"/>
                                </a:rPr>
                                <m:t>2</m:t>
                              </m:r>
                            </m:sup>
                          </m:sSup>
                        </m:den>
                      </m:f>
                    </m:oMath>
                  </m:oMathPara>
                </a14:m>
                <a:endParaRPr lang="en-GB" sz="3200" dirty="0"/>
              </a:p>
            </p:txBody>
          </p:sp>
        </mc:Choice>
        <mc:Fallback xmlns="">
          <p:sp>
            <p:nvSpPr>
              <p:cNvPr id="4" name="Rectangle 3"/>
              <p:cNvSpPr>
                <a:spLocks noRot="1" noChangeAspect="1" noMove="1" noResize="1" noEditPoints="1" noAdjustHandles="1" noChangeArrowheads="1" noChangeShapeType="1" noTextEdit="1"/>
              </p:cNvSpPr>
              <p:nvPr/>
            </p:nvSpPr>
            <p:spPr>
              <a:xfrm>
                <a:off x="4535297" y="2888755"/>
                <a:ext cx="2355211" cy="108048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22045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35692" y="830725"/>
                <a:ext cx="11835946" cy="4724137"/>
              </a:xfrm>
            </p:spPr>
            <p:txBody>
              <a:bodyPr/>
              <a:lstStyle/>
              <a:p>
                <a:endParaRPr lang="en-GB" dirty="0"/>
              </a:p>
              <a:p>
                <a:pPr marL="0" indent="0">
                  <a:buNone/>
                </a:pPr>
                <a:r>
                  <a:rPr lang="en-GB" dirty="0"/>
                  <a:t>The equation		  can be re-worded to say:</a:t>
                </a:r>
              </a:p>
              <a:p>
                <a:pPr marL="0" indent="0">
                  <a:buNone/>
                </a:pPr>
                <a:endParaRPr lang="en-GB" dirty="0"/>
              </a:p>
              <a:p>
                <a:pPr marL="0" indent="0">
                  <a:buNone/>
                </a:pPr>
                <a:r>
                  <a:rPr lang="en-GB" dirty="0"/>
                  <a:t>				</a:t>
                </a:r>
                <a14:m>
                  <m:oMath xmlns:m="http://schemas.openxmlformats.org/officeDocument/2006/math">
                    <m:sSup>
                      <m:sSupPr>
                        <m:ctrlPr>
                          <a:rPr lang="en-GB" sz="4400" i="1">
                            <a:solidFill>
                              <a:srgbClr val="C00000"/>
                            </a:solidFill>
                            <a:latin typeface="Cambria Math" panose="02040503050406030204" pitchFamily="18" charset="0"/>
                          </a:rPr>
                        </m:ctrlPr>
                      </m:sSupPr>
                      <m:e>
                        <m:r>
                          <a:rPr lang="en-GB" sz="4400" i="1">
                            <a:solidFill>
                              <a:srgbClr val="C00000"/>
                            </a:solidFill>
                            <a:latin typeface="Cambria Math" panose="02040503050406030204" pitchFamily="18" charset="0"/>
                          </a:rPr>
                          <m:t>𝑇</m:t>
                        </m:r>
                      </m:e>
                      <m:sup>
                        <m:r>
                          <a:rPr lang="en-GB" sz="4400" i="1">
                            <a:solidFill>
                              <a:srgbClr val="C00000"/>
                            </a:solidFill>
                            <a:latin typeface="Cambria Math" panose="02040503050406030204" pitchFamily="18" charset="0"/>
                          </a:rPr>
                          <m:t>2</m:t>
                        </m:r>
                      </m:sup>
                    </m:sSup>
                    <m:r>
                      <a:rPr lang="en-GB" sz="4400" i="1">
                        <a:solidFill>
                          <a:srgbClr val="C00000"/>
                        </a:solidFill>
                        <a:latin typeface="Cambria Math" panose="02040503050406030204" pitchFamily="18" charset="0"/>
                        <a:ea typeface="Cambria Math" panose="02040503050406030204" pitchFamily="18" charset="0"/>
                      </a:rPr>
                      <m:t>∝</m:t>
                    </m:r>
                    <m:sSup>
                      <m:sSupPr>
                        <m:ctrlPr>
                          <a:rPr lang="en-GB" sz="4400" i="1">
                            <a:solidFill>
                              <a:srgbClr val="C00000"/>
                            </a:solidFill>
                            <a:latin typeface="Cambria Math" panose="02040503050406030204" pitchFamily="18" charset="0"/>
                            <a:ea typeface="Cambria Math" panose="02040503050406030204" pitchFamily="18" charset="0"/>
                          </a:rPr>
                        </m:ctrlPr>
                      </m:sSupPr>
                      <m:e>
                        <m:r>
                          <a:rPr lang="en-GB" sz="4400" i="1">
                            <a:solidFill>
                              <a:srgbClr val="C00000"/>
                            </a:solidFill>
                            <a:latin typeface="Cambria Math" panose="02040503050406030204" pitchFamily="18" charset="0"/>
                            <a:ea typeface="Cambria Math" panose="02040503050406030204" pitchFamily="18" charset="0"/>
                          </a:rPr>
                          <m:t>𝑟</m:t>
                        </m:r>
                      </m:e>
                      <m:sup>
                        <m:r>
                          <a:rPr lang="en-GB" sz="4400" i="1">
                            <a:solidFill>
                              <a:srgbClr val="C00000"/>
                            </a:solidFill>
                            <a:latin typeface="Cambria Math" panose="02040503050406030204" pitchFamily="18" charset="0"/>
                            <a:ea typeface="Cambria Math" panose="02040503050406030204" pitchFamily="18" charset="0"/>
                          </a:rPr>
                          <m:t>3</m:t>
                        </m:r>
                      </m:sup>
                    </m:sSup>
                  </m:oMath>
                </a14:m>
                <a:r>
                  <a:rPr lang="en-GB" dirty="0"/>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35692" y="830725"/>
                <a:ext cx="11835946" cy="4724137"/>
              </a:xfrm>
              <a:blipFill>
                <a:blip r:embed="rId2"/>
                <a:stretch>
                  <a:fillRect l="-1030"/>
                </a:stretch>
              </a:blipFill>
            </p:spPr>
            <p:txBody>
              <a:bodyPr/>
              <a:lstStyle/>
              <a:p>
                <a:r>
                  <a:rPr lang="en-GB">
                    <a:noFill/>
                  </a:rPr>
                  <a:t> </a:t>
                </a:r>
              </a:p>
            </p:txBody>
          </p:sp>
        </mc:Fallback>
      </mc:AlternateContent>
      <p:sp>
        <p:nvSpPr>
          <p:cNvPr id="2" name="Title 1"/>
          <p:cNvSpPr>
            <a:spLocks noGrp="1"/>
          </p:cNvSpPr>
          <p:nvPr>
            <p:ph type="title"/>
          </p:nvPr>
        </p:nvSpPr>
        <p:spPr/>
        <p:txBody>
          <a:bodyPr>
            <a:normAutofit fontScale="90000"/>
          </a:bodyPr>
          <a:lstStyle/>
          <a:p>
            <a:r>
              <a:rPr lang="en-GB" sz="6000" dirty="0">
                <a:solidFill>
                  <a:schemeClr val="bg1"/>
                </a:solidFill>
              </a:rPr>
              <a:t>Satellite motion</a:t>
            </a:r>
          </a:p>
        </p:txBody>
      </p:sp>
      <mc:AlternateContent xmlns:mc="http://schemas.openxmlformats.org/markup-compatibility/2006" xmlns:a14="http://schemas.microsoft.com/office/drawing/2010/main">
        <mc:Choice Requires="a14">
          <p:sp>
            <p:nvSpPr>
              <p:cNvPr id="4" name="Rectangle 3"/>
              <p:cNvSpPr/>
              <p:nvPr/>
            </p:nvSpPr>
            <p:spPr>
              <a:xfrm>
                <a:off x="1936079" y="994691"/>
                <a:ext cx="2355211" cy="10804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3200" i="1">
                              <a:solidFill>
                                <a:srgbClr val="C00000"/>
                              </a:solidFill>
                              <a:latin typeface="Cambria Math" panose="02040503050406030204" pitchFamily="18" charset="0"/>
                            </a:rPr>
                          </m:ctrlPr>
                        </m:fPr>
                        <m:num>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rPr>
                                <m:t>𝑟</m:t>
                              </m:r>
                            </m:e>
                            <m:sup>
                              <m:r>
                                <a:rPr lang="en-GB" sz="3200" i="1">
                                  <a:solidFill>
                                    <a:srgbClr val="C00000"/>
                                  </a:solidFill>
                                  <a:latin typeface="Cambria Math" panose="02040503050406030204" pitchFamily="18" charset="0"/>
                                </a:rPr>
                                <m:t>3</m:t>
                              </m:r>
                            </m:sup>
                          </m:sSup>
                        </m:num>
                        <m:den>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rPr>
                                <m:t>𝑇</m:t>
                              </m:r>
                            </m:e>
                            <m:sup>
                              <m:r>
                                <a:rPr lang="en-GB" sz="3200" i="1">
                                  <a:solidFill>
                                    <a:srgbClr val="C00000"/>
                                  </a:solidFill>
                                  <a:latin typeface="Cambria Math" panose="02040503050406030204" pitchFamily="18" charset="0"/>
                                </a:rPr>
                                <m:t>2</m:t>
                              </m:r>
                            </m:sup>
                          </m:sSup>
                        </m:den>
                      </m:f>
                      <m:r>
                        <a:rPr lang="en-GB" sz="3200" i="1">
                          <a:solidFill>
                            <a:srgbClr val="C00000"/>
                          </a:solidFill>
                          <a:latin typeface="Cambria Math" panose="02040503050406030204" pitchFamily="18" charset="0"/>
                        </a:rPr>
                        <m:t>=</m:t>
                      </m:r>
                      <m:f>
                        <m:fPr>
                          <m:ctrlPr>
                            <a:rPr lang="en-GB" sz="3200" i="1">
                              <a:solidFill>
                                <a:srgbClr val="C00000"/>
                              </a:solidFill>
                              <a:latin typeface="Cambria Math" panose="02040503050406030204" pitchFamily="18" charset="0"/>
                            </a:rPr>
                          </m:ctrlPr>
                        </m:fPr>
                        <m:num>
                          <m:r>
                            <a:rPr lang="en-GB" sz="3200" i="1">
                              <a:solidFill>
                                <a:srgbClr val="C00000"/>
                              </a:solidFill>
                              <a:latin typeface="Cambria Math" panose="02040503050406030204" pitchFamily="18" charset="0"/>
                            </a:rPr>
                            <m:t>𝐺𝑀</m:t>
                          </m:r>
                        </m:num>
                        <m:den>
                          <m:r>
                            <a:rPr lang="en-GB" sz="3200" i="1">
                              <a:solidFill>
                                <a:srgbClr val="C00000"/>
                              </a:solidFill>
                              <a:latin typeface="Cambria Math" panose="02040503050406030204" pitchFamily="18" charset="0"/>
                            </a:rPr>
                            <m:t>4</m:t>
                          </m:r>
                          <m:sSup>
                            <m:sSupPr>
                              <m:ctrlPr>
                                <a:rPr lang="en-GB" sz="3200" i="1">
                                  <a:solidFill>
                                    <a:srgbClr val="C00000"/>
                                  </a:solidFill>
                                  <a:latin typeface="Cambria Math" panose="02040503050406030204" pitchFamily="18" charset="0"/>
                                </a:rPr>
                              </m:ctrlPr>
                            </m:sSupPr>
                            <m:e>
                              <m:r>
                                <a:rPr lang="en-GB" sz="3200" i="1">
                                  <a:solidFill>
                                    <a:srgbClr val="C00000"/>
                                  </a:solidFill>
                                  <a:latin typeface="Cambria Math" panose="02040503050406030204" pitchFamily="18" charset="0"/>
                                  <a:ea typeface="Cambria Math" panose="02040503050406030204" pitchFamily="18" charset="0"/>
                                </a:rPr>
                                <m:t>𝜋</m:t>
                              </m:r>
                            </m:e>
                            <m:sup>
                              <m:r>
                                <a:rPr lang="en-GB" sz="3200" i="1">
                                  <a:solidFill>
                                    <a:srgbClr val="C00000"/>
                                  </a:solidFill>
                                  <a:latin typeface="Cambria Math" panose="02040503050406030204" pitchFamily="18" charset="0"/>
                                </a:rPr>
                                <m:t>2</m:t>
                              </m:r>
                            </m:sup>
                          </m:sSup>
                        </m:den>
                      </m:f>
                    </m:oMath>
                  </m:oMathPara>
                </a14:m>
                <a:endParaRPr lang="en-GB" sz="3200" dirty="0"/>
              </a:p>
            </p:txBody>
          </p:sp>
        </mc:Choice>
        <mc:Fallback xmlns="">
          <p:sp>
            <p:nvSpPr>
              <p:cNvPr id="4" name="Rectangle 3"/>
              <p:cNvSpPr>
                <a:spLocks noRot="1" noChangeAspect="1" noMove="1" noResize="1" noEditPoints="1" noAdjustHandles="1" noChangeArrowheads="1" noChangeShapeType="1" noTextEdit="1"/>
              </p:cNvSpPr>
              <p:nvPr/>
            </p:nvSpPr>
            <p:spPr>
              <a:xfrm>
                <a:off x="1936079" y="994691"/>
                <a:ext cx="2355211" cy="1080489"/>
              </a:xfrm>
              <a:prstGeom prst="rect">
                <a:avLst/>
              </a:prstGeom>
              <a:blipFill>
                <a:blip r:embed="rId3"/>
                <a:stretch>
                  <a:fillRect/>
                </a:stretch>
              </a:blipFill>
            </p:spPr>
            <p:txBody>
              <a:bodyPr/>
              <a:lstStyle/>
              <a:p>
                <a:r>
                  <a:rPr lang="en-GB">
                    <a:noFill/>
                  </a:rPr>
                  <a:t> </a:t>
                </a:r>
              </a:p>
            </p:txBody>
          </p:sp>
        </mc:Fallback>
      </mc:AlternateContent>
      <p:sp>
        <p:nvSpPr>
          <p:cNvPr id="5" name="Rectangle 4">
            <a:extLst>
              <a:ext uri="{FF2B5EF4-FFF2-40B4-BE49-F238E27FC236}">
                <a16:creationId xmlns:a16="http://schemas.microsoft.com/office/drawing/2014/main" id="{82E9ED9D-BD7D-42DC-A52C-456D8226618B}"/>
              </a:ext>
            </a:extLst>
          </p:cNvPr>
          <p:cNvSpPr/>
          <p:nvPr/>
        </p:nvSpPr>
        <p:spPr>
          <a:xfrm>
            <a:off x="3650122" y="2261567"/>
            <a:ext cx="2245895" cy="95450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Content Placeholder 3">
            <a:extLst>
              <a:ext uri="{FF2B5EF4-FFF2-40B4-BE49-F238E27FC236}">
                <a16:creationId xmlns:a16="http://schemas.microsoft.com/office/drawing/2014/main" id="{51C4E2DB-3620-4E9A-A512-407216A9F8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6837" y="3182920"/>
            <a:ext cx="5745163" cy="3646487"/>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E8322CF-AB33-4C1C-A090-E3A315424A2A}"/>
                  </a:ext>
                </a:extLst>
              </p:cNvPr>
              <p:cNvSpPr txBox="1"/>
              <p:nvPr/>
            </p:nvSpPr>
            <p:spPr>
              <a:xfrm>
                <a:off x="178636" y="4119180"/>
                <a:ext cx="6422690" cy="2554545"/>
              </a:xfrm>
              <a:prstGeom prst="rect">
                <a:avLst/>
              </a:prstGeom>
              <a:noFill/>
            </p:spPr>
            <p:txBody>
              <a:bodyPr wrap="square" rtlCol="0">
                <a:spAutoFit/>
              </a:bodyPr>
              <a:lstStyle/>
              <a:p>
                <a:r>
                  <a:rPr lang="en-GB" sz="3200" b="1" dirty="0">
                    <a:solidFill>
                      <a:schemeClr val="tx1"/>
                    </a:solidFill>
                  </a:rPr>
                  <a:t>Stretch: </a:t>
                </a:r>
                <a:r>
                  <a:rPr lang="en-GB" sz="3200" dirty="0">
                    <a:solidFill>
                      <a:schemeClr val="tx1"/>
                    </a:solidFill>
                  </a:rPr>
                  <a:t>Given </a:t>
                </a:r>
                <a14:m>
                  <m:oMath xmlns:m="http://schemas.openxmlformats.org/officeDocument/2006/math">
                    <m:r>
                      <a:rPr lang="en-GB" sz="3200" b="0" i="1" smtClean="0">
                        <a:solidFill>
                          <a:schemeClr val="tx1"/>
                        </a:solidFill>
                        <a:latin typeface="Cambria Math" panose="02040503050406030204" pitchFamily="18" charset="0"/>
                      </a:rPr>
                      <m:t>𝐺</m:t>
                    </m:r>
                    <m:r>
                      <a:rPr lang="en-GB" sz="3200" b="0" i="1" smtClean="0">
                        <a:solidFill>
                          <a:schemeClr val="tx1"/>
                        </a:solidFill>
                        <a:latin typeface="Cambria Math" panose="02040503050406030204" pitchFamily="18" charset="0"/>
                      </a:rPr>
                      <m:t>=6.67×</m:t>
                    </m:r>
                    <m:sSup>
                      <m:sSupPr>
                        <m:ctrlPr>
                          <a:rPr lang="en-GB" sz="3200" b="0" i="1" smtClean="0">
                            <a:solidFill>
                              <a:schemeClr val="tx1"/>
                            </a:solidFill>
                            <a:latin typeface="Cambria Math" panose="02040503050406030204" pitchFamily="18" charset="0"/>
                            <a:ea typeface="Cambria Math" panose="02040503050406030204" pitchFamily="18" charset="0"/>
                          </a:rPr>
                        </m:ctrlPr>
                      </m:sSupPr>
                      <m:e>
                        <m:r>
                          <a:rPr lang="en-GB" sz="3200" b="0" i="1" smtClean="0">
                            <a:solidFill>
                              <a:schemeClr val="tx1"/>
                            </a:solidFill>
                            <a:latin typeface="Cambria Math" panose="02040503050406030204" pitchFamily="18" charset="0"/>
                            <a:ea typeface="Cambria Math" panose="02040503050406030204" pitchFamily="18" charset="0"/>
                          </a:rPr>
                          <m:t>10</m:t>
                        </m:r>
                      </m:e>
                      <m:sup>
                        <m:r>
                          <a:rPr lang="en-GB" sz="3200" b="0" i="1" smtClean="0">
                            <a:solidFill>
                              <a:schemeClr val="tx1"/>
                            </a:solidFill>
                            <a:latin typeface="Cambria Math" panose="02040503050406030204" pitchFamily="18" charset="0"/>
                            <a:ea typeface="Cambria Math" panose="02040503050406030204" pitchFamily="18" charset="0"/>
                          </a:rPr>
                          <m:t>−11 </m:t>
                        </m:r>
                      </m:sup>
                    </m:sSup>
                  </m:oMath>
                </a14:m>
                <a:r>
                  <a:rPr lang="en-GB" sz="3200" dirty="0">
                    <a:solidFill>
                      <a:schemeClr val="tx1"/>
                    </a:solidFill>
                  </a:rPr>
                  <a:t> Nm</a:t>
                </a:r>
                <a:r>
                  <a:rPr lang="en-GB" sz="3200" baseline="30000" dirty="0">
                    <a:solidFill>
                      <a:schemeClr val="tx1"/>
                    </a:solidFill>
                  </a:rPr>
                  <a:t>2</a:t>
                </a:r>
                <a:r>
                  <a:rPr lang="en-GB" sz="3200" dirty="0">
                    <a:solidFill>
                      <a:schemeClr val="tx1"/>
                    </a:solidFill>
                  </a:rPr>
                  <a:t>kg</a:t>
                </a:r>
                <a:r>
                  <a:rPr lang="en-GB" sz="3200" baseline="30000" dirty="0">
                    <a:solidFill>
                      <a:schemeClr val="tx1"/>
                    </a:solidFill>
                  </a:rPr>
                  <a:t>-2</a:t>
                </a:r>
                <a:r>
                  <a:rPr lang="en-GB" sz="3200" dirty="0">
                    <a:solidFill>
                      <a:schemeClr val="tx1"/>
                    </a:solidFill>
                  </a:rPr>
                  <a:t>, demonstrate that the mass of the Sun is </a:t>
                </a:r>
                <a14:m>
                  <m:oMath xmlns:m="http://schemas.openxmlformats.org/officeDocument/2006/math">
                    <m:r>
                      <a:rPr lang="en-GB" sz="3200" b="0" i="1" smtClean="0">
                        <a:solidFill>
                          <a:schemeClr val="tx1"/>
                        </a:solidFill>
                        <a:latin typeface="Cambria Math" panose="02040503050406030204" pitchFamily="18" charset="0"/>
                      </a:rPr>
                      <m:t>2.0</m:t>
                    </m:r>
                    <m:r>
                      <a:rPr lang="en-GB" sz="3200" b="0" i="1" smtClean="0">
                        <a:solidFill>
                          <a:schemeClr val="tx1"/>
                        </a:solidFill>
                        <a:latin typeface="Cambria Math" panose="02040503050406030204" pitchFamily="18" charset="0"/>
                        <a:ea typeface="Cambria Math" panose="02040503050406030204" pitchFamily="18" charset="0"/>
                      </a:rPr>
                      <m:t>×</m:t>
                    </m:r>
                    <m:sSup>
                      <m:sSupPr>
                        <m:ctrlPr>
                          <a:rPr lang="en-GB" sz="3200" b="0" i="1" smtClean="0">
                            <a:solidFill>
                              <a:schemeClr val="tx1"/>
                            </a:solidFill>
                            <a:latin typeface="Cambria Math" panose="02040503050406030204" pitchFamily="18" charset="0"/>
                            <a:ea typeface="Cambria Math" panose="02040503050406030204" pitchFamily="18" charset="0"/>
                          </a:rPr>
                        </m:ctrlPr>
                      </m:sSupPr>
                      <m:e>
                        <m:r>
                          <a:rPr lang="en-GB" sz="3200" b="0" i="1" smtClean="0">
                            <a:solidFill>
                              <a:schemeClr val="tx1"/>
                            </a:solidFill>
                            <a:latin typeface="Cambria Math" panose="02040503050406030204" pitchFamily="18" charset="0"/>
                            <a:ea typeface="Cambria Math" panose="02040503050406030204" pitchFamily="18" charset="0"/>
                          </a:rPr>
                          <m:t>10</m:t>
                        </m:r>
                      </m:e>
                      <m:sup>
                        <m:r>
                          <a:rPr lang="en-GB" sz="3200" b="0" i="1" smtClean="0">
                            <a:solidFill>
                              <a:schemeClr val="tx1"/>
                            </a:solidFill>
                            <a:latin typeface="Cambria Math" panose="02040503050406030204" pitchFamily="18" charset="0"/>
                            <a:ea typeface="Cambria Math" panose="02040503050406030204" pitchFamily="18" charset="0"/>
                          </a:rPr>
                          <m:t>30</m:t>
                        </m:r>
                      </m:sup>
                    </m:sSup>
                  </m:oMath>
                </a14:m>
                <a:r>
                  <a:rPr lang="en-GB" sz="3200" dirty="0">
                    <a:solidFill>
                      <a:schemeClr val="tx1"/>
                    </a:solidFill>
                  </a:rPr>
                  <a:t> kg.</a:t>
                </a:r>
              </a:p>
              <a:p>
                <a:endParaRPr lang="en-GB" sz="3200" dirty="0"/>
              </a:p>
              <a:p>
                <a:r>
                  <a:rPr lang="en-GB" sz="3200" dirty="0">
                    <a:solidFill>
                      <a:schemeClr val="tx1"/>
                    </a:solidFill>
                  </a:rPr>
                  <a:t>(use the data in the table)</a:t>
                </a:r>
              </a:p>
            </p:txBody>
          </p:sp>
        </mc:Choice>
        <mc:Fallback xmlns="">
          <p:sp>
            <p:nvSpPr>
              <p:cNvPr id="8" name="TextBox 7">
                <a:extLst>
                  <a:ext uri="{FF2B5EF4-FFF2-40B4-BE49-F238E27FC236}">
                    <a16:creationId xmlns:a16="http://schemas.microsoft.com/office/drawing/2014/main" id="{8E8322CF-AB33-4C1C-A090-E3A315424A2A}"/>
                  </a:ext>
                </a:extLst>
              </p:cNvPr>
              <p:cNvSpPr txBox="1">
                <a:spLocks noRot="1" noChangeAspect="1" noMove="1" noResize="1" noEditPoints="1" noAdjustHandles="1" noChangeArrowheads="1" noChangeShapeType="1" noTextEdit="1"/>
              </p:cNvSpPr>
              <p:nvPr/>
            </p:nvSpPr>
            <p:spPr>
              <a:xfrm>
                <a:off x="178636" y="4119180"/>
                <a:ext cx="6422690" cy="2554545"/>
              </a:xfrm>
              <a:prstGeom prst="rect">
                <a:avLst/>
              </a:prstGeom>
              <a:blipFill>
                <a:blip r:embed="rId5"/>
                <a:stretch>
                  <a:fillRect l="-2372" t="-2864" b="-6921"/>
                </a:stretch>
              </a:blipFill>
            </p:spPr>
            <p:txBody>
              <a:bodyPr/>
              <a:lstStyle/>
              <a:p>
                <a:r>
                  <a:rPr lang="en-GB">
                    <a:noFill/>
                  </a:rPr>
                  <a:t> </a:t>
                </a:r>
              </a:p>
            </p:txBody>
          </p:sp>
        </mc:Fallback>
      </mc:AlternateContent>
    </p:spTree>
    <p:extLst>
      <p:ext uri="{BB962C8B-B14F-4D97-AF65-F5344CB8AC3E}">
        <p14:creationId xmlns:p14="http://schemas.microsoft.com/office/powerpoint/2010/main" val="4268099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C9D75-12C7-4469-BE12-7D0A78B500A6}"/>
              </a:ext>
            </a:extLst>
          </p:cNvPr>
          <p:cNvSpPr>
            <a:spLocks noGrp="1"/>
          </p:cNvSpPr>
          <p:nvPr>
            <p:ph type="title"/>
          </p:nvPr>
        </p:nvSpPr>
        <p:spPr/>
        <p:txBody>
          <a:bodyPr/>
          <a:lstStyle/>
          <a:p>
            <a:r>
              <a:rPr lang="en-GB" dirty="0"/>
              <a:t>Task</a:t>
            </a:r>
          </a:p>
        </p:txBody>
      </p:sp>
      <p:sp>
        <p:nvSpPr>
          <p:cNvPr id="5" name="TextBox 4">
            <a:extLst>
              <a:ext uri="{FF2B5EF4-FFF2-40B4-BE49-F238E27FC236}">
                <a16:creationId xmlns:a16="http://schemas.microsoft.com/office/drawing/2014/main" id="{489E3954-646F-4463-93BB-6611965FC2BE}"/>
              </a:ext>
            </a:extLst>
          </p:cNvPr>
          <p:cNvSpPr txBox="1"/>
          <p:nvPr/>
        </p:nvSpPr>
        <p:spPr>
          <a:xfrm>
            <a:off x="423746" y="2051824"/>
            <a:ext cx="6445405" cy="830997"/>
          </a:xfrm>
          <a:prstGeom prst="rect">
            <a:avLst/>
          </a:prstGeom>
          <a:noFill/>
        </p:spPr>
        <p:txBody>
          <a:bodyPr wrap="square" rtlCol="0">
            <a:spAutoFit/>
          </a:bodyPr>
          <a:lstStyle/>
          <a:p>
            <a:r>
              <a:rPr lang="en-GB" sz="4800" dirty="0"/>
              <a:t>Complete the questions. </a:t>
            </a:r>
          </a:p>
        </p:txBody>
      </p:sp>
      <p:pic>
        <p:nvPicPr>
          <p:cNvPr id="6" name="Picture 5">
            <a:extLst>
              <a:ext uri="{FF2B5EF4-FFF2-40B4-BE49-F238E27FC236}">
                <a16:creationId xmlns:a16="http://schemas.microsoft.com/office/drawing/2014/main" id="{A10F83B2-4542-4944-89C8-3C615B3EEFEF}"/>
              </a:ext>
            </a:extLst>
          </p:cNvPr>
          <p:cNvPicPr>
            <a:picLocks noChangeAspect="1"/>
          </p:cNvPicPr>
          <p:nvPr/>
        </p:nvPicPr>
        <p:blipFill>
          <a:blip r:embed="rId2"/>
          <a:stretch>
            <a:fillRect/>
          </a:stretch>
        </p:blipFill>
        <p:spPr>
          <a:xfrm>
            <a:off x="7259005" y="0"/>
            <a:ext cx="4797303" cy="6858000"/>
          </a:xfrm>
          <a:prstGeom prst="rect">
            <a:avLst/>
          </a:prstGeom>
        </p:spPr>
      </p:pic>
    </p:spTree>
    <p:extLst>
      <p:ext uri="{BB962C8B-B14F-4D97-AF65-F5344CB8AC3E}">
        <p14:creationId xmlns:p14="http://schemas.microsoft.com/office/powerpoint/2010/main" val="2131124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4D6F-7AEC-4CF4-81D1-174729CB9C1D}"/>
              </a:ext>
            </a:extLst>
          </p:cNvPr>
          <p:cNvSpPr>
            <a:spLocks noGrp="1"/>
          </p:cNvSpPr>
          <p:nvPr>
            <p:ph type="title"/>
          </p:nvPr>
        </p:nvSpPr>
        <p:spPr/>
        <p:txBody>
          <a:bodyPr/>
          <a:lstStyle/>
          <a:p>
            <a:r>
              <a:rPr lang="en-GB" dirty="0"/>
              <a:t>Answers</a:t>
            </a:r>
          </a:p>
        </p:txBody>
      </p:sp>
      <p:pic>
        <p:nvPicPr>
          <p:cNvPr id="4" name="Picture 3" descr="A picture containing drawing&#10;&#10;Description automatically generated">
            <a:extLst>
              <a:ext uri="{FF2B5EF4-FFF2-40B4-BE49-F238E27FC236}">
                <a16:creationId xmlns:a16="http://schemas.microsoft.com/office/drawing/2014/main" id="{FFF5938E-7EA0-4FC6-9BCA-E1DF7994D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5" name="TextBox 4">
            <a:extLst>
              <a:ext uri="{FF2B5EF4-FFF2-40B4-BE49-F238E27FC236}">
                <a16:creationId xmlns:a16="http://schemas.microsoft.com/office/drawing/2014/main" id="{97339D68-4C5A-4ABE-B36A-4350C7180412}"/>
              </a:ext>
            </a:extLst>
          </p:cNvPr>
          <p:cNvSpPr txBox="1"/>
          <p:nvPr/>
        </p:nvSpPr>
        <p:spPr>
          <a:xfrm>
            <a:off x="-56813" y="1049112"/>
            <a:ext cx="5758605" cy="6971139"/>
          </a:xfrm>
          <a:prstGeom prst="rect">
            <a:avLst/>
          </a:prstGeom>
          <a:noFill/>
        </p:spPr>
        <p:txBody>
          <a:bodyPr wrap="square" rtlCol="0">
            <a:spAutoFit/>
          </a:bodyPr>
          <a:lstStyle/>
          <a:p>
            <a:pPr indent="457200">
              <a:spcBef>
                <a:spcPts val="600"/>
              </a:spcBef>
            </a:pPr>
            <a:r>
              <a:rPr lang="en-GB" sz="2000" dirty="0">
                <a:effectLst/>
                <a:ea typeface="Times" panose="02020603050405020304" pitchFamily="18" charset="0"/>
              </a:rPr>
              <a:t>1. Gravitational attraction </a:t>
            </a:r>
            <a:r>
              <a:rPr lang="en-GB" sz="2000" dirty="0" err="1">
                <a:effectLst/>
                <a:ea typeface="Times" panose="02020603050405020304" pitchFamily="18" charset="0"/>
              </a:rPr>
              <a:t>GMm</a:t>
            </a:r>
            <a:r>
              <a:rPr lang="en-GB" sz="2000" dirty="0">
                <a:effectLst/>
                <a:ea typeface="Times" panose="02020603050405020304" pitchFamily="18" charset="0"/>
              </a:rPr>
              <a:t>/r</a:t>
            </a:r>
            <a:r>
              <a:rPr lang="en-GB" sz="2000" baseline="30000" dirty="0">
                <a:effectLst/>
                <a:ea typeface="Times" panose="02020603050405020304" pitchFamily="18" charset="0"/>
              </a:rPr>
              <a:t>2</a:t>
            </a:r>
            <a:r>
              <a:rPr lang="en-GB" sz="2000" dirty="0">
                <a:effectLst/>
                <a:ea typeface="Times" panose="02020603050405020304" pitchFamily="18" charset="0"/>
              </a:rPr>
              <a:t>. </a:t>
            </a:r>
          </a:p>
          <a:p>
            <a:pPr indent="457200">
              <a:spcBef>
                <a:spcPts val="600"/>
              </a:spcBef>
            </a:pPr>
            <a:r>
              <a:rPr lang="en-GB" sz="2000" dirty="0">
                <a:effectLst/>
                <a:ea typeface="Times" panose="02020603050405020304" pitchFamily="18" charset="0"/>
              </a:rPr>
              <a:t>	v = 2</a:t>
            </a:r>
            <a:r>
              <a:rPr lang="el-GR" sz="2000" dirty="0">
                <a:effectLst/>
                <a:ea typeface="Times" panose="02020603050405020304" pitchFamily="18" charset="0"/>
              </a:rPr>
              <a:t>π</a:t>
            </a:r>
            <a:r>
              <a:rPr lang="en-GB" sz="2000" dirty="0">
                <a:effectLst/>
                <a:ea typeface="Times" panose="02020603050405020304" pitchFamily="18" charset="0"/>
              </a:rPr>
              <a:t>r/T</a:t>
            </a:r>
          </a:p>
          <a:p>
            <a:pPr>
              <a:spcBef>
                <a:spcPts val="600"/>
              </a:spcBef>
            </a:pPr>
            <a:r>
              <a:rPr lang="en-GB" sz="2000" dirty="0">
                <a:effectLst/>
                <a:ea typeface="Times" panose="02020603050405020304" pitchFamily="18" charset="0"/>
              </a:rPr>
              <a:t>	</a:t>
            </a:r>
            <a:r>
              <a:rPr lang="en-GB" sz="2000" dirty="0" err="1">
                <a:effectLst/>
                <a:ea typeface="Times" panose="02020603050405020304" pitchFamily="18" charset="0"/>
              </a:rPr>
              <a:t>GMm</a:t>
            </a:r>
            <a:r>
              <a:rPr lang="en-GB" sz="2000" dirty="0">
                <a:effectLst/>
                <a:ea typeface="Times" panose="02020603050405020304" pitchFamily="18" charset="0"/>
              </a:rPr>
              <a:t>/r</a:t>
            </a:r>
            <a:r>
              <a:rPr lang="en-GB" sz="2000" baseline="30000" dirty="0">
                <a:effectLst/>
                <a:ea typeface="Times" panose="02020603050405020304" pitchFamily="18" charset="0"/>
              </a:rPr>
              <a:t>2</a:t>
            </a:r>
            <a:r>
              <a:rPr lang="en-GB" sz="2000" dirty="0">
                <a:effectLst/>
                <a:ea typeface="Times" panose="02020603050405020304" pitchFamily="18" charset="0"/>
              </a:rPr>
              <a:t> 	=	mv</a:t>
            </a:r>
            <a:r>
              <a:rPr lang="en-GB" sz="2000" baseline="30000" dirty="0">
                <a:effectLst/>
                <a:ea typeface="Times" panose="02020603050405020304" pitchFamily="18" charset="0"/>
              </a:rPr>
              <a:t>2</a:t>
            </a:r>
            <a:r>
              <a:rPr lang="en-GB" sz="2000" dirty="0">
                <a:effectLst/>
                <a:ea typeface="Times" panose="02020603050405020304" pitchFamily="18" charset="0"/>
              </a:rPr>
              <a:t>/r</a:t>
            </a:r>
          </a:p>
          <a:p>
            <a:pPr>
              <a:spcBef>
                <a:spcPts val="600"/>
              </a:spcBef>
            </a:pPr>
            <a:r>
              <a:rPr lang="en-GB" sz="2000" dirty="0">
                <a:effectLst/>
                <a:ea typeface="Times" panose="02020603050405020304" pitchFamily="18" charset="0"/>
              </a:rPr>
              <a:t>	GM/r		=	m (2</a:t>
            </a:r>
            <a:r>
              <a:rPr lang="el-GR" sz="2000" dirty="0">
                <a:effectLst/>
                <a:ea typeface="Times" panose="02020603050405020304" pitchFamily="18" charset="0"/>
              </a:rPr>
              <a:t>π</a:t>
            </a:r>
            <a:r>
              <a:rPr lang="en-GB" sz="2000" dirty="0">
                <a:effectLst/>
                <a:ea typeface="Times" panose="02020603050405020304" pitchFamily="18" charset="0"/>
              </a:rPr>
              <a:t>r/T)</a:t>
            </a:r>
            <a:r>
              <a:rPr lang="en-GB" sz="2000" baseline="30000" dirty="0">
                <a:effectLst/>
                <a:ea typeface="Times" panose="02020603050405020304" pitchFamily="18" charset="0"/>
              </a:rPr>
              <a:t>2</a:t>
            </a:r>
            <a:endParaRPr lang="en-GB" sz="2000" dirty="0">
              <a:effectLst/>
              <a:ea typeface="Times" panose="02020603050405020304" pitchFamily="18" charset="0"/>
            </a:endParaRPr>
          </a:p>
          <a:p>
            <a:pPr>
              <a:spcBef>
                <a:spcPts val="600"/>
              </a:spcBef>
            </a:pPr>
            <a:r>
              <a:rPr lang="en-GB" sz="2000" dirty="0">
                <a:effectLst/>
                <a:ea typeface="Times" panose="02020603050405020304" pitchFamily="18" charset="0"/>
              </a:rPr>
              <a:t>	GM/r		=	4</a:t>
            </a:r>
            <a:r>
              <a:rPr lang="el-GR" sz="2000" dirty="0">
                <a:effectLst/>
                <a:ea typeface="Times" panose="02020603050405020304" pitchFamily="18" charset="0"/>
              </a:rPr>
              <a:t>π</a:t>
            </a:r>
            <a:r>
              <a:rPr lang="en-GB" sz="2000" baseline="30000" dirty="0">
                <a:effectLst/>
                <a:ea typeface="Times" panose="02020603050405020304" pitchFamily="18" charset="0"/>
              </a:rPr>
              <a:t>2</a:t>
            </a:r>
            <a:r>
              <a:rPr lang="en-GB" sz="2000" dirty="0">
                <a:effectLst/>
                <a:ea typeface="Times" panose="02020603050405020304" pitchFamily="18" charset="0"/>
              </a:rPr>
              <a:t>r</a:t>
            </a:r>
            <a:r>
              <a:rPr lang="en-GB" sz="2000" baseline="30000" dirty="0">
                <a:effectLst/>
                <a:ea typeface="Times" panose="02020603050405020304" pitchFamily="18" charset="0"/>
              </a:rPr>
              <a:t>2</a:t>
            </a:r>
            <a:r>
              <a:rPr lang="en-GB" sz="2000" dirty="0">
                <a:effectLst/>
                <a:ea typeface="Times" panose="02020603050405020304" pitchFamily="18" charset="0"/>
              </a:rPr>
              <a:t>m/T</a:t>
            </a:r>
            <a:r>
              <a:rPr lang="en-GB" sz="2000" baseline="30000" dirty="0">
                <a:effectLst/>
                <a:ea typeface="Times" panose="02020603050405020304" pitchFamily="18" charset="0"/>
              </a:rPr>
              <a:t>2</a:t>
            </a:r>
            <a:endParaRPr lang="en-GB" sz="2000" dirty="0">
              <a:effectLst/>
              <a:ea typeface="Times" panose="02020603050405020304" pitchFamily="18" charset="0"/>
            </a:endParaRPr>
          </a:p>
          <a:p>
            <a:pPr>
              <a:spcBef>
                <a:spcPts val="600"/>
              </a:spcBef>
            </a:pPr>
            <a:r>
              <a:rPr lang="en-GB" sz="2000" dirty="0">
                <a:effectLst/>
                <a:ea typeface="Times" panose="02020603050405020304" pitchFamily="18" charset="0"/>
              </a:rPr>
              <a:t>	T</a:t>
            </a:r>
            <a:r>
              <a:rPr lang="en-GB" sz="2000" baseline="30000" dirty="0">
                <a:effectLst/>
                <a:ea typeface="Times" panose="02020603050405020304" pitchFamily="18" charset="0"/>
              </a:rPr>
              <a:t>2</a:t>
            </a:r>
            <a:r>
              <a:rPr lang="en-GB" sz="2000" dirty="0">
                <a:effectLst/>
                <a:ea typeface="Times" panose="02020603050405020304" pitchFamily="18" charset="0"/>
              </a:rPr>
              <a:t>		=	(4</a:t>
            </a:r>
            <a:r>
              <a:rPr lang="el-GR" sz="2000" dirty="0">
                <a:effectLst/>
                <a:ea typeface="Times" panose="02020603050405020304" pitchFamily="18" charset="0"/>
              </a:rPr>
              <a:t>π</a:t>
            </a:r>
            <a:r>
              <a:rPr lang="en-GB" sz="2000" baseline="30000" dirty="0">
                <a:effectLst/>
                <a:ea typeface="Times" panose="02020603050405020304" pitchFamily="18" charset="0"/>
              </a:rPr>
              <a:t>2</a:t>
            </a:r>
            <a:r>
              <a:rPr lang="en-GB" sz="2000" dirty="0">
                <a:effectLst/>
                <a:ea typeface="Times" panose="02020603050405020304" pitchFamily="18" charset="0"/>
              </a:rPr>
              <a:t>/GM) r</a:t>
            </a:r>
            <a:r>
              <a:rPr lang="en-GB" sz="2000" baseline="30000" dirty="0">
                <a:effectLst/>
                <a:ea typeface="Times" panose="02020603050405020304" pitchFamily="18" charset="0"/>
              </a:rPr>
              <a:t>3</a:t>
            </a:r>
            <a:r>
              <a:rPr lang="en-GB" sz="2000" dirty="0">
                <a:effectLst/>
                <a:ea typeface="Times" panose="02020603050405020304" pitchFamily="18" charset="0"/>
              </a:rPr>
              <a:t> </a:t>
            </a:r>
            <a:endParaRPr lang="en-GB" sz="2000" dirty="0">
              <a:ea typeface="Times" panose="02020603050405020304" pitchFamily="18" charset="0"/>
            </a:endParaRPr>
          </a:p>
          <a:p>
            <a:pPr marL="228600">
              <a:spcBef>
                <a:spcPts val="600"/>
              </a:spcBef>
            </a:pPr>
            <a:r>
              <a:rPr lang="en-GB" sz="2000" dirty="0">
                <a:effectLst/>
                <a:ea typeface="Calibri" panose="020F0502020204030204" pitchFamily="34" charset="0"/>
                <a:cs typeface="Times New Roman" panose="02020603050405020304" pitchFamily="18" charset="0"/>
              </a:rPr>
              <a:t>2. </a:t>
            </a:r>
            <a:r>
              <a:rPr lang="en-GB" sz="2000" dirty="0">
                <a:effectLst/>
                <a:ea typeface="Times" panose="02020603050405020304" pitchFamily="18" charset="0"/>
              </a:rPr>
              <a:t>By Kepler’s third law, orbital period increases with orbital radius.  Thus B has the longer orbital period.</a:t>
            </a:r>
          </a:p>
          <a:p>
            <a:pPr marL="228600">
              <a:spcBef>
                <a:spcPts val="600"/>
              </a:spcBef>
            </a:pPr>
            <a:r>
              <a:rPr lang="en-GB" sz="2000" dirty="0" err="1">
                <a:effectLst/>
                <a:ea typeface="Times" panose="02020603050405020304" pitchFamily="18" charset="0"/>
              </a:rPr>
              <a:t>r</a:t>
            </a:r>
            <a:r>
              <a:rPr lang="en-GB" sz="2000" baseline="-25000" dirty="0" err="1">
                <a:effectLst/>
                <a:ea typeface="Times" panose="02020603050405020304" pitchFamily="18" charset="0"/>
              </a:rPr>
              <a:t>B</a:t>
            </a:r>
            <a:r>
              <a:rPr lang="en-GB" sz="2000" dirty="0">
                <a:effectLst/>
                <a:ea typeface="Times" panose="02020603050405020304" pitchFamily="18" charset="0"/>
              </a:rPr>
              <a:t>/</a:t>
            </a:r>
            <a:r>
              <a:rPr lang="en-GB" sz="2000" dirty="0" err="1">
                <a:effectLst/>
                <a:ea typeface="Times" panose="02020603050405020304" pitchFamily="18" charset="0"/>
              </a:rPr>
              <a:t>r</a:t>
            </a:r>
            <a:r>
              <a:rPr lang="en-GB" sz="2000" baseline="-25000" dirty="0" err="1">
                <a:effectLst/>
                <a:ea typeface="Times" panose="02020603050405020304" pitchFamily="18" charset="0"/>
              </a:rPr>
              <a:t>A</a:t>
            </a:r>
            <a:r>
              <a:rPr lang="en-GB" sz="2000" dirty="0">
                <a:effectLst/>
                <a:ea typeface="Times" panose="02020603050405020304" pitchFamily="18" charset="0"/>
              </a:rPr>
              <a:t> = 2.8 x 10</a:t>
            </a:r>
            <a:r>
              <a:rPr lang="en-GB" sz="2000" baseline="30000" dirty="0">
                <a:effectLst/>
                <a:ea typeface="Times" panose="02020603050405020304" pitchFamily="18" charset="0"/>
              </a:rPr>
              <a:t>7</a:t>
            </a:r>
            <a:r>
              <a:rPr lang="en-GB" sz="2000" dirty="0">
                <a:effectLst/>
                <a:ea typeface="Times" panose="02020603050405020304" pitchFamily="18" charset="0"/>
              </a:rPr>
              <a:t>/ 7.0 x 10</a:t>
            </a:r>
            <a:r>
              <a:rPr lang="en-GB" sz="2000" baseline="30000" dirty="0">
                <a:effectLst/>
                <a:ea typeface="Times" panose="02020603050405020304" pitchFamily="18" charset="0"/>
              </a:rPr>
              <a:t>6</a:t>
            </a:r>
            <a:r>
              <a:rPr lang="en-GB" sz="2000" dirty="0">
                <a:effectLst/>
                <a:ea typeface="Times" panose="02020603050405020304" pitchFamily="18" charset="0"/>
              </a:rPr>
              <a:t> = 4</a:t>
            </a:r>
          </a:p>
          <a:p>
            <a:pPr marL="228600">
              <a:spcBef>
                <a:spcPts val="600"/>
              </a:spcBef>
            </a:pPr>
            <a:r>
              <a:rPr lang="en-GB" sz="2000" dirty="0">
                <a:effectLst/>
                <a:ea typeface="Times" panose="02020603050405020304" pitchFamily="18" charset="0"/>
              </a:rPr>
              <a:t>(</a:t>
            </a:r>
            <a:r>
              <a:rPr lang="en-GB" sz="2000" dirty="0" err="1">
                <a:effectLst/>
                <a:ea typeface="Times" panose="02020603050405020304" pitchFamily="18" charset="0"/>
              </a:rPr>
              <a:t>r</a:t>
            </a:r>
            <a:r>
              <a:rPr lang="en-GB" sz="2000" baseline="-25000" dirty="0" err="1">
                <a:effectLst/>
                <a:ea typeface="Times" panose="02020603050405020304" pitchFamily="18" charset="0"/>
              </a:rPr>
              <a:t>B</a:t>
            </a:r>
            <a:r>
              <a:rPr lang="en-GB" sz="2000" dirty="0">
                <a:effectLst/>
                <a:ea typeface="Times" panose="02020603050405020304" pitchFamily="18" charset="0"/>
              </a:rPr>
              <a:t>/</a:t>
            </a:r>
            <a:r>
              <a:rPr lang="en-GB" sz="2000" dirty="0" err="1">
                <a:effectLst/>
                <a:ea typeface="Times" panose="02020603050405020304" pitchFamily="18" charset="0"/>
              </a:rPr>
              <a:t>r</a:t>
            </a:r>
            <a:r>
              <a:rPr lang="en-GB" sz="2000" baseline="-25000" dirty="0" err="1">
                <a:effectLst/>
                <a:ea typeface="Times" panose="02020603050405020304" pitchFamily="18" charset="0"/>
              </a:rPr>
              <a:t>A</a:t>
            </a:r>
            <a:r>
              <a:rPr lang="en-GB" sz="2000" dirty="0">
                <a:effectLst/>
                <a:ea typeface="Times" panose="02020603050405020304" pitchFamily="18" charset="0"/>
              </a:rPr>
              <a:t>)</a:t>
            </a:r>
            <a:r>
              <a:rPr lang="en-GB" sz="2000" baseline="30000" dirty="0">
                <a:effectLst/>
                <a:ea typeface="Times" panose="02020603050405020304" pitchFamily="18" charset="0"/>
              </a:rPr>
              <a:t>3</a:t>
            </a:r>
            <a:r>
              <a:rPr lang="en-GB" sz="2000" baseline="30000" dirty="0">
                <a:ea typeface="Times" panose="02020603050405020304" pitchFamily="18" charset="0"/>
              </a:rPr>
              <a:t> </a:t>
            </a:r>
            <a:r>
              <a:rPr lang="en-GB" sz="2000" dirty="0">
                <a:effectLst/>
                <a:ea typeface="Times" panose="02020603050405020304" pitchFamily="18" charset="0"/>
              </a:rPr>
              <a:t>= 4</a:t>
            </a:r>
            <a:r>
              <a:rPr lang="en-GB" sz="2000" baseline="30000" dirty="0">
                <a:effectLst/>
                <a:ea typeface="Times" panose="02020603050405020304" pitchFamily="18" charset="0"/>
              </a:rPr>
              <a:t>3</a:t>
            </a:r>
            <a:r>
              <a:rPr lang="en-GB" sz="2000" dirty="0">
                <a:effectLst/>
                <a:ea typeface="Times" panose="02020603050405020304" pitchFamily="18" charset="0"/>
              </a:rPr>
              <a:t> = 64</a:t>
            </a:r>
          </a:p>
          <a:p>
            <a:pPr marL="228600">
              <a:spcBef>
                <a:spcPts val="600"/>
              </a:spcBef>
            </a:pPr>
            <a:r>
              <a:rPr lang="en-GB" sz="2000" dirty="0">
                <a:effectLst/>
                <a:ea typeface="Times" panose="02020603050405020304" pitchFamily="18" charset="0"/>
              </a:rPr>
              <a:t>By Kepler’s third law, (T</a:t>
            </a:r>
            <a:r>
              <a:rPr lang="en-GB" sz="2000" baseline="-25000" dirty="0">
                <a:effectLst/>
                <a:ea typeface="Times" panose="02020603050405020304" pitchFamily="18" charset="0"/>
              </a:rPr>
              <a:t>B</a:t>
            </a:r>
            <a:r>
              <a:rPr lang="en-GB" sz="2000" dirty="0">
                <a:effectLst/>
                <a:ea typeface="Times" panose="02020603050405020304" pitchFamily="18" charset="0"/>
              </a:rPr>
              <a:t>/T</a:t>
            </a:r>
            <a:r>
              <a:rPr lang="en-GB" sz="2000" baseline="-25000" dirty="0">
                <a:effectLst/>
                <a:ea typeface="Times" panose="02020603050405020304" pitchFamily="18" charset="0"/>
              </a:rPr>
              <a:t>A</a:t>
            </a:r>
            <a:r>
              <a:rPr lang="en-GB" sz="2000" dirty="0">
                <a:effectLst/>
                <a:ea typeface="Times" panose="02020603050405020304" pitchFamily="18" charset="0"/>
              </a:rPr>
              <a:t>)</a:t>
            </a:r>
            <a:r>
              <a:rPr lang="en-GB" sz="2000" baseline="30000" dirty="0">
                <a:effectLst/>
                <a:ea typeface="Times" panose="02020603050405020304" pitchFamily="18" charset="0"/>
              </a:rPr>
              <a:t>2</a:t>
            </a:r>
            <a:r>
              <a:rPr lang="en-GB" sz="2000" dirty="0">
                <a:effectLst/>
                <a:ea typeface="Times" panose="02020603050405020304" pitchFamily="18" charset="0"/>
              </a:rPr>
              <a:t> = (</a:t>
            </a:r>
            <a:r>
              <a:rPr lang="en-GB" sz="2000" dirty="0" err="1">
                <a:effectLst/>
                <a:ea typeface="Times" panose="02020603050405020304" pitchFamily="18" charset="0"/>
              </a:rPr>
              <a:t>r</a:t>
            </a:r>
            <a:r>
              <a:rPr lang="en-GB" sz="2000" baseline="-25000" dirty="0" err="1">
                <a:effectLst/>
                <a:ea typeface="Times" panose="02020603050405020304" pitchFamily="18" charset="0"/>
              </a:rPr>
              <a:t>B</a:t>
            </a:r>
            <a:r>
              <a:rPr lang="en-GB" sz="2000" dirty="0">
                <a:effectLst/>
                <a:ea typeface="Times" panose="02020603050405020304" pitchFamily="18" charset="0"/>
              </a:rPr>
              <a:t>/</a:t>
            </a:r>
            <a:r>
              <a:rPr lang="en-GB" sz="2000" dirty="0" err="1">
                <a:effectLst/>
                <a:ea typeface="Times" panose="02020603050405020304" pitchFamily="18" charset="0"/>
              </a:rPr>
              <a:t>r</a:t>
            </a:r>
            <a:r>
              <a:rPr lang="en-GB" sz="2000" baseline="-25000" dirty="0" err="1">
                <a:effectLst/>
                <a:ea typeface="Times" panose="02020603050405020304" pitchFamily="18" charset="0"/>
              </a:rPr>
              <a:t>A</a:t>
            </a:r>
            <a:r>
              <a:rPr lang="en-GB" sz="2000" dirty="0">
                <a:effectLst/>
                <a:ea typeface="Times" panose="02020603050405020304" pitchFamily="18" charset="0"/>
              </a:rPr>
              <a:t>)</a:t>
            </a:r>
            <a:r>
              <a:rPr lang="en-GB" sz="2000" baseline="30000" dirty="0">
                <a:effectLst/>
                <a:ea typeface="Times" panose="02020603050405020304" pitchFamily="18" charset="0"/>
              </a:rPr>
              <a:t>3</a:t>
            </a:r>
            <a:r>
              <a:rPr lang="en-GB" sz="2000" dirty="0">
                <a:effectLst/>
                <a:ea typeface="Times" panose="02020603050405020304" pitchFamily="18" charset="0"/>
              </a:rPr>
              <a:t> = 64</a:t>
            </a:r>
          </a:p>
          <a:p>
            <a:pPr marL="228600">
              <a:spcBef>
                <a:spcPts val="600"/>
              </a:spcBef>
            </a:pPr>
            <a:r>
              <a:rPr lang="en-GB" sz="2000" dirty="0">
                <a:effectLst/>
                <a:ea typeface="Times" panose="02020603050405020304" pitchFamily="18" charset="0"/>
              </a:rPr>
              <a:t>Thus T</a:t>
            </a:r>
            <a:r>
              <a:rPr lang="en-GB" sz="2000" baseline="-25000" dirty="0">
                <a:effectLst/>
                <a:ea typeface="Times" panose="02020603050405020304" pitchFamily="18" charset="0"/>
              </a:rPr>
              <a:t>B</a:t>
            </a:r>
            <a:r>
              <a:rPr lang="en-GB" sz="2000" dirty="0">
                <a:effectLst/>
                <a:ea typeface="Times" panose="02020603050405020304" pitchFamily="18" charset="0"/>
              </a:rPr>
              <a:t>/T</a:t>
            </a:r>
            <a:r>
              <a:rPr lang="en-GB" sz="2000" baseline="-25000" dirty="0">
                <a:effectLst/>
                <a:ea typeface="Times" panose="02020603050405020304" pitchFamily="18" charset="0"/>
              </a:rPr>
              <a:t>A</a:t>
            </a:r>
            <a:r>
              <a:rPr lang="en-GB" sz="2000" dirty="0">
                <a:effectLst/>
                <a:ea typeface="Times" panose="02020603050405020304" pitchFamily="18" charset="0"/>
              </a:rPr>
              <a:t> = square root of 64 = 8</a:t>
            </a:r>
          </a:p>
          <a:p>
            <a:pPr>
              <a:spcBef>
                <a:spcPts val="600"/>
              </a:spcBef>
            </a:pPr>
            <a:endParaRPr lang="en-GB" sz="2400" dirty="0">
              <a:effectLs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sp>
        <p:nvSpPr>
          <p:cNvPr id="9" name="TextBox 8">
            <a:extLst>
              <a:ext uri="{FF2B5EF4-FFF2-40B4-BE49-F238E27FC236}">
                <a16:creationId xmlns:a16="http://schemas.microsoft.com/office/drawing/2014/main" id="{675116BF-EFC9-4A8C-82DA-1DFAB1D0B1F9}"/>
              </a:ext>
            </a:extLst>
          </p:cNvPr>
          <p:cNvSpPr txBox="1"/>
          <p:nvPr/>
        </p:nvSpPr>
        <p:spPr>
          <a:xfrm>
            <a:off x="5509797" y="1828800"/>
            <a:ext cx="5758605" cy="6971139"/>
          </a:xfrm>
          <a:prstGeom prst="rect">
            <a:avLst/>
          </a:prstGeom>
          <a:noFill/>
        </p:spPr>
        <p:txBody>
          <a:bodyPr wrap="square" rtlCol="0">
            <a:spAutoFit/>
          </a:bodyPr>
          <a:lstStyle/>
          <a:p>
            <a:pPr marL="228600">
              <a:spcBef>
                <a:spcPts val="600"/>
              </a:spcBef>
            </a:pPr>
            <a:r>
              <a:rPr lang="en-GB" dirty="0">
                <a:effectLst/>
                <a:ea typeface="Calibri" panose="020F0502020204030204" pitchFamily="34" charset="0"/>
                <a:cs typeface="Times New Roman" panose="02020603050405020304" pitchFamily="18" charset="0"/>
              </a:rPr>
              <a:t>3. </a:t>
            </a:r>
            <a:r>
              <a:rPr lang="en-GB" dirty="0">
                <a:effectLst/>
                <a:ea typeface="Times" panose="02020603050405020304" pitchFamily="18" charset="0"/>
              </a:rPr>
              <a:t>A satellite that appears to be stationary over a point on the Earth’s equator. The orbit of such a satellite is circular and over the Earth’s equator as the satellite’s orbital centre is the centre of the Earth, and the only points on Earth that orbit its centre are those on the equator. </a:t>
            </a:r>
          </a:p>
          <a:p>
            <a:pPr marL="228600">
              <a:spcBef>
                <a:spcPts val="600"/>
              </a:spcBef>
            </a:pPr>
            <a:r>
              <a:rPr lang="en-GB" dirty="0">
                <a:effectLst/>
                <a:ea typeface="Times" panose="02020603050405020304" pitchFamily="18" charset="0"/>
              </a:rPr>
              <a:t> </a:t>
            </a:r>
          </a:p>
          <a:p>
            <a:pPr marL="228600">
              <a:spcBef>
                <a:spcPts val="600"/>
              </a:spcBef>
            </a:pPr>
            <a:r>
              <a:rPr lang="en-GB" dirty="0">
                <a:effectLst/>
                <a:ea typeface="Times" panose="02020603050405020304" pitchFamily="18" charset="0"/>
              </a:rPr>
              <a:t>Such a satellite might be used for communications, e.g. satellite broadcasting.</a:t>
            </a:r>
          </a:p>
          <a:p>
            <a:pPr marL="228600">
              <a:spcBef>
                <a:spcPts val="600"/>
              </a:spcBef>
            </a:pPr>
            <a:r>
              <a:rPr lang="en-GB" dirty="0">
                <a:effectLst/>
                <a:ea typeface="Times" panose="02020603050405020304" pitchFamily="18" charset="0"/>
              </a:rPr>
              <a:t>T</a:t>
            </a:r>
            <a:r>
              <a:rPr lang="en-GB" baseline="30000" dirty="0">
                <a:effectLst/>
                <a:ea typeface="Times" panose="02020603050405020304" pitchFamily="18" charset="0"/>
              </a:rPr>
              <a:t>2</a:t>
            </a:r>
            <a:r>
              <a:rPr lang="en-GB" dirty="0">
                <a:effectLst/>
                <a:ea typeface="Times" panose="02020603050405020304" pitchFamily="18" charset="0"/>
              </a:rPr>
              <a:t>	=	(4</a:t>
            </a:r>
            <a:r>
              <a:rPr lang="el-GR" dirty="0">
                <a:effectLst/>
                <a:ea typeface="Times" panose="02020603050405020304" pitchFamily="18" charset="0"/>
              </a:rPr>
              <a:t>π</a:t>
            </a:r>
            <a:r>
              <a:rPr lang="en-GB" baseline="30000" dirty="0">
                <a:effectLst/>
                <a:ea typeface="Times" panose="02020603050405020304" pitchFamily="18" charset="0"/>
              </a:rPr>
              <a:t>2</a:t>
            </a:r>
            <a:r>
              <a:rPr lang="en-GB" dirty="0">
                <a:effectLst/>
                <a:ea typeface="Times" panose="02020603050405020304" pitchFamily="18" charset="0"/>
              </a:rPr>
              <a:t>/GM) r</a:t>
            </a:r>
            <a:r>
              <a:rPr lang="en-GB" baseline="30000" dirty="0">
                <a:effectLst/>
                <a:ea typeface="Times" panose="02020603050405020304" pitchFamily="18" charset="0"/>
              </a:rPr>
              <a:t>3</a:t>
            </a:r>
            <a:endParaRPr lang="en-GB" dirty="0">
              <a:effectLst/>
              <a:ea typeface="Times" panose="02020603050405020304" pitchFamily="18" charset="0"/>
            </a:endParaRPr>
          </a:p>
          <a:p>
            <a:pPr marL="228600">
              <a:spcBef>
                <a:spcPts val="600"/>
              </a:spcBef>
            </a:pPr>
            <a:r>
              <a:rPr lang="en-GB" dirty="0">
                <a:effectLst/>
                <a:ea typeface="Times" panose="02020603050405020304" pitchFamily="18" charset="0"/>
              </a:rPr>
              <a:t>r</a:t>
            </a:r>
            <a:r>
              <a:rPr lang="en-GB" baseline="30000" dirty="0">
                <a:effectLst/>
                <a:ea typeface="Times" panose="02020603050405020304" pitchFamily="18" charset="0"/>
              </a:rPr>
              <a:t>3</a:t>
            </a:r>
            <a:r>
              <a:rPr lang="en-GB" dirty="0">
                <a:effectLst/>
                <a:ea typeface="Times" panose="02020603050405020304" pitchFamily="18" charset="0"/>
              </a:rPr>
              <a:t>	=	(GM/4</a:t>
            </a:r>
            <a:r>
              <a:rPr lang="el-GR" dirty="0">
                <a:effectLst/>
                <a:ea typeface="Times" panose="02020603050405020304" pitchFamily="18" charset="0"/>
              </a:rPr>
              <a:t>π</a:t>
            </a:r>
            <a:r>
              <a:rPr lang="en-GB" baseline="30000" dirty="0">
                <a:effectLst/>
                <a:ea typeface="Times" panose="02020603050405020304" pitchFamily="18" charset="0"/>
              </a:rPr>
              <a:t>2</a:t>
            </a:r>
            <a:r>
              <a:rPr lang="en-GB" dirty="0">
                <a:effectLst/>
                <a:ea typeface="Times" panose="02020603050405020304" pitchFamily="18" charset="0"/>
              </a:rPr>
              <a:t>) T</a:t>
            </a:r>
            <a:r>
              <a:rPr lang="en-GB" baseline="30000" dirty="0">
                <a:effectLst/>
                <a:ea typeface="Times" panose="02020603050405020304" pitchFamily="18" charset="0"/>
              </a:rPr>
              <a:t>2</a:t>
            </a:r>
            <a:endParaRPr lang="en-GB" dirty="0">
              <a:effectLst/>
              <a:ea typeface="Times" panose="02020603050405020304" pitchFamily="18" charset="0"/>
            </a:endParaRPr>
          </a:p>
          <a:p>
            <a:pPr marL="228600">
              <a:spcBef>
                <a:spcPts val="600"/>
              </a:spcBef>
            </a:pPr>
            <a:r>
              <a:rPr lang="en-GB" dirty="0">
                <a:effectLst/>
                <a:ea typeface="Times" panose="02020603050405020304" pitchFamily="18" charset="0"/>
              </a:rPr>
              <a:t>=	(6.67 x 10</a:t>
            </a:r>
            <a:r>
              <a:rPr lang="en-GB" baseline="30000" dirty="0">
                <a:effectLst/>
                <a:ea typeface="Times" panose="02020603050405020304" pitchFamily="18" charset="0"/>
              </a:rPr>
              <a:t>-11</a:t>
            </a:r>
            <a:r>
              <a:rPr lang="en-GB" dirty="0">
                <a:effectLst/>
                <a:ea typeface="Times" panose="02020603050405020304" pitchFamily="18" charset="0"/>
              </a:rPr>
              <a:t> x 6.0 x 10</a:t>
            </a:r>
            <a:r>
              <a:rPr lang="en-GB" baseline="30000" dirty="0">
                <a:effectLst/>
                <a:ea typeface="Times" panose="02020603050405020304" pitchFamily="18" charset="0"/>
              </a:rPr>
              <a:t>24</a:t>
            </a:r>
            <a:r>
              <a:rPr lang="en-GB" dirty="0">
                <a:effectLst/>
                <a:ea typeface="Times" panose="02020603050405020304" pitchFamily="18" charset="0"/>
              </a:rPr>
              <a:t> / 4</a:t>
            </a:r>
            <a:r>
              <a:rPr lang="el-GR" dirty="0">
                <a:effectLst/>
                <a:ea typeface="Times" panose="02020603050405020304" pitchFamily="18" charset="0"/>
              </a:rPr>
              <a:t>π</a:t>
            </a:r>
            <a:r>
              <a:rPr lang="en-GB" baseline="30000" dirty="0">
                <a:effectLst/>
                <a:ea typeface="Times" panose="02020603050405020304" pitchFamily="18" charset="0"/>
              </a:rPr>
              <a:t>2</a:t>
            </a:r>
            <a:r>
              <a:rPr lang="en-GB" dirty="0">
                <a:effectLst/>
                <a:ea typeface="Times" panose="02020603050405020304" pitchFamily="18" charset="0"/>
              </a:rPr>
              <a:t>) x (24 x 60 x 60)</a:t>
            </a:r>
            <a:r>
              <a:rPr lang="en-GB" baseline="30000" dirty="0">
                <a:effectLst/>
                <a:ea typeface="Times" panose="02020603050405020304" pitchFamily="18" charset="0"/>
              </a:rPr>
              <a:t>2</a:t>
            </a:r>
            <a:endParaRPr lang="en-GB" dirty="0">
              <a:effectLst/>
              <a:ea typeface="Times" panose="02020603050405020304" pitchFamily="18" charset="0"/>
            </a:endParaRPr>
          </a:p>
          <a:p>
            <a:pPr marL="228600">
              <a:spcBef>
                <a:spcPts val="600"/>
              </a:spcBef>
            </a:pPr>
            <a:r>
              <a:rPr lang="en-GB" dirty="0">
                <a:effectLst/>
                <a:ea typeface="Times" panose="02020603050405020304" pitchFamily="18" charset="0"/>
              </a:rPr>
              <a:t>=	7.567 x 10</a:t>
            </a:r>
            <a:r>
              <a:rPr lang="en-GB" baseline="30000" dirty="0">
                <a:effectLst/>
                <a:ea typeface="Times" panose="02020603050405020304" pitchFamily="18" charset="0"/>
              </a:rPr>
              <a:t>22</a:t>
            </a:r>
            <a:r>
              <a:rPr lang="en-GB" dirty="0">
                <a:effectLst/>
                <a:ea typeface="Times" panose="02020603050405020304" pitchFamily="18" charset="0"/>
              </a:rPr>
              <a:t> m</a:t>
            </a:r>
            <a:r>
              <a:rPr lang="en-GB" baseline="30000" dirty="0">
                <a:effectLst/>
                <a:ea typeface="Times" panose="02020603050405020304" pitchFamily="18" charset="0"/>
              </a:rPr>
              <a:t>3</a:t>
            </a:r>
            <a:r>
              <a:rPr lang="en-GB" dirty="0">
                <a:effectLst/>
                <a:ea typeface="Times" panose="02020603050405020304" pitchFamily="18" charset="0"/>
              </a:rPr>
              <a:t> (4sf)</a:t>
            </a:r>
          </a:p>
          <a:p>
            <a:pPr marL="228600">
              <a:spcBef>
                <a:spcPts val="600"/>
              </a:spcBef>
            </a:pPr>
            <a:r>
              <a:rPr lang="en-GB" dirty="0">
                <a:effectLst/>
                <a:ea typeface="Times" panose="02020603050405020304" pitchFamily="18" charset="0"/>
              </a:rPr>
              <a:t>Therefore, r = 4.23 x 10</a:t>
            </a:r>
            <a:r>
              <a:rPr lang="en-GB" baseline="30000" dirty="0">
                <a:effectLst/>
                <a:ea typeface="Times" panose="02020603050405020304" pitchFamily="18" charset="0"/>
              </a:rPr>
              <a:t>7</a:t>
            </a:r>
            <a:r>
              <a:rPr lang="en-GB" dirty="0">
                <a:effectLst/>
                <a:ea typeface="Times" panose="02020603050405020304" pitchFamily="18" charset="0"/>
              </a:rPr>
              <a:t> m (3sf)</a:t>
            </a:r>
          </a:p>
          <a:p>
            <a:pPr marL="228600">
              <a:spcBef>
                <a:spcPts val="600"/>
              </a:spcBef>
            </a:pPr>
            <a:r>
              <a:rPr lang="en-GB" dirty="0">
                <a:effectLst/>
                <a:ea typeface="Times" panose="02020603050405020304" pitchFamily="18" charset="0"/>
              </a:rPr>
              <a:t>Height above Earth’s surface is 4.23 x 10</a:t>
            </a:r>
            <a:r>
              <a:rPr lang="en-GB" baseline="30000" dirty="0">
                <a:effectLst/>
                <a:ea typeface="Times" panose="02020603050405020304" pitchFamily="18" charset="0"/>
              </a:rPr>
              <a:t>7</a:t>
            </a:r>
            <a:r>
              <a:rPr lang="en-GB" dirty="0">
                <a:effectLst/>
                <a:ea typeface="Times" panose="02020603050405020304" pitchFamily="18" charset="0"/>
              </a:rPr>
              <a:t> – 6.4 x 10</a:t>
            </a:r>
            <a:r>
              <a:rPr lang="en-GB" baseline="30000" dirty="0">
                <a:effectLst/>
                <a:ea typeface="Times" panose="02020603050405020304" pitchFamily="18" charset="0"/>
              </a:rPr>
              <a:t>6</a:t>
            </a:r>
            <a:r>
              <a:rPr lang="en-GB" dirty="0">
                <a:effectLst/>
                <a:ea typeface="Times" panose="02020603050405020304" pitchFamily="18" charset="0"/>
              </a:rPr>
              <a:t> = 3.59 x 10</a:t>
            </a:r>
            <a:r>
              <a:rPr lang="en-GB" baseline="30000" dirty="0">
                <a:effectLst/>
                <a:ea typeface="Times" panose="02020603050405020304" pitchFamily="18" charset="0"/>
              </a:rPr>
              <a:t>7</a:t>
            </a:r>
            <a:r>
              <a:rPr lang="en-GB" dirty="0">
                <a:effectLst/>
                <a:ea typeface="Times" panose="02020603050405020304" pitchFamily="18" charset="0"/>
              </a:rPr>
              <a:t> m or 36,000 km.</a:t>
            </a:r>
          </a:p>
          <a:p>
            <a:pPr>
              <a:spcBef>
                <a:spcPts val="600"/>
              </a:spcBef>
            </a:pPr>
            <a:endParaRPr lang="en-GB" sz="2400" dirty="0">
              <a:effectLs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spTree>
    <p:extLst>
      <p:ext uri="{BB962C8B-B14F-4D97-AF65-F5344CB8AC3E}">
        <p14:creationId xmlns:p14="http://schemas.microsoft.com/office/powerpoint/2010/main" val="116374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4D6F-7AEC-4CF4-81D1-174729CB9C1D}"/>
              </a:ext>
            </a:extLst>
          </p:cNvPr>
          <p:cNvSpPr>
            <a:spLocks noGrp="1"/>
          </p:cNvSpPr>
          <p:nvPr>
            <p:ph type="title"/>
          </p:nvPr>
        </p:nvSpPr>
        <p:spPr/>
        <p:txBody>
          <a:bodyPr/>
          <a:lstStyle/>
          <a:p>
            <a:r>
              <a:rPr lang="en-GB" dirty="0"/>
              <a:t>Answers</a:t>
            </a:r>
          </a:p>
        </p:txBody>
      </p:sp>
      <p:pic>
        <p:nvPicPr>
          <p:cNvPr id="4" name="Picture 3" descr="A picture containing drawing&#10;&#10;Description automatically generated">
            <a:extLst>
              <a:ext uri="{FF2B5EF4-FFF2-40B4-BE49-F238E27FC236}">
                <a16:creationId xmlns:a16="http://schemas.microsoft.com/office/drawing/2014/main" id="{FFF5938E-7EA0-4FC6-9BCA-E1DF7994D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
        <p:nvSpPr>
          <p:cNvPr id="3" name="TextBox 2">
            <a:extLst>
              <a:ext uri="{FF2B5EF4-FFF2-40B4-BE49-F238E27FC236}">
                <a16:creationId xmlns:a16="http://schemas.microsoft.com/office/drawing/2014/main" id="{C46BD203-DBDC-4F5D-9C83-C3A730759E4A}"/>
              </a:ext>
            </a:extLst>
          </p:cNvPr>
          <p:cNvSpPr txBox="1"/>
          <p:nvPr/>
        </p:nvSpPr>
        <p:spPr>
          <a:xfrm>
            <a:off x="119650" y="1275347"/>
            <a:ext cx="6273129" cy="3877985"/>
          </a:xfrm>
          <a:prstGeom prst="rect">
            <a:avLst/>
          </a:prstGeom>
          <a:noFill/>
        </p:spPr>
        <p:txBody>
          <a:bodyPr wrap="square" rtlCol="0">
            <a:spAutoFit/>
          </a:bodyPr>
          <a:lstStyle/>
          <a:p>
            <a:pPr indent="457200">
              <a:spcBef>
                <a:spcPts val="600"/>
              </a:spcBef>
            </a:pPr>
            <a:r>
              <a:rPr lang="en-GB" dirty="0">
                <a:ea typeface="Calibri" panose="020F0502020204030204" pitchFamily="34" charset="0"/>
                <a:cs typeface="Times New Roman" panose="02020603050405020304" pitchFamily="18" charset="0"/>
              </a:rPr>
              <a:t>4</a:t>
            </a:r>
            <a:r>
              <a:rPr lang="en-GB" dirty="0">
                <a:effectLst/>
                <a:ea typeface="Calibri" panose="020F0502020204030204" pitchFamily="34" charset="0"/>
                <a:cs typeface="Times New Roman" panose="02020603050405020304" pitchFamily="18" charset="0"/>
              </a:rPr>
              <a:t>. </a:t>
            </a:r>
            <a:r>
              <a:rPr lang="en-GB" dirty="0">
                <a:effectLst/>
                <a:ea typeface="Times" panose="02020603050405020304" pitchFamily="18" charset="0"/>
              </a:rPr>
              <a:t>10 hours</a:t>
            </a:r>
          </a:p>
          <a:p>
            <a:pPr>
              <a:spcBef>
                <a:spcPts val="600"/>
              </a:spcBef>
            </a:pPr>
            <a:r>
              <a:rPr lang="en-GB" dirty="0">
                <a:effectLst/>
                <a:ea typeface="Times" panose="02020603050405020304" pitchFamily="18" charset="0"/>
              </a:rPr>
              <a:t> </a:t>
            </a:r>
          </a:p>
          <a:p>
            <a:pPr indent="457200">
              <a:spcBef>
                <a:spcPts val="600"/>
              </a:spcBef>
            </a:pPr>
            <a:r>
              <a:rPr lang="en-GB" dirty="0">
                <a:effectLst/>
                <a:ea typeface="Times" panose="02020603050405020304" pitchFamily="18" charset="0"/>
              </a:rPr>
              <a:t>r</a:t>
            </a:r>
            <a:r>
              <a:rPr lang="en-GB" baseline="30000" dirty="0">
                <a:effectLst/>
                <a:ea typeface="Times" panose="02020603050405020304" pitchFamily="18" charset="0"/>
              </a:rPr>
              <a:t>3</a:t>
            </a:r>
            <a:r>
              <a:rPr lang="en-GB" dirty="0">
                <a:effectLst/>
                <a:ea typeface="Times" panose="02020603050405020304" pitchFamily="18" charset="0"/>
              </a:rPr>
              <a:t>	= (GM/4p</a:t>
            </a:r>
            <a:r>
              <a:rPr lang="en-GB" baseline="30000" dirty="0">
                <a:effectLst/>
                <a:ea typeface="Times" panose="02020603050405020304" pitchFamily="18" charset="0"/>
              </a:rPr>
              <a:t>2</a:t>
            </a:r>
            <a:r>
              <a:rPr lang="en-GB" dirty="0">
                <a:effectLst/>
                <a:ea typeface="Times" panose="02020603050405020304" pitchFamily="18" charset="0"/>
              </a:rPr>
              <a:t>) T</a:t>
            </a:r>
            <a:r>
              <a:rPr lang="en-GB" baseline="30000" dirty="0">
                <a:effectLst/>
                <a:ea typeface="Times" panose="02020603050405020304" pitchFamily="18" charset="0"/>
              </a:rPr>
              <a:t>2</a:t>
            </a:r>
            <a:r>
              <a:rPr lang="en-GB" dirty="0">
                <a:effectLst/>
                <a:ea typeface="Times" panose="02020603050405020304" pitchFamily="18" charset="0"/>
              </a:rPr>
              <a:t>					</a:t>
            </a:r>
            <a:r>
              <a:rPr lang="pl-PL" dirty="0">
                <a:effectLst/>
                <a:ea typeface="Times" panose="02020603050405020304" pitchFamily="18" charset="0"/>
              </a:rPr>
              <a:t>=</a:t>
            </a:r>
            <a:r>
              <a:rPr lang="en-GB" dirty="0">
                <a:effectLst/>
                <a:ea typeface="Times" panose="02020603050405020304" pitchFamily="18" charset="0"/>
              </a:rPr>
              <a:t> </a:t>
            </a:r>
            <a:r>
              <a:rPr lang="pl-PL" dirty="0">
                <a:effectLst/>
                <a:ea typeface="Times" panose="02020603050405020304" pitchFamily="18" charset="0"/>
              </a:rPr>
              <a:t>(6.67 x 10</a:t>
            </a:r>
            <a:r>
              <a:rPr lang="pl-PL" baseline="30000" dirty="0">
                <a:effectLst/>
                <a:ea typeface="Times" panose="02020603050405020304" pitchFamily="18" charset="0"/>
              </a:rPr>
              <a:t>-11</a:t>
            </a:r>
            <a:r>
              <a:rPr lang="pl-PL" dirty="0">
                <a:effectLst/>
                <a:ea typeface="Times" panose="02020603050405020304" pitchFamily="18" charset="0"/>
              </a:rPr>
              <a:t> x 1.9 x 10</a:t>
            </a:r>
            <a:r>
              <a:rPr lang="pl-PL" baseline="30000" dirty="0">
                <a:effectLst/>
                <a:ea typeface="Times" panose="02020603050405020304" pitchFamily="18" charset="0"/>
              </a:rPr>
              <a:t>27</a:t>
            </a:r>
            <a:r>
              <a:rPr lang="pl-PL" dirty="0">
                <a:effectLst/>
                <a:ea typeface="Times" panose="02020603050405020304" pitchFamily="18" charset="0"/>
              </a:rPr>
              <a:t> / 4</a:t>
            </a:r>
            <a:r>
              <a:rPr lang="en-GB" dirty="0">
                <a:effectLst/>
                <a:ea typeface="Times" panose="02020603050405020304" pitchFamily="18" charset="0"/>
              </a:rPr>
              <a:t>p</a:t>
            </a:r>
            <a:r>
              <a:rPr lang="pl-PL" baseline="30000" dirty="0">
                <a:effectLst/>
                <a:ea typeface="Times" panose="02020603050405020304" pitchFamily="18" charset="0"/>
              </a:rPr>
              <a:t>2</a:t>
            </a:r>
            <a:r>
              <a:rPr lang="pl-PL" dirty="0">
                <a:effectLst/>
                <a:ea typeface="Times" panose="02020603050405020304" pitchFamily="18" charset="0"/>
              </a:rPr>
              <a:t>) x (10 x 60 x 60)</a:t>
            </a:r>
            <a:r>
              <a:rPr lang="pl-PL" baseline="30000" dirty="0">
                <a:effectLst/>
                <a:ea typeface="Times" panose="02020603050405020304" pitchFamily="18" charset="0"/>
              </a:rPr>
              <a:t>2</a:t>
            </a:r>
            <a:endParaRPr lang="en-GB" dirty="0">
              <a:effectLst/>
              <a:ea typeface="Times" panose="02020603050405020304" pitchFamily="18" charset="0"/>
            </a:endParaRPr>
          </a:p>
          <a:p>
            <a:pPr>
              <a:spcBef>
                <a:spcPts val="600"/>
              </a:spcBef>
            </a:pPr>
            <a:r>
              <a:rPr lang="pl-PL" dirty="0">
                <a:effectLst/>
                <a:ea typeface="Times" panose="02020603050405020304" pitchFamily="18" charset="0"/>
              </a:rPr>
              <a:t>		=	4.160 x 10</a:t>
            </a:r>
            <a:r>
              <a:rPr lang="pl-PL" baseline="30000" dirty="0">
                <a:effectLst/>
                <a:ea typeface="Times" panose="02020603050405020304" pitchFamily="18" charset="0"/>
              </a:rPr>
              <a:t>24</a:t>
            </a:r>
            <a:r>
              <a:rPr lang="pl-PL" dirty="0">
                <a:effectLst/>
                <a:ea typeface="Times" panose="02020603050405020304" pitchFamily="18" charset="0"/>
              </a:rPr>
              <a:t> m</a:t>
            </a:r>
            <a:r>
              <a:rPr lang="pl-PL" baseline="30000" dirty="0">
                <a:effectLst/>
                <a:ea typeface="Times" panose="02020603050405020304" pitchFamily="18" charset="0"/>
              </a:rPr>
              <a:t>3</a:t>
            </a:r>
            <a:r>
              <a:rPr lang="pl-PL" dirty="0">
                <a:effectLst/>
                <a:ea typeface="Times" panose="02020603050405020304" pitchFamily="18" charset="0"/>
              </a:rPr>
              <a:t> (4sf)</a:t>
            </a:r>
            <a:endParaRPr lang="en-GB" dirty="0">
              <a:effectLst/>
              <a:ea typeface="Times" panose="02020603050405020304" pitchFamily="18" charset="0"/>
            </a:endParaRPr>
          </a:p>
          <a:p>
            <a:pPr>
              <a:spcBef>
                <a:spcPts val="600"/>
              </a:spcBef>
            </a:pPr>
            <a:r>
              <a:rPr lang="en-GB" dirty="0">
                <a:effectLst/>
                <a:ea typeface="Times" panose="02020603050405020304" pitchFamily="18" charset="0"/>
              </a:rPr>
              <a:t>Therefore, r	=	1.61 x 10</a:t>
            </a:r>
            <a:r>
              <a:rPr lang="en-GB" baseline="30000" dirty="0">
                <a:effectLst/>
                <a:ea typeface="Times" panose="02020603050405020304" pitchFamily="18" charset="0"/>
              </a:rPr>
              <a:t>8</a:t>
            </a:r>
            <a:r>
              <a:rPr lang="en-GB" dirty="0">
                <a:effectLst/>
                <a:ea typeface="Times" panose="02020603050405020304" pitchFamily="18" charset="0"/>
              </a:rPr>
              <a:t> m (3sf)</a:t>
            </a:r>
          </a:p>
          <a:p>
            <a:pPr>
              <a:spcBef>
                <a:spcPts val="600"/>
              </a:spcBef>
            </a:pPr>
            <a:r>
              <a:rPr lang="en-GB" dirty="0">
                <a:ea typeface="Times" panose="02020603050405020304" pitchFamily="18" charset="0"/>
              </a:rPr>
              <a:t>5. </a:t>
            </a:r>
            <a:endParaRPr lang="en-GB" dirty="0">
              <a:effectLst/>
              <a:ea typeface="Times" panose="02020603050405020304" pitchFamily="18" charset="0"/>
            </a:endParaRPr>
          </a:p>
          <a:p>
            <a:pPr>
              <a:spcBef>
                <a:spcPts val="600"/>
              </a:spcBef>
            </a:pPr>
            <a:endParaRPr lang="en-GB" dirty="0">
              <a:effectLst/>
              <a:ea typeface="Calibri" panose="020F0502020204030204" pitchFamily="34" charset="0"/>
              <a:cs typeface="Times New Roman" panose="02020603050405020304" pitchFamily="18" charset="0"/>
            </a:endParaRPr>
          </a:p>
          <a:p>
            <a:pPr marL="342900" indent="-342900">
              <a:buAutoNum type="arabicPeriod"/>
            </a:pPr>
            <a:endParaRPr lang="en-US" dirty="0">
              <a:effectLst/>
              <a:ea typeface="Calibri" panose="020F0502020204030204" pitchFamily="34" charset="0"/>
              <a:cs typeface="Times New Roman" panose="02020603050405020304" pitchFamily="18" charset="0"/>
            </a:endParaRPr>
          </a:p>
          <a:p>
            <a:pPr marL="342900" indent="-342900">
              <a:buFontTx/>
              <a:buAutoNum type="arabicPeriod"/>
            </a:pPr>
            <a:endParaRPr lang="en-US" dirty="0">
              <a:effectLs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graphicFrame>
        <p:nvGraphicFramePr>
          <p:cNvPr id="7" name="Object 6">
            <a:extLst>
              <a:ext uri="{FF2B5EF4-FFF2-40B4-BE49-F238E27FC236}">
                <a16:creationId xmlns:a16="http://schemas.microsoft.com/office/drawing/2014/main" id="{6FB75E49-A59A-44E0-A87B-1E89272AAA5B}"/>
              </a:ext>
            </a:extLst>
          </p:cNvPr>
          <p:cNvGraphicFramePr>
            <a:graphicFrameLocks noChangeAspect="1"/>
          </p:cNvGraphicFramePr>
          <p:nvPr/>
        </p:nvGraphicFramePr>
        <p:xfrm>
          <a:off x="922421" y="3400926"/>
          <a:ext cx="1333500" cy="457200"/>
        </p:xfrm>
        <a:graphic>
          <a:graphicData uri="http://schemas.openxmlformats.org/presentationml/2006/ole">
            <mc:AlternateContent xmlns:mc="http://schemas.openxmlformats.org/markup-compatibility/2006">
              <mc:Choice xmlns:v="urn:schemas-microsoft-com:vml" Requires="v">
                <p:oleObj spid="_x0000_s1032" r:id="rId4" imgW="1333500" imgH="457200" progId="Equation.3">
                  <p:embed/>
                </p:oleObj>
              </mc:Choice>
              <mc:Fallback>
                <p:oleObj r:id="rId4" imgW="1333500" imgH="457200" progId="Equation.3">
                  <p:embed/>
                  <p:pic>
                    <p:nvPicPr>
                      <p:cNvPr id="7" name="Object 6">
                        <a:extLst>
                          <a:ext uri="{FF2B5EF4-FFF2-40B4-BE49-F238E27FC236}">
                            <a16:creationId xmlns:a16="http://schemas.microsoft.com/office/drawing/2014/main" id="{6FB75E49-A59A-44E0-A87B-1E89272AAA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421" y="3400926"/>
                        <a:ext cx="13335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a:extLst>
              <a:ext uri="{FF2B5EF4-FFF2-40B4-BE49-F238E27FC236}">
                <a16:creationId xmlns:a16="http://schemas.microsoft.com/office/drawing/2014/main" id="{9FE1E23A-5A25-4B17-9AE1-F5771361D801}"/>
              </a:ext>
            </a:extLst>
          </p:cNvPr>
          <p:cNvGraphicFramePr>
            <a:graphicFrameLocks noChangeAspect="1"/>
          </p:cNvGraphicFramePr>
          <p:nvPr/>
        </p:nvGraphicFramePr>
        <p:xfrm>
          <a:off x="922421" y="4211151"/>
          <a:ext cx="2209800" cy="476250"/>
        </p:xfrm>
        <a:graphic>
          <a:graphicData uri="http://schemas.openxmlformats.org/presentationml/2006/ole">
            <mc:AlternateContent xmlns:mc="http://schemas.openxmlformats.org/markup-compatibility/2006">
              <mc:Choice xmlns:v="urn:schemas-microsoft-com:vml" Requires="v">
                <p:oleObj spid="_x0000_s1033" r:id="rId6" imgW="2209800" imgH="469900" progId="Equation.3">
                  <p:embed/>
                </p:oleObj>
              </mc:Choice>
              <mc:Fallback>
                <p:oleObj r:id="rId6" imgW="2209800" imgH="469900" progId="Equation.3">
                  <p:embed/>
                  <p:pic>
                    <p:nvPicPr>
                      <p:cNvPr id="8" name="Object 7">
                        <a:extLst>
                          <a:ext uri="{FF2B5EF4-FFF2-40B4-BE49-F238E27FC236}">
                            <a16:creationId xmlns:a16="http://schemas.microsoft.com/office/drawing/2014/main" id="{9FE1E23A-5A25-4B17-9AE1-F5771361D8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2421" y="4211151"/>
                        <a:ext cx="2209800" cy="476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a:extLst>
              <a:ext uri="{FF2B5EF4-FFF2-40B4-BE49-F238E27FC236}">
                <a16:creationId xmlns:a16="http://schemas.microsoft.com/office/drawing/2014/main" id="{24E86297-FAFB-4124-B3DB-6E30A03F7A34}"/>
              </a:ext>
            </a:extLst>
          </p:cNvPr>
          <p:cNvGraphicFramePr>
            <a:graphicFrameLocks noChangeAspect="1"/>
          </p:cNvGraphicFramePr>
          <p:nvPr/>
        </p:nvGraphicFramePr>
        <p:xfrm>
          <a:off x="922421" y="5248776"/>
          <a:ext cx="2000250" cy="190500"/>
        </p:xfrm>
        <a:graphic>
          <a:graphicData uri="http://schemas.openxmlformats.org/presentationml/2006/ole">
            <mc:AlternateContent xmlns:mc="http://schemas.openxmlformats.org/markup-compatibility/2006">
              <mc:Choice xmlns:v="urn:schemas-microsoft-com:vml" Requires="v">
                <p:oleObj spid="_x0000_s1034" r:id="rId8" imgW="1993900" imgH="190500" progId="Equation.3">
                  <p:embed/>
                </p:oleObj>
              </mc:Choice>
              <mc:Fallback>
                <p:oleObj r:id="rId8" imgW="1993900" imgH="190500" progId="Equation.3">
                  <p:embed/>
                  <p:pic>
                    <p:nvPicPr>
                      <p:cNvPr id="10" name="Object 9">
                        <a:extLst>
                          <a:ext uri="{FF2B5EF4-FFF2-40B4-BE49-F238E27FC236}">
                            <a16:creationId xmlns:a16="http://schemas.microsoft.com/office/drawing/2014/main" id="{24E86297-FAFB-4124-B3DB-6E30A03F7A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2421" y="5248776"/>
                        <a:ext cx="2000250" cy="19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a:extLst>
              <a:ext uri="{FF2B5EF4-FFF2-40B4-BE49-F238E27FC236}">
                <a16:creationId xmlns:a16="http://schemas.microsoft.com/office/drawing/2014/main" id="{9F96898E-E880-41CA-882B-89D29D0075BB}"/>
              </a:ext>
            </a:extLst>
          </p:cNvPr>
          <p:cNvGraphicFramePr>
            <a:graphicFrameLocks noChangeAspect="1"/>
          </p:cNvGraphicFramePr>
          <p:nvPr/>
        </p:nvGraphicFramePr>
        <p:xfrm>
          <a:off x="922421" y="5896476"/>
          <a:ext cx="1905000" cy="361950"/>
        </p:xfrm>
        <a:graphic>
          <a:graphicData uri="http://schemas.openxmlformats.org/presentationml/2006/ole">
            <mc:AlternateContent xmlns:mc="http://schemas.openxmlformats.org/markup-compatibility/2006">
              <mc:Choice xmlns:v="urn:schemas-microsoft-com:vml" Requires="v">
                <p:oleObj spid="_x0000_s1035" r:id="rId10" imgW="1904174" imgH="355446" progId="Equation.3">
                  <p:embed/>
                </p:oleObj>
              </mc:Choice>
              <mc:Fallback>
                <p:oleObj r:id="rId10" imgW="1904174" imgH="355446" progId="Equation.3">
                  <p:embed/>
                  <p:pic>
                    <p:nvPicPr>
                      <p:cNvPr id="11" name="Object 10">
                        <a:extLst>
                          <a:ext uri="{FF2B5EF4-FFF2-40B4-BE49-F238E27FC236}">
                            <a16:creationId xmlns:a16="http://schemas.microsoft.com/office/drawing/2014/main" id="{9F96898E-E880-41CA-882B-89D29D0075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22421" y="5896476"/>
                        <a:ext cx="1905000"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Rectangle 5">
            <a:extLst>
              <a:ext uri="{FF2B5EF4-FFF2-40B4-BE49-F238E27FC236}">
                <a16:creationId xmlns:a16="http://schemas.microsoft.com/office/drawing/2014/main" id="{82B18ECB-5F09-497C-AA3D-A2C0DCFAEE79}"/>
              </a:ext>
            </a:extLst>
          </p:cNvPr>
          <p:cNvSpPr>
            <a:spLocks noChangeArrowheads="1"/>
          </p:cNvSpPr>
          <p:nvPr/>
        </p:nvSpPr>
        <p:spPr bwMode="auto">
          <a:xfrm>
            <a:off x="922421" y="294372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3" name="Rectangle 6">
            <a:extLst>
              <a:ext uri="{FF2B5EF4-FFF2-40B4-BE49-F238E27FC236}">
                <a16:creationId xmlns:a16="http://schemas.microsoft.com/office/drawing/2014/main" id="{366852B0-80D1-43C6-976E-721207A0EEAA}"/>
              </a:ext>
            </a:extLst>
          </p:cNvPr>
          <p:cNvSpPr>
            <a:spLocks noChangeArrowheads="1"/>
          </p:cNvSpPr>
          <p:nvPr/>
        </p:nvSpPr>
        <p:spPr bwMode="auto">
          <a:xfrm>
            <a:off x="922421" y="3763562"/>
            <a:ext cx="85792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effectLst/>
                <a:latin typeface="+mn-lt"/>
                <a:ea typeface="Times" panose="02020603050405020304" pitchFamily="18" charset="0"/>
                <a:cs typeface="Arial" panose="020B0604020202020204" pitchFamily="34" charset="0"/>
              </a:rPr>
              <a:t>so</a:t>
            </a:r>
            <a:endParaRPr kumimoji="0" lang="en-GB" altLang="en-US" b="0" i="0" u="none" strike="noStrike" cap="none" normalizeH="0" baseline="0" dirty="0">
              <a:ln>
                <a:noFill/>
              </a:ln>
              <a:effectLst/>
              <a:latin typeface="+mn-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7">
            <a:extLst>
              <a:ext uri="{FF2B5EF4-FFF2-40B4-BE49-F238E27FC236}">
                <a16:creationId xmlns:a16="http://schemas.microsoft.com/office/drawing/2014/main" id="{E05D799E-6C80-4068-A66E-1A8CF2057CB1}"/>
              </a:ext>
            </a:extLst>
          </p:cNvPr>
          <p:cNvSpPr>
            <a:spLocks noChangeArrowheads="1"/>
          </p:cNvSpPr>
          <p:nvPr/>
        </p:nvSpPr>
        <p:spPr bwMode="auto">
          <a:xfrm>
            <a:off x="922421" y="4697011"/>
            <a:ext cx="15663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effectLst/>
                <a:latin typeface="+mn-lt"/>
                <a:ea typeface="Times" panose="02020603050405020304" pitchFamily="18" charset="0"/>
                <a:cs typeface="Arial" panose="020B0604020202020204" pitchFamily="34" charset="0"/>
              </a:rPr>
              <a:t>Therefore</a:t>
            </a:r>
            <a:endParaRPr kumimoji="0" lang="en-GB" altLang="en-US" b="0" i="0" u="none" strike="noStrike" cap="none" normalizeH="0" baseline="0" dirty="0">
              <a:ln>
                <a:noFill/>
              </a:ln>
              <a:effectLst/>
              <a:latin typeface="+mn-l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5" name="Rectangle 8">
            <a:extLst>
              <a:ext uri="{FF2B5EF4-FFF2-40B4-BE49-F238E27FC236}">
                <a16:creationId xmlns:a16="http://schemas.microsoft.com/office/drawing/2014/main" id="{D8054981-C2A3-4F83-9311-960B56E7ED6F}"/>
              </a:ext>
            </a:extLst>
          </p:cNvPr>
          <p:cNvSpPr>
            <a:spLocks noChangeArrowheads="1"/>
          </p:cNvSpPr>
          <p:nvPr/>
        </p:nvSpPr>
        <p:spPr bwMode="auto">
          <a:xfrm>
            <a:off x="922421" y="543927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7" name="TextBox 16">
            <a:extLst>
              <a:ext uri="{FF2B5EF4-FFF2-40B4-BE49-F238E27FC236}">
                <a16:creationId xmlns:a16="http://schemas.microsoft.com/office/drawing/2014/main" id="{6D8CBF3B-55B3-469D-A279-E53D40869624}"/>
              </a:ext>
            </a:extLst>
          </p:cNvPr>
          <p:cNvSpPr txBox="1"/>
          <p:nvPr/>
        </p:nvSpPr>
        <p:spPr>
          <a:xfrm>
            <a:off x="6035930" y="1175539"/>
            <a:ext cx="5758605" cy="5078313"/>
          </a:xfrm>
          <a:prstGeom prst="rect">
            <a:avLst/>
          </a:prstGeom>
          <a:noFill/>
        </p:spPr>
        <p:txBody>
          <a:bodyPr wrap="square" rtlCol="0">
            <a:spAutoFit/>
          </a:bodyPr>
          <a:lstStyle/>
          <a:p>
            <a:pPr marL="228600">
              <a:spcBef>
                <a:spcPts val="600"/>
              </a:spcBef>
            </a:pPr>
            <a:r>
              <a:rPr lang="en-GB" dirty="0">
                <a:ea typeface="Calibri" panose="020F0502020204030204" pitchFamily="34" charset="0"/>
                <a:cs typeface="Times New Roman" panose="02020603050405020304" pitchFamily="18" charset="0"/>
              </a:rPr>
              <a:t>6</a:t>
            </a:r>
            <a:r>
              <a:rPr lang="en-GB" dirty="0">
                <a:effectLst/>
                <a:ea typeface="Calibri" panose="020F0502020204030204" pitchFamily="34" charset="0"/>
                <a:cs typeface="Times New Roman" panose="02020603050405020304" pitchFamily="18" charset="0"/>
              </a:rPr>
              <a:t>. </a:t>
            </a:r>
            <a:endParaRPr lang="en-GB" sz="2400" dirty="0">
              <a:effectLs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US" sz="3600" dirty="0">
              <a:latin typeface="+mj-lt"/>
              <a:ea typeface="Calibri" panose="020F0502020204030204" pitchFamily="34" charset="0"/>
              <a:cs typeface="Times New Roman" panose="02020603050405020304" pitchFamily="18" charset="0"/>
            </a:endParaRPr>
          </a:p>
          <a:p>
            <a:pPr marL="342900" indent="-342900">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US" dirty="0">
              <a:ea typeface="Calibri" panose="020F0502020204030204" pitchFamily="34" charset="0"/>
              <a:cs typeface="Times New Roman" panose="02020603050405020304" pitchFamily="18" charset="0"/>
            </a:endParaRPr>
          </a:p>
          <a:p>
            <a:endParaRPr lang="en-US" dirty="0">
              <a:ea typeface="Calibri" panose="020F0502020204030204" pitchFamily="34" charset="0"/>
              <a:cs typeface="Times New Roman" panose="02020603050405020304" pitchFamily="18" charset="0"/>
            </a:endParaRPr>
          </a:p>
          <a:p>
            <a:r>
              <a:rPr lang="en-US" dirty="0">
                <a:ea typeface="Calibri" panose="020F0502020204030204" pitchFamily="34" charset="0"/>
                <a:cs typeface="Arial" panose="020B0604020202020204" pitchFamily="34" charset="0"/>
              </a:rPr>
              <a:t>7. </a:t>
            </a:r>
            <a:r>
              <a:rPr lang="en-GB" dirty="0">
                <a:effectLst/>
                <a:ea typeface="Times" panose="02020603050405020304" pitchFamily="18" charset="0"/>
              </a:rPr>
              <a:t>Low orbits give smaller image detail; higher orbits give greater coverage and endurance (because there is less atmospheric friction).</a:t>
            </a:r>
          </a:p>
          <a:p>
            <a:r>
              <a:rPr lang="en-GB" dirty="0">
                <a:ea typeface="Times" panose="02020603050405020304" pitchFamily="18" charset="0"/>
              </a:rPr>
              <a:t>8.</a:t>
            </a:r>
            <a:endParaRPr lang="en-GB" dirty="0">
              <a:effectLst/>
              <a:ea typeface="Times" panose="02020603050405020304" pitchFamily="18" charset="0"/>
            </a:endParaRPr>
          </a:p>
          <a:p>
            <a:endParaRPr lang="en-US" dirty="0">
              <a:effectLst/>
              <a:ea typeface="Calibri" panose="020F0502020204030204" pitchFamily="34" charset="0"/>
              <a:cs typeface="Arial" panose="020B0604020202020204" pitchFamily="34" charset="0"/>
            </a:endParaRPr>
          </a:p>
          <a:p>
            <a:pPr marL="342900" indent="-342900">
              <a:buFontTx/>
              <a:buAutoNum type="arabicPeriod"/>
            </a:pPr>
            <a:endParaRPr lang="en-US" sz="3600" dirty="0">
              <a:effectLst/>
              <a:latin typeface="+mj-lt"/>
              <a:ea typeface="Calibri" panose="020F0502020204030204" pitchFamily="34" charset="0"/>
              <a:cs typeface="Times New Roman" panose="02020603050405020304" pitchFamily="18" charset="0"/>
            </a:endParaRPr>
          </a:p>
          <a:p>
            <a:pPr marL="342900" indent="-342900">
              <a:buAutoNum type="arabicPeriod"/>
            </a:pPr>
            <a:endParaRPr lang="en-GB" sz="3600" dirty="0">
              <a:latin typeface="+mj-lt"/>
            </a:endParaRPr>
          </a:p>
        </p:txBody>
      </p:sp>
      <p:graphicFrame>
        <p:nvGraphicFramePr>
          <p:cNvPr id="19" name="Object 18">
            <a:extLst>
              <a:ext uri="{FF2B5EF4-FFF2-40B4-BE49-F238E27FC236}">
                <a16:creationId xmlns:a16="http://schemas.microsoft.com/office/drawing/2014/main" id="{02988A5D-A5D2-44D8-A52A-2351088A2FD2}"/>
              </a:ext>
            </a:extLst>
          </p:cNvPr>
          <p:cNvGraphicFramePr>
            <a:graphicFrameLocks noChangeAspect="1"/>
          </p:cNvGraphicFramePr>
          <p:nvPr/>
        </p:nvGraphicFramePr>
        <p:xfrm>
          <a:off x="6912230" y="1252050"/>
          <a:ext cx="3406758" cy="2366148"/>
        </p:xfrm>
        <a:graphic>
          <a:graphicData uri="http://schemas.openxmlformats.org/presentationml/2006/ole">
            <mc:AlternateContent xmlns:mc="http://schemas.openxmlformats.org/markup-compatibility/2006">
              <mc:Choice xmlns:v="urn:schemas-microsoft-com:vml" Requires="v">
                <p:oleObj spid="_x0000_s1036" r:id="rId12" imgW="2616200" imgH="1816100" progId="Equation.3">
                  <p:embed/>
                </p:oleObj>
              </mc:Choice>
              <mc:Fallback>
                <p:oleObj r:id="rId12" imgW="2616200" imgH="1816100" progId="Equation.3">
                  <p:embed/>
                  <p:pic>
                    <p:nvPicPr>
                      <p:cNvPr id="19" name="Object 18">
                        <a:extLst>
                          <a:ext uri="{FF2B5EF4-FFF2-40B4-BE49-F238E27FC236}">
                            <a16:creationId xmlns:a16="http://schemas.microsoft.com/office/drawing/2014/main" id="{02988A5D-A5D2-44D8-A52A-2351088A2F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12230" y="1252050"/>
                        <a:ext cx="3406758" cy="2366148"/>
                      </a:xfrm>
                      <a:prstGeom prst="rect">
                        <a:avLst/>
                      </a:prstGeom>
                      <a:noFill/>
                    </p:spPr>
                  </p:pic>
                </p:oleObj>
              </mc:Fallback>
            </mc:AlternateContent>
          </a:graphicData>
        </a:graphic>
      </p:graphicFrame>
      <p:graphicFrame>
        <p:nvGraphicFramePr>
          <p:cNvPr id="20" name="Table 19">
            <a:extLst>
              <a:ext uri="{FF2B5EF4-FFF2-40B4-BE49-F238E27FC236}">
                <a16:creationId xmlns:a16="http://schemas.microsoft.com/office/drawing/2014/main" id="{4991A0C6-6554-42B0-83EB-7CC01E75E980}"/>
              </a:ext>
            </a:extLst>
          </p:cNvPr>
          <p:cNvGraphicFramePr>
            <a:graphicFrameLocks noGrp="1"/>
          </p:cNvGraphicFramePr>
          <p:nvPr/>
        </p:nvGraphicFramePr>
        <p:xfrm>
          <a:off x="6469854" y="4516953"/>
          <a:ext cx="5215890" cy="1322959"/>
        </p:xfrm>
        <a:graphic>
          <a:graphicData uri="http://schemas.openxmlformats.org/drawingml/2006/table">
            <a:tbl>
              <a:tblPr firstRow="1" firstCol="1" bandRow="1">
                <a:tableStyleId>{616DA210-FB5B-4158-B5E0-FEB733F419BA}</a:tableStyleId>
              </a:tblPr>
              <a:tblGrid>
                <a:gridCol w="1953895">
                  <a:extLst>
                    <a:ext uri="{9D8B030D-6E8A-4147-A177-3AD203B41FA5}">
                      <a16:colId xmlns:a16="http://schemas.microsoft.com/office/drawing/2014/main" val="3143887723"/>
                    </a:ext>
                  </a:extLst>
                </a:gridCol>
                <a:gridCol w="1012190">
                  <a:extLst>
                    <a:ext uri="{9D8B030D-6E8A-4147-A177-3AD203B41FA5}">
                      <a16:colId xmlns:a16="http://schemas.microsoft.com/office/drawing/2014/main" val="3586075871"/>
                    </a:ext>
                  </a:extLst>
                </a:gridCol>
                <a:gridCol w="1073150">
                  <a:extLst>
                    <a:ext uri="{9D8B030D-6E8A-4147-A177-3AD203B41FA5}">
                      <a16:colId xmlns:a16="http://schemas.microsoft.com/office/drawing/2014/main" val="3881671701"/>
                    </a:ext>
                  </a:extLst>
                </a:gridCol>
                <a:gridCol w="1176655">
                  <a:extLst>
                    <a:ext uri="{9D8B030D-6E8A-4147-A177-3AD203B41FA5}">
                      <a16:colId xmlns:a16="http://schemas.microsoft.com/office/drawing/2014/main" val="413425669"/>
                    </a:ext>
                  </a:extLst>
                </a:gridCol>
              </a:tblGrid>
              <a:tr h="0">
                <a:tc>
                  <a:txBody>
                    <a:bodyPr/>
                    <a:lstStyle/>
                    <a:p>
                      <a:pPr>
                        <a:lnSpc>
                          <a:spcPct val="107000"/>
                        </a:lnSpc>
                        <a:spcBef>
                          <a:spcPts val="600"/>
                        </a:spcBef>
                      </a:pPr>
                      <a:r>
                        <a:rPr lang="en-GB" sz="1000">
                          <a:effectLst/>
                        </a:rPr>
                        <a:t> </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nSpc>
                          <a:spcPct val="107000"/>
                        </a:lnSpc>
                        <a:spcBef>
                          <a:spcPts val="600"/>
                        </a:spcBef>
                      </a:pPr>
                      <a:r>
                        <a:rPr lang="en-GB" sz="1000">
                          <a:effectLst/>
                        </a:rPr>
                        <a:t>4 October 1957</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nSpc>
                          <a:spcPct val="107000"/>
                        </a:lnSpc>
                        <a:spcBef>
                          <a:spcPts val="600"/>
                        </a:spcBef>
                      </a:pPr>
                      <a:r>
                        <a:rPr lang="en-GB" sz="1000">
                          <a:effectLst/>
                        </a:rPr>
                        <a:t>25 October 1957</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nSpc>
                          <a:spcPct val="107000"/>
                        </a:lnSpc>
                        <a:spcBef>
                          <a:spcPts val="600"/>
                        </a:spcBef>
                      </a:pPr>
                      <a:r>
                        <a:rPr lang="en-GB" sz="1000">
                          <a:effectLst/>
                        </a:rPr>
                        <a:t>25 December 1957</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370062289"/>
                  </a:ext>
                </a:extLst>
              </a:tr>
              <a:tr h="0">
                <a:tc>
                  <a:txBody>
                    <a:bodyPr/>
                    <a:lstStyle/>
                    <a:p>
                      <a:pPr>
                        <a:lnSpc>
                          <a:spcPct val="107000"/>
                        </a:lnSpc>
                        <a:spcBef>
                          <a:spcPts val="600"/>
                        </a:spcBef>
                      </a:pPr>
                      <a:r>
                        <a:rPr lang="en-GB" sz="1000">
                          <a:effectLst/>
                        </a:rPr>
                        <a:t>Orbital period / minutes</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a:effectLst/>
                        </a:rPr>
                        <a:t>96.2</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95.4</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91.0</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83471145"/>
                  </a:ext>
                </a:extLst>
              </a:tr>
              <a:tr h="0">
                <a:tc>
                  <a:txBody>
                    <a:bodyPr/>
                    <a:lstStyle/>
                    <a:p>
                      <a:pPr>
                        <a:lnSpc>
                          <a:spcPct val="107000"/>
                        </a:lnSpc>
                        <a:spcBef>
                          <a:spcPts val="600"/>
                        </a:spcBef>
                      </a:pPr>
                      <a:r>
                        <a:rPr lang="en-GB" sz="1000">
                          <a:effectLst/>
                        </a:rPr>
                        <a:t>Minimum height / km</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a:effectLst/>
                        </a:rPr>
                        <a:t>219</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216</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196</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660221959"/>
                  </a:ext>
                </a:extLst>
              </a:tr>
              <a:tr h="0">
                <a:tc>
                  <a:txBody>
                    <a:bodyPr/>
                    <a:lstStyle/>
                    <a:p>
                      <a:pPr>
                        <a:lnSpc>
                          <a:spcPct val="107000"/>
                        </a:lnSpc>
                        <a:spcBef>
                          <a:spcPts val="600"/>
                        </a:spcBef>
                      </a:pPr>
                      <a:r>
                        <a:rPr lang="en-GB" sz="1000">
                          <a:effectLst/>
                        </a:rPr>
                        <a:t>Maximum height / km</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a:effectLst/>
                        </a:rPr>
                        <a:t>941</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866</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463</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53925049"/>
                  </a:ext>
                </a:extLst>
              </a:tr>
              <a:tr h="0">
                <a:tc>
                  <a:txBody>
                    <a:bodyPr/>
                    <a:lstStyle/>
                    <a:p>
                      <a:pPr>
                        <a:lnSpc>
                          <a:spcPct val="107000"/>
                        </a:lnSpc>
                        <a:spcBef>
                          <a:spcPts val="600"/>
                        </a:spcBef>
                      </a:pPr>
                      <a:r>
                        <a:rPr lang="en-GB" sz="1000">
                          <a:effectLst/>
                        </a:rPr>
                        <a:t>Mean height / km</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dirty="0">
                          <a:effectLst/>
                        </a:rPr>
                        <a:t>580</a:t>
                      </a:r>
                      <a:endParaRPr lang="en-GB" sz="1000" dirty="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541</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330</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295045491"/>
                  </a:ext>
                </a:extLst>
              </a:tr>
              <a:tr h="0">
                <a:tc>
                  <a:txBody>
                    <a:bodyPr/>
                    <a:lstStyle/>
                    <a:p>
                      <a:pPr>
                        <a:lnSpc>
                          <a:spcPct val="107000"/>
                        </a:lnSpc>
                        <a:spcBef>
                          <a:spcPts val="600"/>
                        </a:spcBef>
                      </a:pPr>
                      <a:r>
                        <a:rPr lang="en-GB" sz="1000">
                          <a:effectLst/>
                        </a:rPr>
                        <a:t>Mean radius / km</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a:effectLst/>
                        </a:rPr>
                        <a:t>6950</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6911</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6700</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09598043"/>
                  </a:ext>
                </a:extLst>
              </a:tr>
              <a:tr h="0">
                <a:tc>
                  <a:txBody>
                    <a:bodyPr/>
                    <a:lstStyle/>
                    <a:p>
                      <a:pPr>
                        <a:lnSpc>
                          <a:spcPct val="107000"/>
                        </a:lnSpc>
                        <a:spcBef>
                          <a:spcPts val="600"/>
                        </a:spcBef>
                      </a:pPr>
                      <a:r>
                        <a:rPr lang="en-GB" sz="1000">
                          <a:effectLst/>
                        </a:rPr>
                        <a:t>R3 / T2</a:t>
                      </a:r>
                    </a:p>
                    <a:p>
                      <a:pPr>
                        <a:lnSpc>
                          <a:spcPct val="107000"/>
                        </a:lnSpc>
                        <a:spcBef>
                          <a:spcPts val="600"/>
                        </a:spcBef>
                      </a:pPr>
                      <a:r>
                        <a:rPr lang="en-GB" sz="1000">
                          <a:effectLst/>
                        </a:rPr>
                        <a:t>three significant figures</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tc>
                <a:tc>
                  <a:txBody>
                    <a:bodyPr/>
                    <a:lstStyle/>
                    <a:p>
                      <a:pPr algn="ctr">
                        <a:lnSpc>
                          <a:spcPct val="107000"/>
                        </a:lnSpc>
                        <a:spcBef>
                          <a:spcPts val="600"/>
                        </a:spcBef>
                      </a:pPr>
                      <a:r>
                        <a:rPr lang="en-GB" sz="1000">
                          <a:effectLst/>
                        </a:rPr>
                        <a:t>36 x 106</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a:effectLst/>
                        </a:rPr>
                        <a:t>36 x 106</a:t>
                      </a:r>
                      <a:endParaRPr lang="en-GB" sz="100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tc>
                  <a:txBody>
                    <a:bodyPr/>
                    <a:lstStyle/>
                    <a:p>
                      <a:pPr algn="ctr">
                        <a:lnSpc>
                          <a:spcPct val="107000"/>
                        </a:lnSpc>
                        <a:spcBef>
                          <a:spcPts val="600"/>
                        </a:spcBef>
                      </a:pPr>
                      <a:r>
                        <a:rPr lang="en-GB" sz="1000" dirty="0">
                          <a:effectLst/>
                        </a:rPr>
                        <a:t>36 x 106</a:t>
                      </a:r>
                      <a:endParaRPr lang="en-GB" sz="1000" dirty="0">
                        <a:solidFill>
                          <a:srgbClr val="000000"/>
                        </a:solidFill>
                        <a:effectLst/>
                        <a:latin typeface="Arial" panose="020B0604020202020204" pitchFamily="34" charset="0"/>
                        <a:ea typeface="Times"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632843702"/>
                  </a:ext>
                </a:extLst>
              </a:tr>
            </a:tbl>
          </a:graphicData>
        </a:graphic>
      </p:graphicFrame>
      <p:sp>
        <p:nvSpPr>
          <p:cNvPr id="21" name="Rectangle 17">
            <a:extLst>
              <a:ext uri="{FF2B5EF4-FFF2-40B4-BE49-F238E27FC236}">
                <a16:creationId xmlns:a16="http://schemas.microsoft.com/office/drawing/2014/main" id="{9E8BE9E4-158A-46B0-A664-1C86BAB9B2F7}"/>
              </a:ext>
            </a:extLst>
          </p:cNvPr>
          <p:cNvSpPr>
            <a:spLocks noChangeArrowheads="1"/>
          </p:cNvSpPr>
          <p:nvPr/>
        </p:nvSpPr>
        <p:spPr bwMode="auto">
          <a:xfrm>
            <a:off x="5016267" y="5905421"/>
            <a:ext cx="677826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effectLst/>
                <a:latin typeface="Arial" panose="020B0604020202020204" pitchFamily="34" charset="0"/>
                <a:ea typeface="Times" panose="02020603050405020304" pitchFamily="18" charset="0"/>
                <a:cs typeface="Arial" panose="020B0604020202020204" pitchFamily="34" charset="0"/>
              </a:rPr>
              <a:t>The Kepler ratio for each case is the same; the deviation from the mean height decreases, so the orbit becomes more like a circle.</a:t>
            </a:r>
            <a:endParaRPr kumimoji="0" lang="en-GB" altLang="en-US" sz="8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effectLst/>
                <a:latin typeface="Arial" panose="020B0604020202020204" pitchFamily="34" charset="0"/>
                <a:ea typeface="Times" panose="02020603050405020304" pitchFamily="18" charset="0"/>
                <a:cs typeface="Arial" panose="020B0604020202020204" pitchFamily="34" charset="0"/>
              </a:rPr>
              <a:t>Average orbit time was 93.6 minutes. In 3 months (90 days) it made approximately </a:t>
            </a:r>
            <a:endParaRPr kumimoji="0" lang="en-GB" altLang="en-US" sz="1800" b="0" i="0" u="none" strike="noStrike" cap="none" normalizeH="0" baseline="0" dirty="0">
              <a:ln>
                <a:noFill/>
              </a:ln>
              <a:effectLst/>
              <a:latin typeface="Arial" panose="020B0604020202020204" pitchFamily="34" charset="0"/>
            </a:endParaRPr>
          </a:p>
        </p:txBody>
      </p:sp>
      <p:graphicFrame>
        <p:nvGraphicFramePr>
          <p:cNvPr id="22" name="Object 21">
            <a:extLst>
              <a:ext uri="{FF2B5EF4-FFF2-40B4-BE49-F238E27FC236}">
                <a16:creationId xmlns:a16="http://schemas.microsoft.com/office/drawing/2014/main" id="{A06755CB-F3FF-48B8-B9ED-173C11D97051}"/>
              </a:ext>
            </a:extLst>
          </p:cNvPr>
          <p:cNvGraphicFramePr>
            <a:graphicFrameLocks noChangeAspect="1"/>
          </p:cNvGraphicFramePr>
          <p:nvPr/>
        </p:nvGraphicFramePr>
        <p:xfrm>
          <a:off x="8547553" y="6444352"/>
          <a:ext cx="2971800" cy="381000"/>
        </p:xfrm>
        <a:graphic>
          <a:graphicData uri="http://schemas.openxmlformats.org/presentationml/2006/ole">
            <mc:AlternateContent xmlns:mc="http://schemas.openxmlformats.org/markup-compatibility/2006">
              <mc:Choice xmlns:v="urn:schemas-microsoft-com:vml" Requires="v">
                <p:oleObj spid="_x0000_s1037" r:id="rId14" imgW="2971800" imgH="381000" progId="Equation.3">
                  <p:embed/>
                </p:oleObj>
              </mc:Choice>
              <mc:Fallback>
                <p:oleObj r:id="rId14" imgW="2971800" imgH="381000" progId="Equation.3">
                  <p:embed/>
                  <p:pic>
                    <p:nvPicPr>
                      <p:cNvPr id="22" name="Object 21">
                        <a:extLst>
                          <a:ext uri="{FF2B5EF4-FFF2-40B4-BE49-F238E27FC236}">
                            <a16:creationId xmlns:a16="http://schemas.microsoft.com/office/drawing/2014/main" id="{A06755CB-F3FF-48B8-B9ED-173C11D9705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47553" y="6444352"/>
                        <a:ext cx="29718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5489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D0522-D6DE-41F6-BE53-3A4D9ADC5E8D}"/>
              </a:ext>
            </a:extLst>
          </p:cNvPr>
          <p:cNvSpPr>
            <a:spLocks noGrp="1"/>
          </p:cNvSpPr>
          <p:nvPr>
            <p:ph type="title"/>
          </p:nvPr>
        </p:nvSpPr>
        <p:spPr/>
        <p:txBody>
          <a:bodyPr/>
          <a:lstStyle/>
          <a:p>
            <a:r>
              <a:rPr lang="en-GB"/>
              <a:t>Exam question</a:t>
            </a:r>
            <a:endParaRPr lang="en-GB" dirty="0"/>
          </a:p>
        </p:txBody>
      </p:sp>
      <p:sp>
        <p:nvSpPr>
          <p:cNvPr id="5" name="TextBox 4">
            <a:extLst>
              <a:ext uri="{FF2B5EF4-FFF2-40B4-BE49-F238E27FC236}">
                <a16:creationId xmlns:a16="http://schemas.microsoft.com/office/drawing/2014/main" id="{CBD0100E-948C-4D3B-BC89-B2EBA92247DA}"/>
              </a:ext>
            </a:extLst>
          </p:cNvPr>
          <p:cNvSpPr txBox="1"/>
          <p:nvPr/>
        </p:nvSpPr>
        <p:spPr>
          <a:xfrm>
            <a:off x="423746" y="2051824"/>
            <a:ext cx="6445405" cy="1569660"/>
          </a:xfrm>
          <a:prstGeom prst="rect">
            <a:avLst/>
          </a:prstGeom>
          <a:noFill/>
        </p:spPr>
        <p:txBody>
          <a:bodyPr wrap="square" rtlCol="0">
            <a:spAutoFit/>
          </a:bodyPr>
          <a:lstStyle/>
          <a:p>
            <a:r>
              <a:rPr lang="en-GB" sz="4800" dirty="0"/>
              <a:t>Complete the exam question. </a:t>
            </a:r>
          </a:p>
        </p:txBody>
      </p:sp>
      <p:pic>
        <p:nvPicPr>
          <p:cNvPr id="6" name="Picture 5">
            <a:extLst>
              <a:ext uri="{FF2B5EF4-FFF2-40B4-BE49-F238E27FC236}">
                <a16:creationId xmlns:a16="http://schemas.microsoft.com/office/drawing/2014/main" id="{73B478C8-37CB-497A-94BE-A857AE6A8CE6}"/>
              </a:ext>
            </a:extLst>
          </p:cNvPr>
          <p:cNvPicPr>
            <a:picLocks noChangeAspect="1"/>
          </p:cNvPicPr>
          <p:nvPr/>
        </p:nvPicPr>
        <p:blipFill>
          <a:blip r:embed="rId2"/>
          <a:stretch>
            <a:fillRect/>
          </a:stretch>
        </p:blipFill>
        <p:spPr>
          <a:xfrm>
            <a:off x="6646108" y="80962"/>
            <a:ext cx="5410200" cy="6696075"/>
          </a:xfrm>
          <a:prstGeom prst="rect">
            <a:avLst/>
          </a:prstGeom>
        </p:spPr>
      </p:pic>
    </p:spTree>
    <p:extLst>
      <p:ext uri="{BB962C8B-B14F-4D97-AF65-F5344CB8AC3E}">
        <p14:creationId xmlns:p14="http://schemas.microsoft.com/office/powerpoint/2010/main" val="1333342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15A1D1-4B36-4A84-9F54-616ED2CDB32E}"/>
              </a:ext>
            </a:extLst>
          </p:cNvPr>
          <p:cNvPicPr>
            <a:picLocks noChangeAspect="1"/>
          </p:cNvPicPr>
          <p:nvPr/>
        </p:nvPicPr>
        <p:blipFill>
          <a:blip r:embed="rId2"/>
          <a:stretch>
            <a:fillRect/>
          </a:stretch>
        </p:blipFill>
        <p:spPr>
          <a:xfrm>
            <a:off x="0" y="0"/>
            <a:ext cx="6946426" cy="681369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ABB6CBC-3361-4650-8D4A-55AF18C2A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5" y="0"/>
            <a:ext cx="2505075" cy="1828800"/>
          </a:xfrm>
          <a:prstGeom prst="rect">
            <a:avLst/>
          </a:prstGeom>
        </p:spPr>
      </p:pic>
    </p:spTree>
    <p:extLst>
      <p:ext uri="{BB962C8B-B14F-4D97-AF65-F5344CB8AC3E}">
        <p14:creationId xmlns:p14="http://schemas.microsoft.com/office/powerpoint/2010/main" val="624528240"/>
      </p:ext>
    </p:extLst>
  </p:cSld>
  <p:clrMapOvr>
    <a:masterClrMapping/>
  </p:clrMapOvr>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2C5DE418CF1F48BB2ABEE3EB39F4BF" ma:contentTypeVersion="13" ma:contentTypeDescription="Create a new document." ma:contentTypeScope="" ma:versionID="da59973aed6408d1ffda8b438433be58">
  <xsd:schema xmlns:xsd="http://www.w3.org/2001/XMLSchema" xmlns:xs="http://www.w3.org/2001/XMLSchema" xmlns:p="http://schemas.microsoft.com/office/2006/metadata/properties" xmlns:ns3="d32fea1d-433a-4f6b-ae9e-963e4f75046e" xmlns:ns4="1826307f-9204-4318-84ec-843db0d8fa00" targetNamespace="http://schemas.microsoft.com/office/2006/metadata/properties" ma:root="true" ma:fieldsID="52a1cccfb8a8c35c623bcd9d0ec50834" ns3:_="" ns4:_="">
    <xsd:import namespace="d32fea1d-433a-4f6b-ae9e-963e4f75046e"/>
    <xsd:import namespace="1826307f-9204-4318-84ec-843db0d8fa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2fea1d-433a-4f6b-ae9e-963e4f7504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26307f-9204-4318-84ec-843db0d8fa0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317425-29CF-4B2E-9164-B8FC76A9E5D4}">
  <ds:schemaRefs>
    <ds:schemaRef ds:uri="http://schemas.microsoft.com/sharepoint/v3/contenttype/forms"/>
  </ds:schemaRefs>
</ds:datastoreItem>
</file>

<file path=customXml/itemProps2.xml><?xml version="1.0" encoding="utf-8"?>
<ds:datastoreItem xmlns:ds="http://schemas.openxmlformats.org/officeDocument/2006/customXml" ds:itemID="{B9255FC3-C2C6-4560-A0A1-E0B09C433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2fea1d-433a-4f6b-ae9e-963e4f75046e"/>
    <ds:schemaRef ds:uri="1826307f-9204-4318-84ec-843db0d8f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6554A2-3160-41FA-A550-63E01A4E85B1}">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www.w3.org/XML/1998/namespace"/>
    <ds:schemaRef ds:uri="d32fea1d-433a-4f6b-ae9e-963e4f75046e"/>
    <ds:schemaRef ds:uri="http://schemas.openxmlformats.org/package/2006/metadata/core-properties"/>
    <ds:schemaRef ds:uri="1826307f-9204-4318-84ec-843db0d8fa00"/>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486</TotalTime>
  <Words>1277</Words>
  <Application>Microsoft Office PowerPoint</Application>
  <PresentationFormat>Widescreen</PresentationFormat>
  <Paragraphs>154</Paragraphs>
  <Slides>14</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Arial</vt:lpstr>
      <vt:lpstr>Bauhaus 93</vt:lpstr>
      <vt:lpstr>Calibri</vt:lpstr>
      <vt:lpstr>Calibri Light</vt:lpstr>
      <vt:lpstr>Cambria Math</vt:lpstr>
      <vt:lpstr>Office Theme</vt:lpstr>
      <vt:lpstr>Equation.3</vt:lpstr>
      <vt:lpstr>Kepler’s third law</vt:lpstr>
      <vt:lpstr>Question 1 review</vt:lpstr>
      <vt:lpstr>Question 2/3 review</vt:lpstr>
      <vt:lpstr>Kepler’s third law</vt:lpstr>
      <vt:lpstr>Kepler’s third law</vt:lpstr>
      <vt:lpstr>T/N: Satellite motion</vt:lpstr>
      <vt:lpstr>T/N: Satellite motion</vt:lpstr>
      <vt:lpstr>Geostationary satellites</vt:lpstr>
      <vt:lpstr>Satellite motion</vt:lpstr>
      <vt:lpstr>Task</vt:lpstr>
      <vt:lpstr>Answers</vt:lpstr>
      <vt:lpstr>Answers</vt:lpstr>
      <vt:lpstr>Exam 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dc:creator>
  <cp:lastModifiedBy>Edmunds, Peter</cp:lastModifiedBy>
  <cp:revision>32</cp:revision>
  <dcterms:created xsi:type="dcterms:W3CDTF">2020-02-27T10:29:06Z</dcterms:created>
  <dcterms:modified xsi:type="dcterms:W3CDTF">2020-08-17T23:04:07Z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0x0101001E2C5DE418CF1F48BB2ABEE3EB39F4BF</vt:lpwstr>
  </property>
</Properties>
</file>