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9" r:id="rId5"/>
    <p:sldId id="301" r:id="rId6"/>
    <p:sldId id="302" r:id="rId7"/>
    <p:sldId id="264" r:id="rId8"/>
    <p:sldId id="272" r:id="rId9"/>
    <p:sldId id="265" r:id="rId10"/>
    <p:sldId id="257" r:id="rId11"/>
    <p:sldId id="258" r:id="rId12"/>
    <p:sldId id="303" r:id="rId13"/>
    <p:sldId id="260" r:id="rId14"/>
    <p:sldId id="261" r:id="rId15"/>
    <p:sldId id="262" r:id="rId16"/>
    <p:sldId id="263" r:id="rId17"/>
    <p:sldId id="266" r:id="rId18"/>
    <p:sldId id="294" r:id="rId19"/>
    <p:sldId id="295" r:id="rId20"/>
    <p:sldId id="29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EDMUNDS (HAB)" initials="PE(" lastIdx="1" clrIdx="0">
    <p:extLst>
      <p:ext uri="{19B8F6BF-5375-455C-9EA6-DF929625EA0E}">
        <p15:presenceInfo xmlns:p15="http://schemas.microsoft.com/office/powerpoint/2012/main" userId="Peter EDMUNDS (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D3C"/>
    <a:srgbClr val="E1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42" autoAdjust="0"/>
    <p:restoredTop sz="94660"/>
  </p:normalViewPr>
  <p:slideViewPr>
    <p:cSldViewPr snapToGrid="0">
      <p:cViewPr varScale="1">
        <p:scale>
          <a:sx n="119" d="100"/>
          <a:sy n="119" d="100"/>
        </p:scale>
        <p:origin x="42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C476E-D3A2-4263-AD9D-2626D6A2C029}" type="datetimeFigureOut">
              <a:rPr lang="en-GB" smtClean="0"/>
              <a:t>18/08/2020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F66873-DED6-4A32-B7C4-55466DC612F9}" type="slidenum">
              <a:rPr lang="en-GB" smtClean="0"/>
              <a:t>‹#›</a:t>
            </a:fld>
            <a:endParaRPr lang="en-GB"/>
          </a:p>
        </p:txBody>
      </p:sp>
    </p:spTree>
    <p:extLst>
      <p:ext uri="{BB962C8B-B14F-4D97-AF65-F5344CB8AC3E}">
        <p14:creationId xmlns:p14="http://schemas.microsoft.com/office/powerpoint/2010/main" val="9979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slide" Target="../slides/slide12.xml"/><Relationship Id="rId1" Type="http://schemas.openxmlformats.org/officeDocument/2006/relationships/slideMaster" Target="../slideMasters/slideMaster1.xml"/><Relationship Id="rId4" Type="http://schemas.openxmlformats.org/officeDocument/2006/relationships/slide" Target="../slides/slide15.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slide" Target="../slides/slide12.xm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slide" Target="../slides/slide15.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19.xml.rels><?xml version="1.0" encoding="UTF-8" standalone="yes"?>
<Relationships xmlns="http://schemas.openxmlformats.org/package/2006/relationships"><Relationship Id="rId3" Type="http://schemas.openxmlformats.org/officeDocument/2006/relationships/slide" Target="../slides/slide12.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slide" Target="../slides/slide15.xml"/><Relationship Id="rId4" Type="http://schemas.openxmlformats.org/officeDocument/2006/relationships/slide" Target="../slides/slide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O1 I DO">
    <p:spTree>
      <p:nvGrpSpPr>
        <p:cNvPr id="1" name=""/>
        <p:cNvGrpSpPr/>
        <p:nvPr/>
      </p:nvGrpSpPr>
      <p:grpSpPr>
        <a:xfrm>
          <a:off x="0" y="0"/>
          <a:ext cx="0" cy="0"/>
          <a:chOff x="0" y="0"/>
          <a:chExt cx="0" cy="0"/>
        </a:xfrm>
      </p:grpSpPr>
      <p:sp>
        <p:nvSpPr>
          <p:cNvPr id="16" name="Rounded Rectangle 20">
            <a:extLst>
              <a:ext uri="{FF2B5EF4-FFF2-40B4-BE49-F238E27FC236}">
                <a16:creationId xmlns:a16="http://schemas.microsoft.com/office/drawing/2014/main" id="{37A89079-236F-4A22-8FFF-9663B4EB1375}"/>
              </a:ext>
            </a:extLst>
          </p:cNvPr>
          <p:cNvSpPr/>
          <p:nvPr userDrawn="1"/>
        </p:nvSpPr>
        <p:spPr>
          <a:xfrm>
            <a:off x="119336" y="116632"/>
            <a:ext cx="5079066" cy="658896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8" name="Rounded Rectangle 20">
            <a:extLst>
              <a:ext uri="{FF2B5EF4-FFF2-40B4-BE49-F238E27FC236}">
                <a16:creationId xmlns:a16="http://schemas.microsoft.com/office/drawing/2014/main" id="{8C55545C-5EF8-4BD6-947D-5B5F3AA27D7C}"/>
              </a:ext>
            </a:extLst>
          </p:cNvPr>
          <p:cNvSpPr/>
          <p:nvPr userDrawn="1"/>
        </p:nvSpPr>
        <p:spPr>
          <a:xfrm>
            <a:off x="5384140" y="116632"/>
            <a:ext cx="6688524" cy="3883868"/>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9" name="Rectangle: Rounded Corners 18">
            <a:extLst>
              <a:ext uri="{FF2B5EF4-FFF2-40B4-BE49-F238E27FC236}">
                <a16:creationId xmlns:a16="http://schemas.microsoft.com/office/drawing/2014/main" id="{5E8CD4EB-B962-44CB-8A10-BB7CDE6FBEE9}"/>
              </a:ext>
            </a:extLst>
          </p:cNvPr>
          <p:cNvSpPr/>
          <p:nvPr userDrawn="1"/>
        </p:nvSpPr>
        <p:spPr>
          <a:xfrm>
            <a:off x="3093508"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Specification</a:t>
            </a:r>
          </a:p>
        </p:txBody>
      </p:sp>
      <p:sp>
        <p:nvSpPr>
          <p:cNvPr id="20" name="Rectangle: Rounded Corners 19">
            <a:extLst>
              <a:ext uri="{FF2B5EF4-FFF2-40B4-BE49-F238E27FC236}">
                <a16:creationId xmlns:a16="http://schemas.microsoft.com/office/drawing/2014/main" id="{1181F853-BF94-40DA-954D-58989AB8DE74}"/>
              </a:ext>
            </a:extLst>
          </p:cNvPr>
          <p:cNvSpPr/>
          <p:nvPr userDrawn="1"/>
        </p:nvSpPr>
        <p:spPr>
          <a:xfrm>
            <a:off x="9915526" y="3874296"/>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Lesson Sequence</a:t>
            </a:r>
          </a:p>
        </p:txBody>
      </p:sp>
      <p:sp>
        <p:nvSpPr>
          <p:cNvPr id="21" name="Rounded Rectangle 20">
            <a:extLst>
              <a:ext uri="{FF2B5EF4-FFF2-40B4-BE49-F238E27FC236}">
                <a16:creationId xmlns:a16="http://schemas.microsoft.com/office/drawing/2014/main" id="{6E63E400-D736-4FE2-A70F-1A4C9C1F87DD}"/>
              </a:ext>
            </a:extLst>
          </p:cNvPr>
          <p:cNvSpPr/>
          <p:nvPr userDrawn="1"/>
        </p:nvSpPr>
        <p:spPr>
          <a:xfrm>
            <a:off x="5384140" y="4264819"/>
            <a:ext cx="3181216"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2" name="Rounded Rectangle 20">
            <a:extLst>
              <a:ext uri="{FF2B5EF4-FFF2-40B4-BE49-F238E27FC236}">
                <a16:creationId xmlns:a16="http://schemas.microsoft.com/office/drawing/2014/main" id="{145ACC6F-56AA-4F4E-8FB5-FA694639643B}"/>
              </a:ext>
            </a:extLst>
          </p:cNvPr>
          <p:cNvSpPr/>
          <p:nvPr userDrawn="1"/>
        </p:nvSpPr>
        <p:spPr>
          <a:xfrm>
            <a:off x="8815380" y="4264819"/>
            <a:ext cx="3181215"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3" name="Rectangle: Rounded Corners 22">
            <a:extLst>
              <a:ext uri="{FF2B5EF4-FFF2-40B4-BE49-F238E27FC236}">
                <a16:creationId xmlns:a16="http://schemas.microsoft.com/office/drawing/2014/main" id="{2D5FE6A0-2FE4-4777-AEE8-EC2BEB3FC62C}"/>
              </a:ext>
            </a:extLst>
          </p:cNvPr>
          <p:cNvSpPr/>
          <p:nvPr userDrawn="1"/>
        </p:nvSpPr>
        <p:spPr>
          <a:xfrm>
            <a:off x="6460596"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Prior Learning</a:t>
            </a:r>
          </a:p>
        </p:txBody>
      </p:sp>
      <p:sp>
        <p:nvSpPr>
          <p:cNvPr id="24" name="Rectangle: Rounded Corners 23">
            <a:extLst>
              <a:ext uri="{FF2B5EF4-FFF2-40B4-BE49-F238E27FC236}">
                <a16:creationId xmlns:a16="http://schemas.microsoft.com/office/drawing/2014/main" id="{4736AEB8-69B7-45F4-B5DB-2D3F277911A2}"/>
              </a:ext>
            </a:extLst>
          </p:cNvPr>
          <p:cNvSpPr/>
          <p:nvPr userDrawn="1"/>
        </p:nvSpPr>
        <p:spPr>
          <a:xfrm>
            <a:off x="9877493" y="6510334"/>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Learning</a:t>
            </a:r>
          </a:p>
        </p:txBody>
      </p:sp>
      <p:sp>
        <p:nvSpPr>
          <p:cNvPr id="25" name="Rectangle 24">
            <a:extLst>
              <a:ext uri="{FF2B5EF4-FFF2-40B4-BE49-F238E27FC236}">
                <a16:creationId xmlns:a16="http://schemas.microsoft.com/office/drawing/2014/main" id="{7DDECA75-D8E4-433A-92D9-5230F4274147}"/>
              </a:ext>
            </a:extLst>
          </p:cNvPr>
          <p:cNvSpPr/>
          <p:nvPr userDrawn="1"/>
        </p:nvSpPr>
        <p:spPr>
          <a:xfrm>
            <a:off x="5384140" y="4264819"/>
            <a:ext cx="3105281" cy="276999"/>
          </a:xfrm>
          <a:prstGeom prst="rect">
            <a:avLst/>
          </a:prstGeom>
          <a:ln>
            <a:noFill/>
          </a:ln>
        </p:spPr>
        <p:txBody>
          <a:bodyPr wrap="square">
            <a:spAutoFit/>
          </a:bodyPr>
          <a:lstStyle/>
          <a:p>
            <a:r>
              <a:rPr lang="en-GB" sz="1200" dirty="0"/>
              <a:t>Pupils should have been taught to: </a:t>
            </a:r>
          </a:p>
        </p:txBody>
      </p:sp>
      <p:sp>
        <p:nvSpPr>
          <p:cNvPr id="26" name="Rectangle 25">
            <a:extLst>
              <a:ext uri="{FF2B5EF4-FFF2-40B4-BE49-F238E27FC236}">
                <a16:creationId xmlns:a16="http://schemas.microsoft.com/office/drawing/2014/main" id="{44F107E4-1F73-4E19-85F4-2B80B83FD5C8}"/>
              </a:ext>
            </a:extLst>
          </p:cNvPr>
          <p:cNvSpPr/>
          <p:nvPr userDrawn="1"/>
        </p:nvSpPr>
        <p:spPr>
          <a:xfrm>
            <a:off x="8815380" y="4289071"/>
            <a:ext cx="3181215" cy="276999"/>
          </a:xfrm>
          <a:prstGeom prst="rect">
            <a:avLst/>
          </a:prstGeom>
          <a:ln>
            <a:noFill/>
          </a:ln>
        </p:spPr>
        <p:txBody>
          <a:bodyPr wrap="square">
            <a:spAutoFit/>
          </a:bodyPr>
          <a:lstStyle/>
          <a:p>
            <a:r>
              <a:rPr lang="en-GB" sz="1200" dirty="0"/>
              <a:t>Pupils will be taught:</a:t>
            </a:r>
          </a:p>
        </p:txBody>
      </p:sp>
      <p:sp>
        <p:nvSpPr>
          <p:cNvPr id="10" name="Text Placeholder 9">
            <a:extLst>
              <a:ext uri="{FF2B5EF4-FFF2-40B4-BE49-F238E27FC236}">
                <a16:creationId xmlns:a16="http://schemas.microsoft.com/office/drawing/2014/main" id="{AE1E4E19-E6A6-45F5-937E-27BB2AACE376}"/>
              </a:ext>
            </a:extLst>
          </p:cNvPr>
          <p:cNvSpPr>
            <a:spLocks noGrp="1"/>
          </p:cNvSpPr>
          <p:nvPr>
            <p:ph type="body" sz="quarter" idx="10" hasCustomPrompt="1"/>
          </p:nvPr>
        </p:nvSpPr>
        <p:spPr>
          <a:xfrm>
            <a:off x="5384140" y="152401"/>
            <a:ext cx="6688798" cy="3722687"/>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Outline a list of lessons from this topic here so teachers can quickly see where this lesson fits in the sequence, e.g.:</a:t>
            </a:r>
          </a:p>
          <a:p>
            <a:pPr lvl="0"/>
            <a:endParaRPr lang="en-US" dirty="0"/>
          </a:p>
          <a:p>
            <a:pPr lvl="0"/>
            <a:r>
              <a:rPr lang="en-GB" dirty="0"/>
              <a:t>Lesson 1: The Particle Model of Solids, Liquids and Gases</a:t>
            </a:r>
          </a:p>
          <a:p>
            <a:pPr lvl="0"/>
            <a:r>
              <a:rPr lang="en-GB" dirty="0"/>
              <a:t>Lesson 2: Changes of State (RP – heating curves)</a:t>
            </a:r>
          </a:p>
          <a:p>
            <a:pPr lvl="0"/>
            <a:r>
              <a:rPr lang="en-GB" dirty="0"/>
              <a:t>Lesson 3: Density (RP – Density)</a:t>
            </a:r>
          </a:p>
        </p:txBody>
      </p:sp>
      <p:sp>
        <p:nvSpPr>
          <p:cNvPr id="28" name="Text Placeholder 27">
            <a:extLst>
              <a:ext uri="{FF2B5EF4-FFF2-40B4-BE49-F238E27FC236}">
                <a16:creationId xmlns:a16="http://schemas.microsoft.com/office/drawing/2014/main" id="{10E82157-FEA8-4FB1-9E00-5AA05D6A00D0}"/>
              </a:ext>
            </a:extLst>
          </p:cNvPr>
          <p:cNvSpPr>
            <a:spLocks noGrp="1"/>
          </p:cNvSpPr>
          <p:nvPr>
            <p:ph type="body" sz="quarter" idx="11" hasCustomPrompt="1"/>
          </p:nvPr>
        </p:nvSpPr>
        <p:spPr>
          <a:xfrm>
            <a:off x="119063" y="115888"/>
            <a:ext cx="5080000" cy="65897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details from the specification here</a:t>
            </a:r>
          </a:p>
        </p:txBody>
      </p:sp>
      <p:sp>
        <p:nvSpPr>
          <p:cNvPr id="30" name="Text Placeholder 29">
            <a:extLst>
              <a:ext uri="{FF2B5EF4-FFF2-40B4-BE49-F238E27FC236}">
                <a16:creationId xmlns:a16="http://schemas.microsoft.com/office/drawing/2014/main" id="{5992DB3F-DEFD-4FC0-9110-B3B2A90032D8}"/>
              </a:ext>
            </a:extLst>
          </p:cNvPr>
          <p:cNvSpPr>
            <a:spLocks noGrp="1"/>
          </p:cNvSpPr>
          <p:nvPr>
            <p:ph type="body" sz="quarter" idx="12" hasCustomPrompt="1"/>
          </p:nvPr>
        </p:nvSpPr>
        <p:spPr>
          <a:xfrm>
            <a:off x="5384800" y="4565650"/>
            <a:ext cx="3179763" cy="1944688"/>
          </a:xfrm>
        </p:spPr>
        <p:txBody>
          <a:bodyPr/>
          <a:lstStyle>
            <a:lvl1pPr>
              <a:defRPr sz="1200"/>
            </a:lvl1pPr>
          </a:lstStyle>
          <a:p>
            <a:pPr lvl="0"/>
            <a:r>
              <a:rPr lang="en-US" dirty="0"/>
              <a:t>List relevant key outcomes from prior key stage or lesson titles from previous topics / lessons here</a:t>
            </a:r>
          </a:p>
        </p:txBody>
      </p:sp>
      <p:sp>
        <p:nvSpPr>
          <p:cNvPr id="31" name="Text Placeholder 29">
            <a:extLst>
              <a:ext uri="{FF2B5EF4-FFF2-40B4-BE49-F238E27FC236}">
                <a16:creationId xmlns:a16="http://schemas.microsoft.com/office/drawing/2014/main" id="{6AC0F5EB-2AE4-4E15-908F-2CBC81209330}"/>
              </a:ext>
            </a:extLst>
          </p:cNvPr>
          <p:cNvSpPr>
            <a:spLocks noGrp="1"/>
          </p:cNvSpPr>
          <p:nvPr>
            <p:ph type="body" sz="quarter" idx="13" hasCustomPrompt="1"/>
          </p:nvPr>
        </p:nvSpPr>
        <p:spPr>
          <a:xfrm>
            <a:off x="8813134" y="4565650"/>
            <a:ext cx="3179763" cy="1944688"/>
          </a:xfrm>
        </p:spPr>
        <p:txBody>
          <a:bodyPr/>
          <a:lstStyle>
            <a:lvl1pPr>
              <a:defRPr sz="1200"/>
            </a:lvl1pPr>
          </a:lstStyle>
          <a:p>
            <a:pPr lvl="0"/>
            <a:r>
              <a:rPr lang="en-US" dirty="0"/>
              <a:t>List relevant key outcomes from future key stage or lesson titles from future topics / lessons here</a:t>
            </a:r>
          </a:p>
        </p:txBody>
      </p:sp>
    </p:spTree>
    <p:extLst>
      <p:ext uri="{BB962C8B-B14F-4D97-AF65-F5344CB8AC3E}">
        <p14:creationId xmlns:p14="http://schemas.microsoft.com/office/powerpoint/2010/main" val="188070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Qs">
    <p:spTree>
      <p:nvGrpSpPr>
        <p:cNvPr id="1" name=""/>
        <p:cNvGrpSpPr/>
        <p:nvPr/>
      </p:nvGrpSpPr>
      <p:grpSpPr>
        <a:xfrm>
          <a:off x="0" y="0"/>
          <a:ext cx="0" cy="0"/>
          <a:chOff x="0" y="0"/>
          <a:chExt cx="0" cy="0"/>
        </a:xfrm>
      </p:grpSpPr>
      <p:sp>
        <p:nvSpPr>
          <p:cNvPr id="7" name="Rounded Rectangle 28">
            <a:hlinkClick r:id="" action="ppaction://noaction"/>
            <a:extLst>
              <a:ext uri="{FF2B5EF4-FFF2-40B4-BE49-F238E27FC236}">
                <a16:creationId xmlns:a16="http://schemas.microsoft.com/office/drawing/2014/main" id="{EF800E0C-4520-4D61-B97B-846CC00F2807}"/>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8" name="Rounded Rectangle 29">
            <a:hlinkClick r:id="rId2" action="ppaction://hlinksldjump"/>
            <a:extLst>
              <a:ext uri="{FF2B5EF4-FFF2-40B4-BE49-F238E27FC236}">
                <a16:creationId xmlns:a16="http://schemas.microsoft.com/office/drawing/2014/main" id="{5E268503-A08E-496A-806D-CE441E76005A}"/>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9" name="Rounded Rectangle 16">
            <a:hlinkClick r:id="rId3" action="ppaction://hlinksldjump"/>
            <a:extLst>
              <a:ext uri="{FF2B5EF4-FFF2-40B4-BE49-F238E27FC236}">
                <a16:creationId xmlns:a16="http://schemas.microsoft.com/office/drawing/2014/main" id="{64AB73D5-F6B9-4884-808F-1723F1FED97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10" name="Rounded Rectangle 17">
            <a:hlinkClick r:id="rId4" action="ppaction://hlinksldjump"/>
            <a:extLst>
              <a:ext uri="{FF2B5EF4-FFF2-40B4-BE49-F238E27FC236}">
                <a16:creationId xmlns:a16="http://schemas.microsoft.com/office/drawing/2014/main" id="{739ED3E5-0569-444B-AC98-669827C4E83B}"/>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11" name="Rounded Rectangle 18">
            <a:hlinkClick r:id="" action="ppaction://noaction"/>
            <a:extLst>
              <a:ext uri="{FF2B5EF4-FFF2-40B4-BE49-F238E27FC236}">
                <a16:creationId xmlns:a16="http://schemas.microsoft.com/office/drawing/2014/main" id="{E78C01C3-7EEC-445A-877E-FCDC2905DBB8}"/>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14">
            <a:extLst>
              <a:ext uri="{FF2B5EF4-FFF2-40B4-BE49-F238E27FC236}">
                <a16:creationId xmlns:a16="http://schemas.microsoft.com/office/drawing/2014/main" id="{09D869FA-2FDE-4C68-B53B-2AC11324B919}"/>
              </a:ext>
            </a:extLst>
          </p:cNvPr>
          <p:cNvSpPr/>
          <p:nvPr userDrawn="1"/>
        </p:nvSpPr>
        <p:spPr>
          <a:xfrm rot="5400000">
            <a:off x="1885200" y="-583675"/>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3" name="Rounded Rectangle 14">
            <a:extLst>
              <a:ext uri="{FF2B5EF4-FFF2-40B4-BE49-F238E27FC236}">
                <a16:creationId xmlns:a16="http://schemas.microsoft.com/office/drawing/2014/main" id="{7143DE02-551B-4DA1-9200-73B24E55C5AA}"/>
              </a:ext>
            </a:extLst>
          </p:cNvPr>
          <p:cNvSpPr/>
          <p:nvPr userDrawn="1"/>
        </p:nvSpPr>
        <p:spPr>
          <a:xfrm rot="5400000">
            <a:off x="1885201" y="1906709"/>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marL="514326" indent="-514326">
              <a:spcBef>
                <a:spcPts val="600"/>
              </a:spcBef>
              <a:buFont typeface="+mj-lt"/>
              <a:buAutoNum type="arabicPeriod"/>
              <a:defRPr sz="2800" b="1">
                <a:solidFill>
                  <a:srgbClr val="000000"/>
                </a:solidFill>
              </a:defRPr>
            </a:pPr>
            <a:endParaRPr lang="en-US" sz="2800" dirty="0"/>
          </a:p>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4" name="Rounded Rectangle 14">
            <a:extLst>
              <a:ext uri="{FF2B5EF4-FFF2-40B4-BE49-F238E27FC236}">
                <a16:creationId xmlns:a16="http://schemas.microsoft.com/office/drawing/2014/main" id="{B0BBCB77-B208-4CC0-9D7F-53759B546330}"/>
              </a:ext>
            </a:extLst>
          </p:cNvPr>
          <p:cNvSpPr/>
          <p:nvPr userDrawn="1"/>
        </p:nvSpPr>
        <p:spPr>
          <a:xfrm rot="5400000">
            <a:off x="7828736" y="-576047"/>
            <a:ext cx="2386623" cy="585819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5" name="Rounded Rectangle 14">
            <a:extLst>
              <a:ext uri="{FF2B5EF4-FFF2-40B4-BE49-F238E27FC236}">
                <a16:creationId xmlns:a16="http://schemas.microsoft.com/office/drawing/2014/main" id="{B3709AB3-6F39-4FF0-93E0-19641FD17616}"/>
              </a:ext>
            </a:extLst>
          </p:cNvPr>
          <p:cNvSpPr/>
          <p:nvPr userDrawn="1"/>
        </p:nvSpPr>
        <p:spPr>
          <a:xfrm rot="5400000">
            <a:off x="7828737" y="1914337"/>
            <a:ext cx="2386623" cy="5858190"/>
          </a:xfrm>
          <a:prstGeom prst="roundRect">
            <a:avLst>
              <a:gd name="adj" fmla="val 2865"/>
            </a:avLst>
          </a:prstGeom>
          <a:solidFill>
            <a:schemeClr val="bg1"/>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6" name="Rectangle: Rounded Corners 15">
            <a:extLst>
              <a:ext uri="{FF2B5EF4-FFF2-40B4-BE49-F238E27FC236}">
                <a16:creationId xmlns:a16="http://schemas.microsoft.com/office/drawing/2014/main" id="{84B53DBC-4EC7-479F-A633-06117D97EFF6}"/>
              </a:ext>
            </a:extLst>
          </p:cNvPr>
          <p:cNvSpPr/>
          <p:nvPr userDrawn="1"/>
        </p:nvSpPr>
        <p:spPr>
          <a:xfrm>
            <a:off x="3157794"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Lesson</a:t>
            </a:r>
          </a:p>
        </p:txBody>
      </p:sp>
      <p:sp>
        <p:nvSpPr>
          <p:cNvPr id="17" name="Rectangle: Rounded Corners 16">
            <a:extLst>
              <a:ext uri="{FF2B5EF4-FFF2-40B4-BE49-F238E27FC236}">
                <a16:creationId xmlns:a16="http://schemas.microsoft.com/office/drawing/2014/main" id="{A8F9586E-43FD-4B64-BD11-E7BD862520DF}"/>
              </a:ext>
            </a:extLst>
          </p:cNvPr>
          <p:cNvSpPr/>
          <p:nvPr userDrawn="1"/>
        </p:nvSpPr>
        <p:spPr>
          <a:xfrm>
            <a:off x="9092188"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Term</a:t>
            </a:r>
          </a:p>
        </p:txBody>
      </p:sp>
      <p:sp>
        <p:nvSpPr>
          <p:cNvPr id="18" name="Rectangle: Rounded Corners 17">
            <a:extLst>
              <a:ext uri="{FF2B5EF4-FFF2-40B4-BE49-F238E27FC236}">
                <a16:creationId xmlns:a16="http://schemas.microsoft.com/office/drawing/2014/main" id="{8F91774B-7713-46F5-95F3-7CD763E07F74}"/>
              </a:ext>
            </a:extLst>
          </p:cNvPr>
          <p:cNvSpPr/>
          <p:nvPr userDrawn="1"/>
        </p:nvSpPr>
        <p:spPr>
          <a:xfrm>
            <a:off x="3157794" y="5840596"/>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Year</a:t>
            </a:r>
          </a:p>
        </p:txBody>
      </p:sp>
      <p:sp>
        <p:nvSpPr>
          <p:cNvPr id="19" name="Rectangle: Rounded Corners 18">
            <a:extLst>
              <a:ext uri="{FF2B5EF4-FFF2-40B4-BE49-F238E27FC236}">
                <a16:creationId xmlns:a16="http://schemas.microsoft.com/office/drawing/2014/main" id="{88C99A90-C036-440A-A7BF-AEE73AB407A2}"/>
              </a:ext>
            </a:extLst>
          </p:cNvPr>
          <p:cNvSpPr/>
          <p:nvPr userDrawn="1"/>
        </p:nvSpPr>
        <p:spPr>
          <a:xfrm>
            <a:off x="9092188" y="5850035"/>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Stretch &amp; Challenge</a:t>
            </a:r>
          </a:p>
        </p:txBody>
      </p:sp>
      <p:sp>
        <p:nvSpPr>
          <p:cNvPr id="20" name="Content Placeholder 2">
            <a:extLst>
              <a:ext uri="{FF2B5EF4-FFF2-40B4-BE49-F238E27FC236}">
                <a16:creationId xmlns:a16="http://schemas.microsoft.com/office/drawing/2014/main" id="{8092FB7C-D3DB-4C72-A164-F8E3A4B25625}"/>
              </a:ext>
            </a:extLst>
          </p:cNvPr>
          <p:cNvSpPr>
            <a:spLocks noGrp="1"/>
          </p:cNvSpPr>
          <p:nvPr>
            <p:ph idx="1" hasCustomPrompt="1"/>
          </p:nvPr>
        </p:nvSpPr>
        <p:spPr>
          <a:xfrm>
            <a:off x="135692" y="1253330"/>
            <a:ext cx="5828316" cy="2236389"/>
          </a:xfrm>
        </p:spPr>
        <p:txBody>
          <a:bodyPr/>
          <a:lstStyle>
            <a:lvl1pPr>
              <a:defRPr/>
            </a:lvl1pPr>
          </a:lstStyle>
          <a:p>
            <a:pPr lvl="0"/>
            <a:r>
              <a:rPr lang="en-US" dirty="0"/>
              <a:t>Add questions from last lesson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004836C7-8FBD-4766-B525-19A359800FA0}"/>
              </a:ext>
            </a:extLst>
          </p:cNvPr>
          <p:cNvSpPr>
            <a:spLocks noGrp="1"/>
          </p:cNvSpPr>
          <p:nvPr>
            <p:ph idx="10" hasCustomPrompt="1"/>
          </p:nvPr>
        </p:nvSpPr>
        <p:spPr>
          <a:xfrm>
            <a:off x="6169154" y="1253330"/>
            <a:ext cx="5828316" cy="2236389"/>
          </a:xfrm>
        </p:spPr>
        <p:txBody>
          <a:bodyPr/>
          <a:lstStyle>
            <a:lvl1pPr>
              <a:defRPr/>
            </a:lvl1pPr>
          </a:lstStyle>
          <a:p>
            <a:pPr lvl="0"/>
            <a:r>
              <a:rPr lang="en-US" dirty="0"/>
              <a:t>Add questions from last term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2">
            <a:extLst>
              <a:ext uri="{FF2B5EF4-FFF2-40B4-BE49-F238E27FC236}">
                <a16:creationId xmlns:a16="http://schemas.microsoft.com/office/drawing/2014/main" id="{C8429BB1-6CF6-422C-9E4E-FC2E9A983BAB}"/>
              </a:ext>
            </a:extLst>
          </p:cNvPr>
          <p:cNvSpPr>
            <a:spLocks noGrp="1"/>
          </p:cNvSpPr>
          <p:nvPr>
            <p:ph idx="11" hasCustomPrompt="1"/>
          </p:nvPr>
        </p:nvSpPr>
        <p:spPr>
          <a:xfrm>
            <a:off x="135692" y="3718879"/>
            <a:ext cx="5828316" cy="2236389"/>
          </a:xfrm>
        </p:spPr>
        <p:txBody>
          <a:bodyPr/>
          <a:lstStyle>
            <a:lvl1pPr>
              <a:defRPr/>
            </a:lvl1pPr>
          </a:lstStyle>
          <a:p>
            <a:pPr lvl="0"/>
            <a:r>
              <a:rPr lang="en-US" dirty="0"/>
              <a:t>Add questions from last year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2">
            <a:extLst>
              <a:ext uri="{FF2B5EF4-FFF2-40B4-BE49-F238E27FC236}">
                <a16:creationId xmlns:a16="http://schemas.microsoft.com/office/drawing/2014/main" id="{F0678E13-C8B2-4519-8BA6-84C75F1AA226}"/>
              </a:ext>
            </a:extLst>
          </p:cNvPr>
          <p:cNvSpPr>
            <a:spLocks noGrp="1"/>
          </p:cNvSpPr>
          <p:nvPr>
            <p:ph idx="12" hasCustomPrompt="1"/>
          </p:nvPr>
        </p:nvSpPr>
        <p:spPr>
          <a:xfrm>
            <a:off x="6169154" y="3718879"/>
            <a:ext cx="5828316" cy="2236389"/>
          </a:xfrm>
        </p:spPr>
        <p:txBody>
          <a:bodyPr/>
          <a:lstStyle>
            <a:lvl1pPr>
              <a:defRPr/>
            </a:lvl1pPr>
          </a:lstStyle>
          <a:p>
            <a:pPr lvl="0"/>
            <a:r>
              <a:rPr lang="en-US" dirty="0"/>
              <a:t>Add a stretch &amp; challenge task here (got to be more demanding, not just more of the same!)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Rounded Rectangle 2">
            <a:extLst>
              <a:ext uri="{FF2B5EF4-FFF2-40B4-BE49-F238E27FC236}">
                <a16:creationId xmlns:a16="http://schemas.microsoft.com/office/drawing/2014/main" id="{1F7DB36C-3EF4-47D7-9744-469E74E812F4}"/>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Title Placeholder 1">
            <a:extLst>
              <a:ext uri="{FF2B5EF4-FFF2-40B4-BE49-F238E27FC236}">
                <a16:creationId xmlns:a16="http://schemas.microsoft.com/office/drawing/2014/main" id="{64C882FD-0841-4AA9-BCCD-F089864A259B}"/>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 name="TextBox 1">
            <a:extLst>
              <a:ext uri="{FF2B5EF4-FFF2-40B4-BE49-F238E27FC236}">
                <a16:creationId xmlns:a16="http://schemas.microsoft.com/office/drawing/2014/main" id="{DA3DB44F-87D3-4E8A-81E3-E474681A16C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18195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s All">
    <p:spTree>
      <p:nvGrpSpPr>
        <p:cNvPr id="1" name=""/>
        <p:cNvGrpSpPr/>
        <p:nvPr/>
      </p:nvGrpSpPr>
      <p:grpSpPr>
        <a:xfrm>
          <a:off x="0" y="0"/>
          <a:ext cx="0" cy="0"/>
          <a:chOff x="0" y="0"/>
          <a:chExt cx="0" cy="0"/>
        </a:xfrm>
      </p:grpSpPr>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2"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graphicFrame>
        <p:nvGraphicFramePr>
          <p:cNvPr id="17" name="Table 17">
            <a:extLst>
              <a:ext uri="{FF2B5EF4-FFF2-40B4-BE49-F238E27FC236}">
                <a16:creationId xmlns:a16="http://schemas.microsoft.com/office/drawing/2014/main" id="{D16A4D10-E9E3-4CC8-886A-C1DEBEE0FB93}"/>
              </a:ext>
            </a:extLst>
          </p:cNvPr>
          <p:cNvGraphicFramePr>
            <a:graphicFrameLocks noGrp="1"/>
          </p:cNvGraphicFramePr>
          <p:nvPr userDrawn="1">
            <p:extLst>
              <p:ext uri="{D42A27DB-BD31-4B8C-83A1-F6EECF244321}">
                <p14:modId xmlns:p14="http://schemas.microsoft.com/office/powerpoint/2010/main" val="1498518199"/>
              </p:ext>
            </p:extLst>
          </p:nvPr>
        </p:nvGraphicFramePr>
        <p:xfrm>
          <a:off x="1638829" y="14391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6" name="Text Placeholder 25">
            <a:extLst>
              <a:ext uri="{FF2B5EF4-FFF2-40B4-BE49-F238E27FC236}">
                <a16:creationId xmlns:a16="http://schemas.microsoft.com/office/drawing/2014/main" id="{3C7BDBA8-52BB-434F-B1D0-BBA9DBF4CE36}"/>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0" name="Text Placeholder 29">
            <a:extLst>
              <a:ext uri="{FF2B5EF4-FFF2-40B4-BE49-F238E27FC236}">
                <a16:creationId xmlns:a16="http://schemas.microsoft.com/office/drawing/2014/main" id="{ECE8DC1E-2CDE-412D-A0A4-9F76299FE8A4}"/>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5994EE48-6ABC-4A23-8B4A-2F3DAB0C9BFA}"/>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95112E18-525A-41CE-8212-3868BC79DDA4}"/>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6" name="Rounded Rectangle 2">
            <a:extLst>
              <a:ext uri="{FF2B5EF4-FFF2-40B4-BE49-F238E27FC236}">
                <a16:creationId xmlns:a16="http://schemas.microsoft.com/office/drawing/2014/main" id="{373983B0-A700-4961-B5D7-DDB8B6A9E52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Title Placeholder 1">
            <a:extLst>
              <a:ext uri="{FF2B5EF4-FFF2-40B4-BE49-F238E27FC236}">
                <a16:creationId xmlns:a16="http://schemas.microsoft.com/office/drawing/2014/main" id="{789A3F93-4B0A-4B5C-8605-E5CB25D85145}"/>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4" name="Rounded Rectangle 28">
            <a:hlinkClick r:id="" action="ppaction://noaction"/>
            <a:extLst>
              <a:ext uri="{FF2B5EF4-FFF2-40B4-BE49-F238E27FC236}">
                <a16:creationId xmlns:a16="http://schemas.microsoft.com/office/drawing/2014/main" id="{A9DCDE54-C459-4039-8CC6-0397C11B5FBA}"/>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25" name="Rounded Rectangle 29">
            <a:hlinkClick r:id="rId2" action="ppaction://hlinksldjump"/>
            <a:extLst>
              <a:ext uri="{FF2B5EF4-FFF2-40B4-BE49-F238E27FC236}">
                <a16:creationId xmlns:a16="http://schemas.microsoft.com/office/drawing/2014/main" id="{F2419EEE-76C6-4B76-B7D0-462D1D6CAB7B}"/>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27" name="Rounded Rectangle 16">
            <a:hlinkClick r:id="rId3" action="ppaction://hlinksldjump"/>
            <a:extLst>
              <a:ext uri="{FF2B5EF4-FFF2-40B4-BE49-F238E27FC236}">
                <a16:creationId xmlns:a16="http://schemas.microsoft.com/office/drawing/2014/main" id="{D09C4F33-6B2F-4E14-9FDF-7620CE6DD1E3}"/>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28" name="Rounded Rectangle 17">
            <a:hlinkClick r:id="rId4" action="ppaction://hlinksldjump"/>
            <a:extLst>
              <a:ext uri="{FF2B5EF4-FFF2-40B4-BE49-F238E27FC236}">
                <a16:creationId xmlns:a16="http://schemas.microsoft.com/office/drawing/2014/main" id="{1400294B-7594-4CDA-878F-0D7F778980C6}"/>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29" name="Rounded Rectangle 18">
            <a:hlinkClick r:id="" action="ppaction://noaction"/>
            <a:extLst>
              <a:ext uri="{FF2B5EF4-FFF2-40B4-BE49-F238E27FC236}">
                <a16:creationId xmlns:a16="http://schemas.microsoft.com/office/drawing/2014/main" id="{FC64473F-D55D-41FC-AD60-7674044AA620}"/>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33" name="TextBox 32">
            <a:extLst>
              <a:ext uri="{FF2B5EF4-FFF2-40B4-BE49-F238E27FC236}">
                <a16:creationId xmlns:a16="http://schemas.microsoft.com/office/drawing/2014/main" id="{6E635B4C-B5EF-4028-8B5E-A8CDA29D55F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858C4B53-0E8C-4030-89C8-D66D17115DD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7FB3D662-7B60-4F7C-B4FD-BE723C60066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E6D0F5DD-B759-4D7E-A785-A1442AC9505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42606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LO1 I D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4256779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1 I D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7B8C738-CD6B-4C4D-959D-3EB977B888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35682" r="58101" b="29256"/>
          <a:stretch/>
        </p:blipFill>
        <p:spPr>
          <a:xfrm>
            <a:off x="812235" y="6165304"/>
            <a:ext cx="422205" cy="587936"/>
          </a:xfrm>
          <a:prstGeom prst="rect">
            <a:avLst/>
          </a:prstGeom>
        </p:spPr>
      </p:pic>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06269"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02635"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07925"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16179"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47809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1 WE DO">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107FE8-8574-4693-AA38-C2B6E114F7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7E69E080-DD90-4F74-AA5C-36D62D05EFC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72729058-3F22-4703-8EA4-239507FB537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DAE4DBA4-DAC5-4039-9021-9DB3ADF2E45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86479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1 YOU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A4B8120-9FFB-42DD-A31C-F11BEF6C27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B2957C3-DF0D-46A4-A102-AD92A8BBAD7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52359134-5297-4B89-8D5B-27B438B0A24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6B82BD7-90A4-4A43-8E7F-FD1177DB91F9}"/>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653136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1 TES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F8777A-2092-4169-A50C-E690ABE95A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613" b="29256"/>
          <a:stretch/>
        </p:blipFill>
        <p:spPr>
          <a:xfrm>
            <a:off x="812235" y="5977467"/>
            <a:ext cx="41077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EEB6042-05A0-4BB3-A021-5EEE730AD6F3}"/>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41DAF340-A950-4492-B529-19310D2EEF8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F504C20-B434-44AA-A8A8-42D78AD07C5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71895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1 REVIEW">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E5AAE81-7A15-49FD-A46B-B49E6C0D86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9024" b="29256"/>
          <a:stretch/>
        </p:blipFill>
        <p:spPr>
          <a:xfrm>
            <a:off x="812235" y="5977467"/>
            <a:ext cx="401587"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6" name="Table 17">
            <a:extLst>
              <a:ext uri="{FF2B5EF4-FFF2-40B4-BE49-F238E27FC236}">
                <a16:creationId xmlns:a16="http://schemas.microsoft.com/office/drawing/2014/main" id="{80194498-A804-4908-A0CB-047B235E53ED}"/>
              </a:ext>
            </a:extLst>
          </p:cNvPr>
          <p:cNvGraphicFramePr>
            <a:graphicFrameLocks noGrp="1"/>
          </p:cNvGraphicFramePr>
          <p:nvPr userDrawn="1">
            <p:extLst>
              <p:ext uri="{D42A27DB-BD31-4B8C-83A1-F6EECF244321}">
                <p14:modId xmlns:p14="http://schemas.microsoft.com/office/powerpoint/2010/main" val="1348511257"/>
              </p:ext>
            </p:extLst>
          </p:nvPr>
        </p:nvGraphicFramePr>
        <p:xfrm>
          <a:off x="1832200" y="18582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7" name="Text Placeholder 29">
            <a:extLst>
              <a:ext uri="{FF2B5EF4-FFF2-40B4-BE49-F238E27FC236}">
                <a16:creationId xmlns:a16="http://schemas.microsoft.com/office/drawing/2014/main" id="{4741E0ED-B4EF-48B5-9805-2585A643FDFF}"/>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28" name="Text Placeholder 29">
            <a:extLst>
              <a:ext uri="{FF2B5EF4-FFF2-40B4-BE49-F238E27FC236}">
                <a16:creationId xmlns:a16="http://schemas.microsoft.com/office/drawing/2014/main" id="{A1AF4453-6975-4B19-B397-1FCB0B48AAA6}"/>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29" name="Text Placeholder 29">
            <a:extLst>
              <a:ext uri="{FF2B5EF4-FFF2-40B4-BE49-F238E27FC236}">
                <a16:creationId xmlns:a16="http://schemas.microsoft.com/office/drawing/2014/main" id="{1CBDEAEE-49D4-414C-91C9-30C27CDB28A1}"/>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0" name="Text Placeholder 25">
            <a:extLst>
              <a:ext uri="{FF2B5EF4-FFF2-40B4-BE49-F238E27FC236}">
                <a16:creationId xmlns:a16="http://schemas.microsoft.com/office/drawing/2014/main" id="{7D89A693-EA48-4BC8-8033-7E9FF3BADADD}"/>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DC27C9C8-682F-4BC0-B144-1201069291F1}"/>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64DDE045-36E8-42F8-8F6C-8DE44F122C2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 name="Picture 3" descr="A picture containing drawing&#10;&#10;Description automatically generated">
            <a:extLst>
              <a:ext uri="{FF2B5EF4-FFF2-40B4-BE49-F238E27FC236}">
                <a16:creationId xmlns:a16="http://schemas.microsoft.com/office/drawing/2014/main" id="{78C2A1C1-7E1D-4621-916F-B85F8E7A9F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2223002"/>
            <a:ext cx="688014" cy="688014"/>
          </a:xfrm>
          <a:prstGeom prst="rect">
            <a:avLst/>
          </a:prstGeom>
        </p:spPr>
      </p:pic>
      <p:sp>
        <p:nvSpPr>
          <p:cNvPr id="32" name="TextBox 31">
            <a:extLst>
              <a:ext uri="{FF2B5EF4-FFF2-40B4-BE49-F238E27FC236}">
                <a16:creationId xmlns:a16="http://schemas.microsoft.com/office/drawing/2014/main" id="{F3CFF897-9093-4488-94B0-6C469AF34E5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37" name="Picture 36">
            <a:extLst>
              <a:ext uri="{FF2B5EF4-FFF2-40B4-BE49-F238E27FC236}">
                <a16:creationId xmlns:a16="http://schemas.microsoft.com/office/drawing/2014/main" id="{9C8BA970-5327-40D7-9CA4-DFD2FF400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38" name="Picture 37">
            <a:extLst>
              <a:ext uri="{FF2B5EF4-FFF2-40B4-BE49-F238E27FC236}">
                <a16:creationId xmlns:a16="http://schemas.microsoft.com/office/drawing/2014/main" id="{C5FFD830-1081-484A-931C-963ADAC136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39" name="Picture 38">
            <a:extLst>
              <a:ext uri="{FF2B5EF4-FFF2-40B4-BE49-F238E27FC236}">
                <a16:creationId xmlns:a16="http://schemas.microsoft.com/office/drawing/2014/main" id="{6978BCBD-336B-469A-8D81-2FD12F3917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337788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2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8106F5-E54C-47ED-9D46-EA4DD4D57A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98" b="29256"/>
          <a:stretch/>
        </p:blipFill>
        <p:spPr>
          <a:xfrm>
            <a:off x="812235" y="5977467"/>
            <a:ext cx="83368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4" name="Rounded Rectangle 2">
            <a:extLst>
              <a:ext uri="{FF2B5EF4-FFF2-40B4-BE49-F238E27FC236}">
                <a16:creationId xmlns:a16="http://schemas.microsoft.com/office/drawing/2014/main" id="{DB1AB753-76D1-4B80-8D10-77AF61A191B0}"/>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91622BF2-F09F-4998-B282-818EFCD3239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5" name="TextBox 14">
            <a:extLst>
              <a:ext uri="{FF2B5EF4-FFF2-40B4-BE49-F238E27FC236}">
                <a16:creationId xmlns:a16="http://schemas.microsoft.com/office/drawing/2014/main" id="{5499F77C-FC6D-4507-A622-26E758511EF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57661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2 WE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8E768DB-07C2-4447-A1C6-D20B6662F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9" name="Rounded Rectangle 2">
            <a:extLst>
              <a:ext uri="{FF2B5EF4-FFF2-40B4-BE49-F238E27FC236}">
                <a16:creationId xmlns:a16="http://schemas.microsoft.com/office/drawing/2014/main" id="{E72D1C6C-5EB2-45A7-A174-C441ABC34F5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1846220D-B296-48FD-BD6F-532E5D1B5A0C}"/>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EF4355FE-AC48-4F20-9FBA-65504E21530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40964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2 YOU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8C8A584-A855-49DB-B7E1-56623AE833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78D057FF-9E1F-4CAA-9F23-C6C57AA38A56}"/>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2D9E3E75-A82F-433C-A689-AE803D23C506}"/>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AE72BC2A-2F0A-470A-95EF-AD9E305A71E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09377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2 TES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440F31-A1B2-49C5-B9AD-8BC3C56335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3" name="Rounded Rectangle 2">
            <a:extLst>
              <a:ext uri="{FF2B5EF4-FFF2-40B4-BE49-F238E27FC236}">
                <a16:creationId xmlns:a16="http://schemas.microsoft.com/office/drawing/2014/main" id="{38B57F84-8421-4E9C-8C4A-B3B7727A2D5E}"/>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3740C7BE-A6C0-4C57-8765-5AE1F1338E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307872AB-A70F-4C5B-A340-C29573003B2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789086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2 REVIEW">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3B1E0AEE-538B-47D4-8277-C5671EF5AD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6" t="24481" r="40209" b="27090"/>
          <a:stretch/>
        </p:blipFill>
        <p:spPr>
          <a:xfrm>
            <a:off x="812234" y="5977467"/>
            <a:ext cx="822256" cy="812089"/>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9" name="Table 17">
            <a:extLst>
              <a:ext uri="{FF2B5EF4-FFF2-40B4-BE49-F238E27FC236}">
                <a16:creationId xmlns:a16="http://schemas.microsoft.com/office/drawing/2014/main" id="{ADD0508A-39E5-48ED-8CA8-2653D72971C0}"/>
              </a:ext>
            </a:extLst>
          </p:cNvPr>
          <p:cNvGraphicFramePr>
            <a:graphicFrameLocks noGrp="1"/>
          </p:cNvGraphicFramePr>
          <p:nvPr userDrawn="1">
            <p:extLst>
              <p:ext uri="{D42A27DB-BD31-4B8C-83A1-F6EECF244321}">
                <p14:modId xmlns:p14="http://schemas.microsoft.com/office/powerpoint/2010/main" val="1141641350"/>
              </p:ext>
            </p:extLst>
          </p:nvPr>
        </p:nvGraphicFramePr>
        <p:xfrm>
          <a:off x="1807346" y="1938428"/>
          <a:ext cx="6735889" cy="3979773"/>
        </p:xfrm>
        <a:graphic>
          <a:graphicData uri="http://schemas.openxmlformats.org/drawingml/2006/table">
            <a:tbl>
              <a:tblPr firstRow="1" bandRow="1">
                <a:tableStyleId>{2D5ABB26-0587-4C30-8999-92F81FD0307C}</a:tableStyleId>
              </a:tblPr>
              <a:tblGrid>
                <a:gridCol w="1234811">
                  <a:extLst>
                    <a:ext uri="{9D8B030D-6E8A-4147-A177-3AD203B41FA5}">
                      <a16:colId xmlns:a16="http://schemas.microsoft.com/office/drawing/2014/main" val="2853116596"/>
                    </a:ext>
                  </a:extLst>
                </a:gridCol>
                <a:gridCol w="5501078">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0" name="Text Placeholder 29">
            <a:extLst>
              <a:ext uri="{FF2B5EF4-FFF2-40B4-BE49-F238E27FC236}">
                <a16:creationId xmlns:a16="http://schemas.microsoft.com/office/drawing/2014/main" id="{80CCD51F-EF9C-4A87-8C0E-EAF3F202C3AE}"/>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DAAAFC96-28FA-4032-9563-CEB0B9464C1B}"/>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6CC8D608-DF03-4A50-8688-A6FF2E85E3AF}"/>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3" name="Text Placeholder 25">
            <a:extLst>
              <a:ext uri="{FF2B5EF4-FFF2-40B4-BE49-F238E27FC236}">
                <a16:creationId xmlns:a16="http://schemas.microsoft.com/office/drawing/2014/main" id="{5C6F4E4B-E4F9-4143-AFE4-6011EB3A7F91}"/>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F4B1BEB5-7C6D-426D-AAD8-46728AA61C1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290C28CB-0DFD-4DF7-91DF-58B7AA9292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38" name="Picture 37" descr="A picture containing drawing&#10;&#10;Description automatically generated">
            <a:extLst>
              <a:ext uri="{FF2B5EF4-FFF2-40B4-BE49-F238E27FC236}">
                <a16:creationId xmlns:a16="http://schemas.microsoft.com/office/drawing/2014/main" id="{CC100E89-9FE1-40D6-8AB6-98CEF19C943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B1684B44-EE12-4EDA-8994-B977D9FF1F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sp>
        <p:nvSpPr>
          <p:cNvPr id="35" name="TextBox 34">
            <a:extLst>
              <a:ext uri="{FF2B5EF4-FFF2-40B4-BE49-F238E27FC236}">
                <a16:creationId xmlns:a16="http://schemas.microsoft.com/office/drawing/2014/main" id="{E8FDB55E-0603-4985-B6B5-69D2FA8B5AD3}"/>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931539EE-F529-4C3E-BAC0-644F72C8CC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C6A5D169-02FF-441B-B616-9CC15A9C12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977F3A1C-4235-494D-BAA9-4D28617090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1205881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3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53203E-9644-44DA-BFB7-300F9F84D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2">
            <a:extLst>
              <a:ext uri="{FF2B5EF4-FFF2-40B4-BE49-F238E27FC236}">
                <a16:creationId xmlns:a16="http://schemas.microsoft.com/office/drawing/2014/main" id="{3C6F3AE3-6072-44F3-A9F7-725E17F702DB}"/>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itle Placeholder 1">
            <a:extLst>
              <a:ext uri="{FF2B5EF4-FFF2-40B4-BE49-F238E27FC236}">
                <a16:creationId xmlns:a16="http://schemas.microsoft.com/office/drawing/2014/main" id="{EEFE83F9-C4E2-4500-BF40-1A0589001627}"/>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6" name="TextBox 15">
            <a:extLst>
              <a:ext uri="{FF2B5EF4-FFF2-40B4-BE49-F238E27FC236}">
                <a16:creationId xmlns:a16="http://schemas.microsoft.com/office/drawing/2014/main" id="{4A038DD0-E8C2-4F21-94BC-0C0F54A3FA9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74842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3 WE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9D324B-BE7F-4773-8180-87FFE267BF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17" name="Picture 2" descr="Harris Academy Bermondsey">
            <a:extLst>
              <a:ext uri="{FF2B5EF4-FFF2-40B4-BE49-F238E27FC236}">
                <a16:creationId xmlns:a16="http://schemas.microsoft.com/office/drawing/2014/main" id="{2FF91958-E63B-4B98-859F-0B36680684BB}"/>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r="17509"/>
          <a:stretch/>
        </p:blipFill>
        <p:spPr bwMode="auto">
          <a:xfrm>
            <a:off x="8946617" y="61703"/>
            <a:ext cx="3025021" cy="10287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ounded Rectangle 2">
            <a:extLst>
              <a:ext uri="{FF2B5EF4-FFF2-40B4-BE49-F238E27FC236}">
                <a16:creationId xmlns:a16="http://schemas.microsoft.com/office/drawing/2014/main" id="{1CA0FD5A-4443-43E2-9B7C-45CCE228680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CF946FF0-0915-4D03-B071-541C68178E5F}"/>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8" name="TextBox 17">
            <a:extLst>
              <a:ext uri="{FF2B5EF4-FFF2-40B4-BE49-F238E27FC236}">
                <a16:creationId xmlns:a16="http://schemas.microsoft.com/office/drawing/2014/main" id="{5C3D0E15-F51D-42AC-8E8C-312A8BB0A705}"/>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216631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3 YOU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7A32BAF-34CF-4B1C-B13E-9C2D899CEB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8F8078FF-4615-44D5-93C6-39FDC0FBB0D5}"/>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0497571D-6A84-4018-BB29-7C852D686F0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7C3B9143-74D6-404B-A447-6C4BBF03359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889580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3 TES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5920625-E05B-45A3-985F-75007FCFBF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C9F17B9A-AB6C-4FFA-BE88-C89D0451D18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CA91A60E-AE33-4010-8C6F-0FB0D14B85E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50618780-BAFF-49D1-B988-7168D906D70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99823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3 REVIEW">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CB338A5C-A7A3-4423-B152-B3A1A1E2B4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27" name="Picture 26">
            <a:extLst>
              <a:ext uri="{FF2B5EF4-FFF2-40B4-BE49-F238E27FC236}">
                <a16:creationId xmlns:a16="http://schemas.microsoft.com/office/drawing/2014/main" id="{DD383C99-FF83-4A7D-95B6-C080E57DB565}"/>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2254487"/>
            <a:ext cx="618378" cy="625045"/>
          </a:xfrm>
          <a:prstGeom prst="rect">
            <a:avLst/>
          </a:prstGeom>
        </p:spPr>
      </p:pic>
      <p:pic>
        <p:nvPicPr>
          <p:cNvPr id="28" name="Picture 27">
            <a:extLst>
              <a:ext uri="{FF2B5EF4-FFF2-40B4-BE49-F238E27FC236}">
                <a16:creationId xmlns:a16="http://schemas.microsoft.com/office/drawing/2014/main" id="{81157AE7-908E-4912-B537-26865776B390}"/>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707" y="3553673"/>
            <a:ext cx="618378" cy="625045"/>
          </a:xfrm>
          <a:prstGeom prst="rect">
            <a:avLst/>
          </a:prstGeom>
        </p:spPr>
      </p:pic>
      <p:pic>
        <p:nvPicPr>
          <p:cNvPr id="29" name="Picture 28">
            <a:extLst>
              <a:ext uri="{FF2B5EF4-FFF2-40B4-BE49-F238E27FC236}">
                <a16:creationId xmlns:a16="http://schemas.microsoft.com/office/drawing/2014/main" id="{02F01F79-FB3F-4B75-B42F-63CF3EE8A572}"/>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3822" y="4892550"/>
            <a:ext cx="618378" cy="625045"/>
          </a:xfrm>
          <a:prstGeom prst="rect">
            <a:avLst/>
          </a:prstGeom>
        </p:spPr>
      </p:pic>
      <p:pic>
        <p:nvPicPr>
          <p:cNvPr id="30" name="Picture 29">
            <a:extLst>
              <a:ext uri="{FF2B5EF4-FFF2-40B4-BE49-F238E27FC236}">
                <a16:creationId xmlns:a16="http://schemas.microsoft.com/office/drawing/2014/main" id="{EF98750A-3BE8-4B46-8154-B700F3D9BE1F}"/>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711" y="3550538"/>
            <a:ext cx="618378" cy="625045"/>
          </a:xfrm>
          <a:prstGeom prst="rect">
            <a:avLst/>
          </a:prstGeom>
        </p:spPr>
      </p:pic>
      <p:pic>
        <p:nvPicPr>
          <p:cNvPr id="31" name="Picture 30">
            <a:extLst>
              <a:ext uri="{FF2B5EF4-FFF2-40B4-BE49-F238E27FC236}">
                <a16:creationId xmlns:a16="http://schemas.microsoft.com/office/drawing/2014/main" id="{324C2571-DC88-4868-81DE-E4489BC016C3}"/>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4892550"/>
            <a:ext cx="618378" cy="625045"/>
          </a:xfrm>
          <a:prstGeom prst="rect">
            <a:avLst/>
          </a:prstGeom>
        </p:spPr>
      </p:pic>
      <p:pic>
        <p:nvPicPr>
          <p:cNvPr id="32" name="Picture 31">
            <a:extLst>
              <a:ext uri="{FF2B5EF4-FFF2-40B4-BE49-F238E27FC236}">
                <a16:creationId xmlns:a16="http://schemas.microsoft.com/office/drawing/2014/main" id="{8FFD7567-BB7D-44F3-A3F7-B5C958619767}"/>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848" y="4889415"/>
            <a:ext cx="618378" cy="625045"/>
          </a:xfrm>
          <a:prstGeom prst="rect">
            <a:avLst/>
          </a:prstGeom>
        </p:spPr>
      </p:pic>
      <p:graphicFrame>
        <p:nvGraphicFramePr>
          <p:cNvPr id="33" name="Table 17">
            <a:extLst>
              <a:ext uri="{FF2B5EF4-FFF2-40B4-BE49-F238E27FC236}">
                <a16:creationId xmlns:a16="http://schemas.microsoft.com/office/drawing/2014/main" id="{FB91CD4A-0BDA-4FB9-A6BE-3D83192EEC59}"/>
              </a:ext>
            </a:extLst>
          </p:cNvPr>
          <p:cNvGraphicFramePr>
            <a:graphicFrameLocks noGrp="1"/>
          </p:cNvGraphicFramePr>
          <p:nvPr userDrawn="1">
            <p:extLst>
              <p:ext uri="{D42A27DB-BD31-4B8C-83A1-F6EECF244321}">
                <p14:modId xmlns:p14="http://schemas.microsoft.com/office/powerpoint/2010/main" val="93394240"/>
              </p:ext>
            </p:extLst>
          </p:nvPr>
        </p:nvGraphicFramePr>
        <p:xfrm>
          <a:off x="262466" y="1938428"/>
          <a:ext cx="8069501" cy="3979773"/>
        </p:xfrm>
        <a:graphic>
          <a:graphicData uri="http://schemas.openxmlformats.org/drawingml/2006/table">
            <a:tbl>
              <a:tblPr firstRow="1" bandRow="1">
                <a:tableStyleId>{2D5ABB26-0587-4C30-8999-92F81FD0307C}</a:tableStyleId>
              </a:tblPr>
              <a:tblGrid>
                <a:gridCol w="1479286">
                  <a:extLst>
                    <a:ext uri="{9D8B030D-6E8A-4147-A177-3AD203B41FA5}">
                      <a16:colId xmlns:a16="http://schemas.microsoft.com/office/drawing/2014/main" val="2853116596"/>
                    </a:ext>
                  </a:extLst>
                </a:gridCol>
                <a:gridCol w="6590215">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4" name="Text Placeholder 29">
            <a:extLst>
              <a:ext uri="{FF2B5EF4-FFF2-40B4-BE49-F238E27FC236}">
                <a16:creationId xmlns:a16="http://schemas.microsoft.com/office/drawing/2014/main" id="{7B9EAF57-66E9-4D12-B78A-5DF6D3FF9F6C}"/>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5" name="Text Placeholder 29">
            <a:extLst>
              <a:ext uri="{FF2B5EF4-FFF2-40B4-BE49-F238E27FC236}">
                <a16:creationId xmlns:a16="http://schemas.microsoft.com/office/drawing/2014/main" id="{D919BCD5-A2BF-4177-B8CA-206D42F97915}"/>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6" name="Text Placeholder 29">
            <a:extLst>
              <a:ext uri="{FF2B5EF4-FFF2-40B4-BE49-F238E27FC236}">
                <a16:creationId xmlns:a16="http://schemas.microsoft.com/office/drawing/2014/main" id="{2D80C73C-AE76-4803-BF37-FBF0F6806C0A}"/>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7" name="Text Placeholder 25">
            <a:extLst>
              <a:ext uri="{FF2B5EF4-FFF2-40B4-BE49-F238E27FC236}">
                <a16:creationId xmlns:a16="http://schemas.microsoft.com/office/drawing/2014/main" id="{52A837DC-BECB-492A-B3A5-A128C6F66A04}"/>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8" name="Rounded Rectangle 2">
            <a:extLst>
              <a:ext uri="{FF2B5EF4-FFF2-40B4-BE49-F238E27FC236}">
                <a16:creationId xmlns:a16="http://schemas.microsoft.com/office/drawing/2014/main" id="{1169BC7F-895F-4FC3-B70A-ED3E3042EA0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itle Placeholder 1">
            <a:extLst>
              <a:ext uri="{FF2B5EF4-FFF2-40B4-BE49-F238E27FC236}">
                <a16:creationId xmlns:a16="http://schemas.microsoft.com/office/drawing/2014/main" id="{BBD3498C-A0B8-4B5B-8D33-4D9224CF2E1A}"/>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2" name="Picture 41" descr="A picture containing drawing&#10;&#10;Description automatically generated">
            <a:extLst>
              <a:ext uri="{FF2B5EF4-FFF2-40B4-BE49-F238E27FC236}">
                <a16:creationId xmlns:a16="http://schemas.microsoft.com/office/drawing/2014/main" id="{729D67D7-05F0-4715-98F5-04C9F64FEB4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340D93ED-BE67-43C1-A56B-7413FAE3B00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0BEE4635-B9ED-492F-A678-7CFC13EF50F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4881814"/>
            <a:ext cx="688014" cy="688014"/>
          </a:xfrm>
          <a:prstGeom prst="rect">
            <a:avLst/>
          </a:prstGeom>
        </p:spPr>
      </p:pic>
      <p:sp>
        <p:nvSpPr>
          <p:cNvPr id="39" name="TextBox 38">
            <a:extLst>
              <a:ext uri="{FF2B5EF4-FFF2-40B4-BE49-F238E27FC236}">
                <a16:creationId xmlns:a16="http://schemas.microsoft.com/office/drawing/2014/main" id="{70DAC767-4E43-4683-9F31-FD063B79254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382493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70FF4AA0-F793-4FB9-9701-53912D138831}"/>
              </a:ext>
            </a:extLst>
          </p:cNvPr>
          <p:cNvSpPr/>
          <p:nvPr userDrawn="1"/>
        </p:nvSpPr>
        <p:spPr>
          <a:xfrm>
            <a:off x="119336" y="1120472"/>
            <a:ext cx="11936972" cy="4968552"/>
          </a:xfrm>
          <a:prstGeom prst="roundRect">
            <a:avLst>
              <a:gd name="adj" fmla="val 2761"/>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endParaRPr lang="en-US" sz="2400" dirty="0"/>
          </a:p>
          <a:p>
            <a:endParaRPr lang="en-US" sz="5400" dirty="0"/>
          </a:p>
          <a:p>
            <a:endParaRPr lang="en-US" sz="1600" dirty="0"/>
          </a:p>
        </p:txBody>
      </p:sp>
      <p:sp>
        <p:nvSpPr>
          <p:cNvPr id="16" name="Rounded Rectangle 21">
            <a:hlinkClick r:id="" action="ppaction://noaction"/>
            <a:extLst>
              <a:ext uri="{FF2B5EF4-FFF2-40B4-BE49-F238E27FC236}">
                <a16:creationId xmlns:a16="http://schemas.microsoft.com/office/drawing/2014/main" id="{E0548F70-1EE8-46CC-B7A0-211BE15C020D}"/>
              </a:ext>
            </a:extLst>
          </p:cNvPr>
          <p:cNvSpPr/>
          <p:nvPr userDrawn="1"/>
        </p:nvSpPr>
        <p:spPr>
          <a:xfrm>
            <a:off x="119336" y="6185136"/>
            <a:ext cx="1193697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3200" dirty="0"/>
          </a:p>
        </p:txBody>
      </p:sp>
      <p:sp>
        <p:nvSpPr>
          <p:cNvPr id="10" name="Text Placeholder 9">
            <a:extLst>
              <a:ext uri="{FF2B5EF4-FFF2-40B4-BE49-F238E27FC236}">
                <a16:creationId xmlns:a16="http://schemas.microsoft.com/office/drawing/2014/main" id="{07689061-6E7B-4041-85C4-CD5DE35B4BDD}"/>
              </a:ext>
            </a:extLst>
          </p:cNvPr>
          <p:cNvSpPr>
            <a:spLocks noGrp="1"/>
          </p:cNvSpPr>
          <p:nvPr>
            <p:ph type="body" sz="quarter" idx="10" hasCustomPrompt="1"/>
          </p:nvPr>
        </p:nvSpPr>
        <p:spPr>
          <a:xfrm>
            <a:off x="134938" y="6223200"/>
            <a:ext cx="11922126" cy="576064"/>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Put a reminder of any homework and when it is due here</a:t>
            </a:r>
          </a:p>
        </p:txBody>
      </p:sp>
      <p:sp>
        <p:nvSpPr>
          <p:cNvPr id="20" name="Text Placeholder 19">
            <a:extLst>
              <a:ext uri="{FF2B5EF4-FFF2-40B4-BE49-F238E27FC236}">
                <a16:creationId xmlns:a16="http://schemas.microsoft.com/office/drawing/2014/main" id="{066F9A17-AA18-404B-A173-F060CF48E0B1}"/>
              </a:ext>
            </a:extLst>
          </p:cNvPr>
          <p:cNvSpPr>
            <a:spLocks noGrp="1"/>
          </p:cNvSpPr>
          <p:nvPr>
            <p:ph type="body" sz="quarter" idx="11" hasCustomPrompt="1"/>
          </p:nvPr>
        </p:nvSpPr>
        <p:spPr>
          <a:xfrm>
            <a:off x="119063" y="1120775"/>
            <a:ext cx="5946775" cy="4968875"/>
          </a:xfrm>
          <a:ln>
            <a:solidFill>
              <a:srgbClr val="722D3C"/>
            </a:solidFill>
          </a:ln>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in the key information students need to know here – like a revision guide</a:t>
            </a:r>
          </a:p>
        </p:txBody>
      </p:sp>
      <p:sp>
        <p:nvSpPr>
          <p:cNvPr id="21" name="Text Placeholder 19">
            <a:extLst>
              <a:ext uri="{FF2B5EF4-FFF2-40B4-BE49-F238E27FC236}">
                <a16:creationId xmlns:a16="http://schemas.microsoft.com/office/drawing/2014/main" id="{E02B69A6-F451-464F-B319-69B4EC890225}"/>
              </a:ext>
            </a:extLst>
          </p:cNvPr>
          <p:cNvSpPr>
            <a:spLocks noGrp="1"/>
          </p:cNvSpPr>
          <p:nvPr>
            <p:ph type="body" sz="quarter" idx="12" hasCustomPrompt="1"/>
          </p:nvPr>
        </p:nvSpPr>
        <p:spPr>
          <a:xfrm>
            <a:off x="5961515" y="1120472"/>
            <a:ext cx="5946775" cy="49688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Continue over here, emphasize keywords in bold and add any key diagrams</a:t>
            </a:r>
          </a:p>
        </p:txBody>
      </p:sp>
      <p:sp>
        <p:nvSpPr>
          <p:cNvPr id="22" name="Rounded Rectangle 2">
            <a:extLst>
              <a:ext uri="{FF2B5EF4-FFF2-40B4-BE49-F238E27FC236}">
                <a16:creationId xmlns:a16="http://schemas.microsoft.com/office/drawing/2014/main" id="{AB7D2E1E-71AD-4BD9-9BDA-6263D8E2658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4" name="Title Placeholder 1">
            <a:extLst>
              <a:ext uri="{FF2B5EF4-FFF2-40B4-BE49-F238E27FC236}">
                <a16:creationId xmlns:a16="http://schemas.microsoft.com/office/drawing/2014/main" id="{8EF71849-892C-4A2E-8E2D-D57D5F1109B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Summary: Lesson Title</a:t>
            </a:r>
            <a:endParaRPr lang="en-GB" dirty="0"/>
          </a:p>
        </p:txBody>
      </p:sp>
      <p:sp>
        <p:nvSpPr>
          <p:cNvPr id="13" name="TextBox 12">
            <a:extLst>
              <a:ext uri="{FF2B5EF4-FFF2-40B4-BE49-F238E27FC236}">
                <a16:creationId xmlns:a16="http://schemas.microsoft.com/office/drawing/2014/main" id="{6E2FB686-3CD3-4AC8-B2E9-FD6EBFE0CAD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53677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191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5281-E025-4A77-92C3-9DACF9D3DE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DE3F3F-CD14-44E7-94F8-150659713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C58837-C865-4625-AA53-25FD3CFB5029}"/>
              </a:ext>
            </a:extLst>
          </p:cNvPr>
          <p:cNvSpPr>
            <a:spLocks noGrp="1"/>
          </p:cNvSpPr>
          <p:nvPr>
            <p:ph type="dt" sz="half" idx="10"/>
          </p:nvPr>
        </p:nvSpPr>
        <p:spPr>
          <a:xfrm>
            <a:off x="838200" y="6356350"/>
            <a:ext cx="2743200" cy="365125"/>
          </a:xfrm>
          <a:prstGeom prst="rect">
            <a:avLst/>
          </a:prstGeom>
        </p:spPr>
        <p:txBody>
          <a:bodyPr/>
          <a:lstStyle/>
          <a:p>
            <a:fld id="{0212DEB8-3873-499F-8A7D-264322DAF5EB}" type="datetimeFigureOut">
              <a:rPr lang="en-GB" smtClean="0"/>
              <a:t>18/08/2020</a:t>
            </a:fld>
            <a:endParaRPr lang="en-GB"/>
          </a:p>
        </p:txBody>
      </p:sp>
      <p:sp>
        <p:nvSpPr>
          <p:cNvPr id="5" name="Footer Placeholder 4">
            <a:extLst>
              <a:ext uri="{FF2B5EF4-FFF2-40B4-BE49-F238E27FC236}">
                <a16:creationId xmlns:a16="http://schemas.microsoft.com/office/drawing/2014/main" id="{371CE18B-E506-4D41-9D76-3DD9BCF66B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040CC82-4C2E-4654-8B65-C3EC85C68B9D}"/>
              </a:ext>
            </a:extLst>
          </p:cNvPr>
          <p:cNvSpPr>
            <a:spLocks noGrp="1"/>
          </p:cNvSpPr>
          <p:nvPr>
            <p:ph type="sldNum" sz="quarter" idx="12"/>
          </p:nvPr>
        </p:nvSpPr>
        <p:spPr>
          <a:xfrm>
            <a:off x="8610600" y="6356350"/>
            <a:ext cx="2743200" cy="365125"/>
          </a:xfrm>
          <a:prstGeom prst="rect">
            <a:avLst/>
          </a:prstGeom>
        </p:spPr>
        <p:txBody>
          <a:bodyPr/>
          <a:lstStyle/>
          <a:p>
            <a:fld id="{FD96BFE3-7D86-41B7-95F2-78808910B960}" type="slidenum">
              <a:rPr lang="en-GB" smtClean="0"/>
              <a:t>‹#›</a:t>
            </a:fld>
            <a:endParaRPr lang="en-GB"/>
          </a:p>
        </p:txBody>
      </p:sp>
    </p:spTree>
    <p:extLst>
      <p:ext uri="{BB962C8B-B14F-4D97-AF65-F5344CB8AC3E}">
        <p14:creationId xmlns:p14="http://schemas.microsoft.com/office/powerpoint/2010/main" val="27165703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90315-924C-4F83-AB32-7ECBC5E82343}"/>
              </a:ext>
            </a:extLst>
          </p:cNvPr>
          <p:cNvSpPr>
            <a:spLocks noGrp="1"/>
          </p:cNvSpPr>
          <p:nvPr>
            <p:ph/>
          </p:nvPr>
        </p:nvSpPr>
        <p:spPr>
          <a:xfrm>
            <a:off x="0" y="1"/>
            <a:ext cx="11353800" cy="6176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185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C77D04-E04F-4850-9BF9-C4EF2BB1BF32}"/>
              </a:ext>
            </a:extLst>
          </p:cNvPr>
          <p:cNvSpPr>
            <a:spLocks noGrp="1"/>
          </p:cNvSpPr>
          <p:nvPr>
            <p:ph type="body" idx="1"/>
          </p:nvPr>
        </p:nvSpPr>
        <p:spPr>
          <a:xfrm>
            <a:off x="135692" y="1253330"/>
            <a:ext cx="11835946" cy="47241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3236934"/>
      </p:ext>
    </p:extLst>
  </p:cSld>
  <p:clrMap bg1="lt1" tx1="dk1" bg2="lt2" tx2="dk2" accent1="accent1" accent2="accent2" accent3="accent3" accent4="accent4" accent5="accent5" accent6="accent6" hlink="hlink" folHlink="folHlink"/>
  <p:sldLayoutIdLst>
    <p:sldLayoutId id="2147483677" r:id="rId1"/>
    <p:sldLayoutId id="2147483650" r:id="rId2"/>
    <p:sldLayoutId id="2147483664" r:id="rId3"/>
    <p:sldLayoutId id="2147483680" r:id="rId4"/>
    <p:sldLayoutId id="2147483660" r:id="rId5"/>
    <p:sldLayoutId id="2147483661" r:id="rId6"/>
    <p:sldLayoutId id="2147483662" r:id="rId7"/>
    <p:sldLayoutId id="2147483663"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8" r:id="rId21"/>
    <p:sldLayoutId id="2147483649" r:id="rId22"/>
    <p:sldLayoutId id="2147483679" r:id="rId23"/>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16.wmf"/></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52B0A41C-DF86-4A70-B3B0-2A7A5A634B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681" y="4016963"/>
            <a:ext cx="2880319" cy="28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8">
            <a:extLst>
              <a:ext uri="{FF2B5EF4-FFF2-40B4-BE49-F238E27FC236}">
                <a16:creationId xmlns:a16="http://schemas.microsoft.com/office/drawing/2014/main" id="{DB50DBBB-4026-4E7C-AD25-976F82356492}"/>
              </a:ext>
            </a:extLst>
          </p:cNvPr>
          <p:cNvSpPr>
            <a:spLocks noGrp="1"/>
          </p:cNvSpPr>
          <p:nvPr>
            <p:ph type="title"/>
          </p:nvPr>
        </p:nvSpPr>
        <p:spPr/>
        <p:txBody>
          <a:bodyPr/>
          <a:lstStyle/>
          <a:p>
            <a:r>
              <a:rPr lang="en-GB" dirty="0"/>
              <a:t>Orbits &amp; escape velocity</a:t>
            </a:r>
          </a:p>
        </p:txBody>
      </p:sp>
      <p:sp>
        <p:nvSpPr>
          <p:cNvPr id="10" name="Title 8">
            <a:extLst>
              <a:ext uri="{FF2B5EF4-FFF2-40B4-BE49-F238E27FC236}">
                <a16:creationId xmlns:a16="http://schemas.microsoft.com/office/drawing/2014/main" id="{81B3159B-8BAA-49CA-99CB-CD5FC2D8CFA2}"/>
              </a:ext>
            </a:extLst>
          </p:cNvPr>
          <p:cNvSpPr txBox="1">
            <a:spLocks/>
          </p:cNvSpPr>
          <p:nvPr/>
        </p:nvSpPr>
        <p:spPr>
          <a:xfrm>
            <a:off x="6352234" y="136526"/>
            <a:ext cx="8799211" cy="912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fld id="{449C7E42-5BE8-426B-8B5C-7D4D6CB85FDC}" type="datetime1">
              <a:rPr lang="en-GB" smtClean="0"/>
              <a:t>18/08/2020</a:t>
            </a:fld>
            <a:endParaRPr lang="en-GB" dirty="0"/>
          </a:p>
        </p:txBody>
      </p:sp>
      <p:sp>
        <p:nvSpPr>
          <p:cNvPr id="11" name="TextBox 10">
            <a:extLst>
              <a:ext uri="{FF2B5EF4-FFF2-40B4-BE49-F238E27FC236}">
                <a16:creationId xmlns:a16="http://schemas.microsoft.com/office/drawing/2014/main" id="{6D08B891-2A47-4A43-812A-65C9753AFF37}"/>
              </a:ext>
            </a:extLst>
          </p:cNvPr>
          <p:cNvSpPr txBox="1"/>
          <p:nvPr/>
        </p:nvSpPr>
        <p:spPr>
          <a:xfrm>
            <a:off x="300386" y="1299076"/>
            <a:ext cx="9184577" cy="5410712"/>
          </a:xfrm>
          <a:prstGeom prst="rect">
            <a:avLst/>
          </a:prstGeom>
          <a:noFill/>
        </p:spPr>
        <p:txBody>
          <a:bodyPr wrap="square">
            <a:spAutoFit/>
          </a:bodyPr>
          <a:lstStyle/>
          <a:p>
            <a:pPr marL="0" indent="0" eaLnBrk="1" hangingPunct="1">
              <a:lnSpc>
                <a:spcPct val="90000"/>
              </a:lnSpc>
              <a:buFontTx/>
              <a:buNone/>
            </a:pPr>
            <a:r>
              <a:rPr lang="en-GB" altLang="en-US" sz="3600" dirty="0"/>
              <a:t>Q1. Calculate (a) the orbital speed and </a:t>
            </a:r>
          </a:p>
          <a:p>
            <a:pPr marL="0" indent="0" eaLnBrk="1" hangingPunct="1">
              <a:lnSpc>
                <a:spcPct val="90000"/>
              </a:lnSpc>
              <a:buFontTx/>
              <a:buNone/>
            </a:pPr>
            <a:r>
              <a:rPr lang="en-GB" altLang="en-US" sz="3600" dirty="0"/>
              <a:t>(b) period of the International Space Station.</a:t>
            </a:r>
          </a:p>
          <a:p>
            <a:pPr marL="0" indent="0" eaLnBrk="1" hangingPunct="1">
              <a:lnSpc>
                <a:spcPct val="90000"/>
              </a:lnSpc>
              <a:buFontTx/>
              <a:buNone/>
            </a:pPr>
            <a:endParaRPr lang="en-GB" altLang="en-US" sz="3600" dirty="0"/>
          </a:p>
          <a:p>
            <a:pPr marL="0" indent="0" eaLnBrk="1" hangingPunct="1">
              <a:lnSpc>
                <a:spcPct val="90000"/>
              </a:lnSpc>
              <a:buFontTx/>
              <a:buNone/>
            </a:pPr>
            <a:r>
              <a:rPr lang="en-GB" altLang="en-US" sz="3600" dirty="0"/>
              <a:t>Earth radius, </a:t>
            </a:r>
            <a:r>
              <a:rPr lang="en-GB" altLang="en-US" sz="3600" dirty="0">
                <a:solidFill>
                  <a:srgbClr val="FF3300"/>
                </a:solidFill>
              </a:rPr>
              <a:t>R</a:t>
            </a:r>
            <a:r>
              <a:rPr lang="en-GB" altLang="en-US" sz="3600" dirty="0"/>
              <a:t> = 6400 km</a:t>
            </a:r>
          </a:p>
          <a:p>
            <a:pPr marL="0" indent="0" eaLnBrk="1" hangingPunct="1">
              <a:lnSpc>
                <a:spcPct val="90000"/>
              </a:lnSpc>
              <a:buFontTx/>
              <a:buNone/>
            </a:pPr>
            <a:r>
              <a:rPr lang="en-GB" altLang="en-US" sz="3600" dirty="0"/>
              <a:t>Orbital height of the ISS, </a:t>
            </a:r>
            <a:r>
              <a:rPr lang="en-GB" altLang="en-US" sz="3600" dirty="0">
                <a:solidFill>
                  <a:srgbClr val="FF3300"/>
                </a:solidFill>
              </a:rPr>
              <a:t>H</a:t>
            </a:r>
            <a:r>
              <a:rPr lang="en-GB" altLang="en-US" sz="3600" dirty="0"/>
              <a:t> = 300 km</a:t>
            </a:r>
          </a:p>
          <a:p>
            <a:pPr marL="0" indent="0" eaLnBrk="1" hangingPunct="1">
              <a:lnSpc>
                <a:spcPct val="90000"/>
              </a:lnSpc>
              <a:buFontTx/>
              <a:buNone/>
            </a:pPr>
            <a:r>
              <a:rPr lang="en-GB" altLang="en-US" sz="3600" dirty="0"/>
              <a:t>Earth mass, </a:t>
            </a:r>
            <a:r>
              <a:rPr lang="en-GB" altLang="en-US" sz="3600" dirty="0">
                <a:solidFill>
                  <a:srgbClr val="FF3300"/>
                </a:solidFill>
              </a:rPr>
              <a:t>M</a:t>
            </a:r>
            <a:r>
              <a:rPr lang="en-GB" altLang="en-US" sz="3600" dirty="0"/>
              <a:t> = 6.0 x 10 </a:t>
            </a:r>
            <a:r>
              <a:rPr lang="en-GB" altLang="en-US" sz="3600" baseline="30000" dirty="0"/>
              <a:t>24</a:t>
            </a:r>
            <a:r>
              <a:rPr lang="en-GB" altLang="en-US" sz="3600" dirty="0"/>
              <a:t> kg</a:t>
            </a:r>
          </a:p>
          <a:p>
            <a:pPr marL="0" indent="0" eaLnBrk="1" hangingPunct="1">
              <a:lnSpc>
                <a:spcPct val="90000"/>
              </a:lnSpc>
              <a:buFontTx/>
              <a:buNone/>
            </a:pPr>
            <a:r>
              <a:rPr lang="en-GB" altLang="en-US" sz="3600" dirty="0">
                <a:solidFill>
                  <a:srgbClr val="FF3300"/>
                </a:solidFill>
              </a:rPr>
              <a:t>G</a:t>
            </a:r>
            <a:r>
              <a:rPr lang="en-GB" altLang="en-US" sz="3600" dirty="0"/>
              <a:t> = </a:t>
            </a:r>
            <a:r>
              <a:rPr lang="en-GB" altLang="en-US" sz="3600" dirty="0">
                <a:cs typeface="Arial" panose="020B0604020202020204" pitchFamily="34" charset="0"/>
              </a:rPr>
              <a:t>6.672 x 10 </a:t>
            </a:r>
            <a:r>
              <a:rPr lang="en-GB" altLang="en-US" sz="3600" baseline="30000" dirty="0">
                <a:cs typeface="Arial" panose="020B0604020202020204" pitchFamily="34" charset="0"/>
              </a:rPr>
              <a:t>-11</a:t>
            </a:r>
            <a:r>
              <a:rPr lang="en-GB" altLang="en-US" sz="3600" dirty="0">
                <a:cs typeface="Arial" panose="020B0604020202020204" pitchFamily="34" charset="0"/>
              </a:rPr>
              <a:t> N m </a:t>
            </a:r>
            <a:r>
              <a:rPr lang="en-GB" altLang="en-US" sz="3600" baseline="30000" dirty="0">
                <a:cs typeface="Arial" panose="020B0604020202020204" pitchFamily="34" charset="0"/>
              </a:rPr>
              <a:t>2</a:t>
            </a:r>
            <a:r>
              <a:rPr lang="en-GB" altLang="en-US" sz="3600" dirty="0">
                <a:cs typeface="Arial" panose="020B0604020202020204" pitchFamily="34" charset="0"/>
              </a:rPr>
              <a:t> kg </a:t>
            </a:r>
            <a:r>
              <a:rPr lang="en-GB" altLang="en-US" sz="3600" baseline="30000" dirty="0">
                <a:cs typeface="Arial" panose="020B0604020202020204" pitchFamily="34" charset="0"/>
              </a:rPr>
              <a:t>– 2</a:t>
            </a:r>
          </a:p>
          <a:p>
            <a:pPr marL="0" indent="0" eaLnBrk="1" hangingPunct="1">
              <a:lnSpc>
                <a:spcPct val="90000"/>
              </a:lnSpc>
              <a:buFontTx/>
              <a:buNone/>
            </a:pPr>
            <a:endParaRPr lang="en-GB" altLang="en-US" sz="3600" baseline="30000" dirty="0">
              <a:cs typeface="Arial" panose="020B0604020202020204" pitchFamily="34" charset="0"/>
            </a:endParaRPr>
          </a:p>
          <a:p>
            <a:pPr>
              <a:lnSpc>
                <a:spcPct val="90000"/>
              </a:lnSpc>
            </a:pPr>
            <a:r>
              <a:rPr lang="en-GB" altLang="en-US" sz="3600" dirty="0">
                <a:cs typeface="Arial" panose="020B0604020202020204" pitchFamily="34" charset="0"/>
              </a:rPr>
              <a:t>Q2. </a:t>
            </a:r>
            <a:r>
              <a:rPr lang="en-GB" altLang="en-US" sz="3600" dirty="0"/>
              <a:t>Calculate the orbital radius of an Earth satellite having an orbital period of 24 hours.</a:t>
            </a:r>
          </a:p>
          <a:p>
            <a:pPr marL="0" indent="0" eaLnBrk="1" hangingPunct="1">
              <a:lnSpc>
                <a:spcPct val="90000"/>
              </a:lnSpc>
              <a:buFontTx/>
              <a:buNone/>
            </a:pPr>
            <a:endParaRPr lang="en-GB" altLang="en-US" sz="3600" dirty="0">
              <a:cs typeface="Arial" panose="020B0604020202020204" pitchFamily="34" charset="0"/>
            </a:endParaRPr>
          </a:p>
        </p:txBody>
      </p:sp>
    </p:spTree>
    <p:extLst>
      <p:ext uri="{BB962C8B-B14F-4D97-AF65-F5344CB8AC3E}">
        <p14:creationId xmlns:p14="http://schemas.microsoft.com/office/powerpoint/2010/main" val="2584070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CAC9-5C55-4669-A211-12EE64083512}"/>
              </a:ext>
            </a:extLst>
          </p:cNvPr>
          <p:cNvSpPr>
            <a:spLocks noGrp="1"/>
          </p:cNvSpPr>
          <p:nvPr>
            <p:ph type="title"/>
          </p:nvPr>
        </p:nvSpPr>
        <p:spPr/>
        <p:txBody>
          <a:bodyPr/>
          <a:lstStyle/>
          <a:p>
            <a:r>
              <a:rPr lang="en-GB" dirty="0"/>
              <a:t>Q1 review</a:t>
            </a:r>
          </a:p>
        </p:txBody>
      </p:sp>
      <p:pic>
        <p:nvPicPr>
          <p:cNvPr id="4" name="Picture 3" descr="A picture containing drawing&#10;&#10;Description automatically generated">
            <a:extLst>
              <a:ext uri="{FF2B5EF4-FFF2-40B4-BE49-F238E27FC236}">
                <a16:creationId xmlns:a16="http://schemas.microsoft.com/office/drawing/2014/main" id="{64E4C2E0-413D-49DE-8518-65F60FA8C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5" name="Rectangle 3">
            <a:extLst>
              <a:ext uri="{FF2B5EF4-FFF2-40B4-BE49-F238E27FC236}">
                <a16:creationId xmlns:a16="http://schemas.microsoft.com/office/drawing/2014/main" id="{E65E194C-C7F5-4CE0-BA7B-7CAD3946B059}"/>
              </a:ext>
            </a:extLst>
          </p:cNvPr>
          <p:cNvSpPr txBox="1">
            <a:spLocks noChangeArrowheads="1"/>
          </p:cNvSpPr>
          <p:nvPr/>
        </p:nvSpPr>
        <p:spPr>
          <a:xfrm>
            <a:off x="135692" y="1216024"/>
            <a:ext cx="12465186" cy="55054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3400" indent="-533400">
              <a:buFontTx/>
              <a:buNone/>
            </a:pPr>
            <a:r>
              <a:rPr lang="en-GB" altLang="en-US" sz="2400" b="1" dirty="0"/>
              <a:t>(a) Orbital speed</a:t>
            </a:r>
          </a:p>
          <a:p>
            <a:pPr marL="533400" indent="-533400">
              <a:spcBef>
                <a:spcPct val="0"/>
              </a:spcBef>
              <a:buFontTx/>
              <a:buNone/>
            </a:pPr>
            <a:r>
              <a:rPr lang="en-GB" altLang="en-US" sz="2400" b="1" i="1" dirty="0">
                <a:solidFill>
                  <a:srgbClr val="FF3300"/>
                </a:solidFill>
              </a:rPr>
              <a:t>v = </a:t>
            </a:r>
            <a:r>
              <a:rPr lang="en-GB" altLang="en-US" sz="2400" b="1" i="1" dirty="0">
                <a:solidFill>
                  <a:srgbClr val="FF3300"/>
                </a:solidFill>
                <a:cs typeface="Arial" panose="020B0604020202020204" pitchFamily="34" charset="0"/>
              </a:rPr>
              <a:t>√ (GM / r)</a:t>
            </a:r>
          </a:p>
          <a:p>
            <a:pPr marL="533400" indent="-533400">
              <a:buFontTx/>
              <a:buNone/>
            </a:pPr>
            <a:r>
              <a:rPr lang="en-GB" altLang="en-US" sz="2400" b="1" dirty="0">
                <a:solidFill>
                  <a:schemeClr val="accent2"/>
                </a:solidFill>
              </a:rPr>
              <a:t>BUT:</a:t>
            </a:r>
            <a:r>
              <a:rPr lang="en-GB" altLang="en-US" sz="2400" b="1" i="1" dirty="0">
                <a:solidFill>
                  <a:srgbClr val="FF3300"/>
                </a:solidFill>
              </a:rPr>
              <a:t> r = R + H</a:t>
            </a:r>
            <a:r>
              <a:rPr lang="en-GB" altLang="en-US" sz="2400" i="1" dirty="0">
                <a:solidFill>
                  <a:srgbClr val="FF3300"/>
                </a:solidFill>
              </a:rPr>
              <a:t> </a:t>
            </a:r>
            <a:r>
              <a:rPr lang="en-GB" altLang="en-US" sz="2400" dirty="0"/>
              <a:t>= (6400 + 300)km = 6700 km = 6.7 x 10</a:t>
            </a:r>
            <a:r>
              <a:rPr lang="en-GB" altLang="en-US" sz="2400" baseline="30000" dirty="0"/>
              <a:t>6</a:t>
            </a:r>
            <a:r>
              <a:rPr lang="en-GB" altLang="en-US" sz="2400" dirty="0">
                <a:cs typeface="Arial" panose="020B0604020202020204" pitchFamily="34" charset="0"/>
              </a:rPr>
              <a:t> </a:t>
            </a:r>
            <a:r>
              <a:rPr lang="en-GB" altLang="en-US" sz="2400" dirty="0"/>
              <a:t>m</a:t>
            </a:r>
          </a:p>
          <a:p>
            <a:pPr marL="533400" indent="-533400">
              <a:spcBef>
                <a:spcPct val="0"/>
              </a:spcBef>
              <a:buFontTx/>
              <a:buNone/>
            </a:pPr>
            <a:r>
              <a:rPr lang="en-GB" altLang="en-US" sz="2400" dirty="0">
                <a:cs typeface="Arial" panose="020B0604020202020204" pitchFamily="34" charset="0"/>
              </a:rPr>
              <a:t>and so: </a:t>
            </a:r>
            <a:r>
              <a:rPr lang="en-GB" altLang="en-US" sz="2400" b="1" i="1" dirty="0">
                <a:solidFill>
                  <a:srgbClr val="FF3300"/>
                </a:solidFill>
                <a:cs typeface="Arial" panose="020B0604020202020204" pitchFamily="34" charset="0"/>
              </a:rPr>
              <a:t>v</a:t>
            </a:r>
            <a:r>
              <a:rPr lang="en-GB" altLang="en-US" sz="2400" dirty="0">
                <a:cs typeface="Arial" panose="020B0604020202020204" pitchFamily="34" charset="0"/>
              </a:rPr>
              <a:t> = √ (6.672 x 10 </a:t>
            </a:r>
            <a:r>
              <a:rPr lang="en-GB" altLang="en-US" sz="2400" baseline="30000" dirty="0">
                <a:cs typeface="Arial" panose="020B0604020202020204" pitchFamily="34" charset="0"/>
              </a:rPr>
              <a:t>-11</a:t>
            </a:r>
            <a:r>
              <a:rPr lang="en-GB" altLang="en-US" sz="2400" dirty="0">
                <a:cs typeface="Arial" panose="020B0604020202020204" pitchFamily="34" charset="0"/>
              </a:rPr>
              <a:t> x </a:t>
            </a:r>
            <a:r>
              <a:rPr lang="en-GB" altLang="en-US" sz="2400" dirty="0"/>
              <a:t>6.0 x 10 </a:t>
            </a:r>
            <a:r>
              <a:rPr lang="en-GB" altLang="en-US" sz="2400" baseline="30000" dirty="0"/>
              <a:t>24</a:t>
            </a:r>
            <a:r>
              <a:rPr lang="en-GB" altLang="en-US" sz="2400" dirty="0">
                <a:cs typeface="Arial" panose="020B0604020202020204" pitchFamily="34" charset="0"/>
              </a:rPr>
              <a:t> / </a:t>
            </a:r>
            <a:r>
              <a:rPr lang="en-GB" altLang="en-US" sz="2400" dirty="0"/>
              <a:t>6.7 x 10</a:t>
            </a:r>
            <a:r>
              <a:rPr lang="en-GB" altLang="en-US" sz="2400" baseline="30000" dirty="0"/>
              <a:t>6</a:t>
            </a:r>
            <a:r>
              <a:rPr lang="en-GB" altLang="en-US" sz="2400" dirty="0">
                <a:cs typeface="Arial" panose="020B0604020202020204" pitchFamily="34" charset="0"/>
              </a:rPr>
              <a:t>)</a:t>
            </a:r>
            <a:endParaRPr lang="en-GB" altLang="en-US" sz="2400" dirty="0"/>
          </a:p>
          <a:p>
            <a:pPr marL="533400" indent="-533400">
              <a:buFontTx/>
              <a:buNone/>
            </a:pPr>
            <a:r>
              <a:rPr lang="en-GB" altLang="en-US" sz="2400" dirty="0">
                <a:cs typeface="Arial" panose="020B0604020202020204" pitchFamily="34" charset="0"/>
              </a:rPr>
              <a:t>= √ (4.003 x 10 </a:t>
            </a:r>
            <a:r>
              <a:rPr lang="en-GB" altLang="en-US" sz="2400" baseline="30000" dirty="0">
                <a:cs typeface="Arial" panose="020B0604020202020204" pitchFamily="34" charset="0"/>
              </a:rPr>
              <a:t>14</a:t>
            </a:r>
            <a:r>
              <a:rPr lang="en-GB" altLang="en-US" sz="2400" dirty="0">
                <a:cs typeface="Arial" panose="020B0604020202020204" pitchFamily="34" charset="0"/>
              </a:rPr>
              <a:t> / </a:t>
            </a:r>
            <a:r>
              <a:rPr lang="en-GB" altLang="en-US" sz="2400" dirty="0"/>
              <a:t>6.7 x 10</a:t>
            </a:r>
            <a:r>
              <a:rPr lang="en-GB" altLang="en-US" sz="2400" baseline="30000" dirty="0"/>
              <a:t>6</a:t>
            </a:r>
            <a:r>
              <a:rPr lang="en-GB" altLang="en-US" sz="2400" dirty="0">
                <a:cs typeface="Arial" panose="020B0604020202020204" pitchFamily="34" charset="0"/>
              </a:rPr>
              <a:t>)</a:t>
            </a:r>
            <a:endParaRPr lang="en-GB" altLang="en-US" sz="2400" dirty="0"/>
          </a:p>
          <a:p>
            <a:pPr marL="533400" indent="-533400">
              <a:buFontTx/>
              <a:buNone/>
            </a:pPr>
            <a:r>
              <a:rPr lang="en-GB" altLang="en-US" sz="2400" dirty="0">
                <a:cs typeface="Arial" panose="020B0604020202020204" pitchFamily="34" charset="0"/>
              </a:rPr>
              <a:t>= √ (5.975 x 10 </a:t>
            </a:r>
            <a:r>
              <a:rPr lang="en-GB" altLang="en-US" sz="2400" baseline="30000" dirty="0">
                <a:cs typeface="Arial" panose="020B0604020202020204" pitchFamily="34" charset="0"/>
              </a:rPr>
              <a:t>7</a:t>
            </a:r>
            <a:r>
              <a:rPr lang="en-GB" altLang="en-US" sz="2400" dirty="0">
                <a:cs typeface="Arial" panose="020B0604020202020204" pitchFamily="34" charset="0"/>
              </a:rPr>
              <a:t>)</a:t>
            </a:r>
            <a:endParaRPr lang="en-GB" altLang="en-US" sz="2400" dirty="0"/>
          </a:p>
          <a:p>
            <a:pPr marL="533400" indent="-533400">
              <a:buFontTx/>
              <a:buNone/>
            </a:pPr>
            <a:r>
              <a:rPr lang="en-GB" altLang="en-US" sz="2400" b="1" dirty="0">
                <a:solidFill>
                  <a:srgbClr val="FF3300"/>
                </a:solidFill>
                <a:cs typeface="Arial" panose="020B0604020202020204" pitchFamily="34" charset="0"/>
              </a:rPr>
              <a:t>orbital speed = 7.73 x 10</a:t>
            </a:r>
            <a:r>
              <a:rPr lang="en-GB" altLang="en-US" sz="2400" b="1" baseline="30000" dirty="0">
                <a:solidFill>
                  <a:srgbClr val="FF3300"/>
                </a:solidFill>
                <a:cs typeface="Arial" panose="020B0604020202020204" pitchFamily="34" charset="0"/>
              </a:rPr>
              <a:t>3</a:t>
            </a:r>
            <a:r>
              <a:rPr lang="en-GB" altLang="en-US" sz="2400" b="1" dirty="0">
                <a:solidFill>
                  <a:srgbClr val="FF3300"/>
                </a:solidFill>
                <a:cs typeface="Arial" panose="020B0604020202020204" pitchFamily="34" charset="0"/>
              </a:rPr>
              <a:t> ms</a:t>
            </a:r>
            <a:r>
              <a:rPr lang="en-GB" altLang="en-US" sz="2400" b="1" baseline="30000" dirty="0">
                <a:solidFill>
                  <a:srgbClr val="FF3300"/>
                </a:solidFill>
                <a:cs typeface="Arial" panose="020B0604020202020204" pitchFamily="34" charset="0"/>
              </a:rPr>
              <a:t>-1 </a:t>
            </a:r>
            <a:r>
              <a:rPr lang="en-GB" altLang="en-US" sz="2400" b="1" dirty="0">
                <a:solidFill>
                  <a:srgbClr val="FF3300"/>
                </a:solidFill>
                <a:cs typeface="Arial" panose="020B0604020202020204" pitchFamily="34" charset="0"/>
              </a:rPr>
              <a:t>= 7.73 kms</a:t>
            </a:r>
            <a:r>
              <a:rPr lang="en-GB" altLang="en-US" sz="2400" b="1" baseline="30000" dirty="0">
                <a:solidFill>
                  <a:srgbClr val="FF3300"/>
                </a:solidFill>
                <a:cs typeface="Arial" panose="020B0604020202020204" pitchFamily="34" charset="0"/>
              </a:rPr>
              <a:t>-1</a:t>
            </a:r>
          </a:p>
          <a:p>
            <a:pPr marL="533400" indent="-533400">
              <a:buFontTx/>
              <a:buNone/>
            </a:pPr>
            <a:r>
              <a:rPr lang="en-GB" altLang="en-US" sz="2400" b="1" dirty="0"/>
              <a:t>(b) Orbital period</a:t>
            </a:r>
          </a:p>
          <a:p>
            <a:pPr marL="533400" indent="-533400">
              <a:spcBef>
                <a:spcPct val="0"/>
              </a:spcBef>
              <a:buFontTx/>
              <a:buNone/>
            </a:pPr>
            <a:r>
              <a:rPr lang="en-GB" altLang="en-US" sz="2400" b="1" i="1" dirty="0">
                <a:solidFill>
                  <a:srgbClr val="FF3300"/>
                </a:solidFill>
                <a:cs typeface="Arial" panose="020B0604020202020204" pitchFamily="34" charset="0"/>
              </a:rPr>
              <a:t>T = √ (4</a:t>
            </a:r>
            <a:r>
              <a:rPr lang="el-GR" altLang="en-US" sz="2400" b="1" i="1" dirty="0">
                <a:solidFill>
                  <a:srgbClr val="FF3300"/>
                </a:solidFill>
                <a:cs typeface="Arial" panose="020B0604020202020204" pitchFamily="34" charset="0"/>
              </a:rPr>
              <a:t>π</a:t>
            </a:r>
            <a:r>
              <a:rPr lang="en-GB" altLang="en-US" sz="2400" b="1" i="1" baseline="30000" dirty="0">
                <a:solidFill>
                  <a:srgbClr val="FF3300"/>
                </a:solidFill>
                <a:cs typeface="Arial" panose="020B0604020202020204" pitchFamily="34" charset="0"/>
              </a:rPr>
              <a:t>2</a:t>
            </a:r>
            <a:r>
              <a:rPr lang="en-GB" altLang="en-US" sz="2400" b="1" i="1" dirty="0">
                <a:solidFill>
                  <a:srgbClr val="FF3300"/>
                </a:solidFill>
                <a:cs typeface="Arial" panose="020B0604020202020204" pitchFamily="34" charset="0"/>
              </a:rPr>
              <a:t> r </a:t>
            </a:r>
            <a:r>
              <a:rPr lang="en-GB" altLang="en-US" sz="2400" b="1" i="1" baseline="30000" dirty="0">
                <a:solidFill>
                  <a:srgbClr val="FF3300"/>
                </a:solidFill>
                <a:cs typeface="Arial" panose="020B0604020202020204" pitchFamily="34" charset="0"/>
              </a:rPr>
              <a:t>3 </a:t>
            </a:r>
            <a:r>
              <a:rPr lang="en-GB" altLang="en-US" sz="2400" b="1" i="1" dirty="0">
                <a:solidFill>
                  <a:srgbClr val="FF3300"/>
                </a:solidFill>
                <a:cs typeface="Arial" panose="020B0604020202020204" pitchFamily="34" charset="0"/>
              </a:rPr>
              <a:t>/ GM)</a:t>
            </a:r>
            <a:r>
              <a:rPr lang="en-GB" altLang="en-US" sz="2400" b="1" i="1" dirty="0">
                <a:cs typeface="Arial" panose="020B0604020202020204" pitchFamily="34" charset="0"/>
              </a:rPr>
              <a:t> </a:t>
            </a:r>
          </a:p>
          <a:p>
            <a:pPr marL="533400" indent="-533400">
              <a:spcBef>
                <a:spcPct val="0"/>
              </a:spcBef>
              <a:buFontTx/>
              <a:buNone/>
            </a:pPr>
            <a:r>
              <a:rPr lang="en-GB" altLang="en-US" sz="2400" dirty="0">
                <a:cs typeface="Arial" panose="020B0604020202020204" pitchFamily="34" charset="0"/>
              </a:rPr>
              <a:t>= √ (4</a:t>
            </a:r>
            <a:r>
              <a:rPr lang="el-GR" altLang="en-US" sz="2400" dirty="0">
                <a:cs typeface="Arial" panose="020B0604020202020204" pitchFamily="34" charset="0"/>
              </a:rPr>
              <a:t>π</a:t>
            </a:r>
            <a:r>
              <a:rPr lang="en-GB" altLang="en-US" sz="2400" baseline="30000" dirty="0">
                <a:cs typeface="Arial" panose="020B0604020202020204" pitchFamily="34" charset="0"/>
              </a:rPr>
              <a:t>2</a:t>
            </a:r>
            <a:r>
              <a:rPr lang="en-GB" altLang="en-US" sz="2400" dirty="0">
                <a:cs typeface="Arial" panose="020B0604020202020204" pitchFamily="34" charset="0"/>
              </a:rPr>
              <a:t> x (</a:t>
            </a:r>
            <a:r>
              <a:rPr lang="en-GB" altLang="en-US" sz="2400" dirty="0"/>
              <a:t>6.7 x 10</a:t>
            </a:r>
            <a:r>
              <a:rPr lang="en-GB" altLang="en-US" sz="2400" baseline="30000" dirty="0"/>
              <a:t>6</a:t>
            </a:r>
            <a:r>
              <a:rPr lang="en-GB" altLang="en-US" sz="2400" dirty="0">
                <a:cs typeface="Arial" panose="020B0604020202020204" pitchFamily="34" charset="0"/>
              </a:rPr>
              <a:t>)</a:t>
            </a:r>
            <a:r>
              <a:rPr lang="en-GB" altLang="en-US" sz="2400" baseline="30000" dirty="0">
                <a:cs typeface="Arial" panose="020B0604020202020204" pitchFamily="34" charset="0"/>
              </a:rPr>
              <a:t>3</a:t>
            </a:r>
            <a:r>
              <a:rPr lang="en-GB" altLang="en-US" sz="2400" dirty="0">
                <a:cs typeface="Arial" panose="020B0604020202020204" pitchFamily="34" charset="0"/>
              </a:rPr>
              <a:t> ) / (6.672 x 10 </a:t>
            </a:r>
            <a:r>
              <a:rPr lang="en-GB" altLang="en-US" sz="2400" baseline="30000" dirty="0">
                <a:cs typeface="Arial" panose="020B0604020202020204" pitchFamily="34" charset="0"/>
              </a:rPr>
              <a:t>-11</a:t>
            </a:r>
            <a:r>
              <a:rPr lang="en-GB" altLang="en-US" sz="2400" dirty="0">
                <a:cs typeface="Arial" panose="020B0604020202020204" pitchFamily="34" charset="0"/>
              </a:rPr>
              <a:t> x </a:t>
            </a:r>
            <a:r>
              <a:rPr lang="en-GB" altLang="en-US" sz="2400" dirty="0"/>
              <a:t>6.0 x 10 </a:t>
            </a:r>
            <a:r>
              <a:rPr lang="en-GB" altLang="en-US" sz="2400" baseline="30000" dirty="0"/>
              <a:t>24</a:t>
            </a:r>
            <a:r>
              <a:rPr lang="en-GB" altLang="en-US" sz="2400" dirty="0">
                <a:cs typeface="Arial" panose="020B0604020202020204" pitchFamily="34" charset="0"/>
              </a:rPr>
              <a:t>) </a:t>
            </a:r>
          </a:p>
          <a:p>
            <a:pPr marL="533400" indent="-533400">
              <a:buFontTx/>
              <a:buNone/>
            </a:pPr>
            <a:r>
              <a:rPr lang="en-GB" altLang="en-US" sz="2400" dirty="0">
                <a:cs typeface="Arial" panose="020B0604020202020204" pitchFamily="34" charset="0"/>
              </a:rPr>
              <a:t>= √ (1.187 x 10 </a:t>
            </a:r>
            <a:r>
              <a:rPr lang="en-GB" altLang="en-US" sz="2400" baseline="30000" dirty="0">
                <a:cs typeface="Arial" panose="020B0604020202020204" pitchFamily="34" charset="0"/>
              </a:rPr>
              <a:t>22</a:t>
            </a:r>
            <a:r>
              <a:rPr lang="en-GB" altLang="en-US" sz="2400" dirty="0">
                <a:cs typeface="Arial" panose="020B0604020202020204" pitchFamily="34" charset="0"/>
              </a:rPr>
              <a:t> / 4.003 x 10 </a:t>
            </a:r>
            <a:r>
              <a:rPr lang="en-GB" altLang="en-US" sz="2400" baseline="30000" dirty="0">
                <a:cs typeface="Arial" panose="020B0604020202020204" pitchFamily="34" charset="0"/>
              </a:rPr>
              <a:t>14</a:t>
            </a:r>
            <a:r>
              <a:rPr lang="en-GB" altLang="en-US" sz="2400" dirty="0">
                <a:cs typeface="Arial" panose="020B0604020202020204" pitchFamily="34" charset="0"/>
              </a:rPr>
              <a:t>)</a:t>
            </a:r>
            <a:endParaRPr lang="en-GB" altLang="en-US" sz="2400" dirty="0"/>
          </a:p>
          <a:p>
            <a:pPr marL="533400" indent="-533400">
              <a:buFontTx/>
              <a:buNone/>
            </a:pPr>
            <a:r>
              <a:rPr lang="en-GB" altLang="en-US" sz="2400" dirty="0">
                <a:cs typeface="Arial" panose="020B0604020202020204" pitchFamily="34" charset="0"/>
              </a:rPr>
              <a:t>= √ (2.966 x 10 </a:t>
            </a:r>
            <a:r>
              <a:rPr lang="en-GB" altLang="en-US" sz="2400" baseline="30000" dirty="0">
                <a:cs typeface="Arial" panose="020B0604020202020204" pitchFamily="34" charset="0"/>
              </a:rPr>
              <a:t>7</a:t>
            </a:r>
            <a:r>
              <a:rPr lang="en-GB" altLang="en-US" sz="2400" dirty="0">
                <a:cs typeface="Arial" panose="020B0604020202020204" pitchFamily="34" charset="0"/>
              </a:rPr>
              <a:t>)</a:t>
            </a:r>
            <a:endParaRPr lang="en-GB" altLang="en-US" sz="2400" dirty="0"/>
          </a:p>
          <a:p>
            <a:pPr marL="533400" indent="-533400">
              <a:buFontTx/>
              <a:buNone/>
            </a:pPr>
            <a:r>
              <a:rPr lang="en-GB" altLang="en-US" sz="2400" b="1" dirty="0">
                <a:solidFill>
                  <a:srgbClr val="FF3300"/>
                </a:solidFill>
                <a:cs typeface="Arial" panose="020B0604020202020204" pitchFamily="34" charset="0"/>
              </a:rPr>
              <a:t>orbital period = 5.45 x 10</a:t>
            </a:r>
            <a:r>
              <a:rPr lang="en-GB" altLang="en-US" sz="2400" b="1" baseline="30000" dirty="0">
                <a:solidFill>
                  <a:srgbClr val="FF3300"/>
                </a:solidFill>
                <a:cs typeface="Arial" panose="020B0604020202020204" pitchFamily="34" charset="0"/>
              </a:rPr>
              <a:t>3</a:t>
            </a:r>
            <a:r>
              <a:rPr lang="en-GB" altLang="en-US" sz="2400" b="1" dirty="0">
                <a:solidFill>
                  <a:srgbClr val="FF3300"/>
                </a:solidFill>
                <a:cs typeface="Arial" panose="020B0604020202020204" pitchFamily="34" charset="0"/>
              </a:rPr>
              <a:t> s = 90.8 minutes = 1h 30 mins</a:t>
            </a:r>
          </a:p>
        </p:txBody>
      </p:sp>
    </p:spTree>
    <p:extLst>
      <p:ext uri="{BB962C8B-B14F-4D97-AF65-F5344CB8AC3E}">
        <p14:creationId xmlns:p14="http://schemas.microsoft.com/office/powerpoint/2010/main" val="50830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CAC9-5C55-4669-A211-12EE64083512}"/>
              </a:ext>
            </a:extLst>
          </p:cNvPr>
          <p:cNvSpPr>
            <a:spLocks noGrp="1"/>
          </p:cNvSpPr>
          <p:nvPr>
            <p:ph type="title"/>
          </p:nvPr>
        </p:nvSpPr>
        <p:spPr/>
        <p:txBody>
          <a:bodyPr/>
          <a:lstStyle/>
          <a:p>
            <a:r>
              <a:rPr lang="en-GB" dirty="0"/>
              <a:t>Q2 review</a:t>
            </a:r>
          </a:p>
        </p:txBody>
      </p:sp>
      <p:pic>
        <p:nvPicPr>
          <p:cNvPr id="4" name="Picture 3" descr="A picture containing drawing&#10;&#10;Description automatically generated">
            <a:extLst>
              <a:ext uri="{FF2B5EF4-FFF2-40B4-BE49-F238E27FC236}">
                <a16:creationId xmlns:a16="http://schemas.microsoft.com/office/drawing/2014/main" id="{64E4C2E0-413D-49DE-8518-65F60FA8C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6" name="Rectangle 3">
            <a:extLst>
              <a:ext uri="{FF2B5EF4-FFF2-40B4-BE49-F238E27FC236}">
                <a16:creationId xmlns:a16="http://schemas.microsoft.com/office/drawing/2014/main" id="{EBC81CA0-7F8E-4540-A67F-DBD97786D4F0}"/>
              </a:ext>
            </a:extLst>
          </p:cNvPr>
          <p:cNvSpPr txBox="1">
            <a:spLocks noChangeArrowheads="1"/>
          </p:cNvSpPr>
          <p:nvPr/>
        </p:nvSpPr>
        <p:spPr>
          <a:xfrm>
            <a:off x="135692" y="1178719"/>
            <a:ext cx="9180512" cy="45005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FontTx/>
              <a:buNone/>
            </a:pPr>
            <a:r>
              <a:rPr lang="en-GB" altLang="en-US" i="1" dirty="0"/>
              <a:t>Earth mass, </a:t>
            </a:r>
            <a:r>
              <a:rPr lang="en-GB" altLang="en-US" i="1" dirty="0">
                <a:solidFill>
                  <a:srgbClr val="FF3300"/>
                </a:solidFill>
              </a:rPr>
              <a:t>M</a:t>
            </a:r>
            <a:r>
              <a:rPr lang="en-GB" altLang="en-US" i="1" dirty="0"/>
              <a:t> = </a:t>
            </a:r>
            <a:r>
              <a:rPr lang="en-GB" altLang="en-US" dirty="0"/>
              <a:t>6.0 x 10 </a:t>
            </a:r>
            <a:r>
              <a:rPr lang="en-GB" altLang="en-US" baseline="30000" dirty="0"/>
              <a:t>24</a:t>
            </a:r>
            <a:r>
              <a:rPr lang="en-GB" altLang="en-US" dirty="0"/>
              <a:t> kg; </a:t>
            </a:r>
            <a:r>
              <a:rPr lang="en-GB" altLang="en-US" i="1" dirty="0">
                <a:solidFill>
                  <a:srgbClr val="FF3300"/>
                </a:solidFill>
              </a:rPr>
              <a:t>G</a:t>
            </a:r>
            <a:r>
              <a:rPr lang="en-GB" altLang="en-US" i="1" dirty="0"/>
              <a:t> = </a:t>
            </a:r>
            <a:r>
              <a:rPr lang="en-GB" altLang="en-US" dirty="0">
                <a:cs typeface="Arial" panose="020B0604020202020204" pitchFamily="34" charset="0"/>
              </a:rPr>
              <a:t>6.672 x 10 </a:t>
            </a:r>
            <a:r>
              <a:rPr lang="en-GB" altLang="en-US" baseline="30000" dirty="0">
                <a:cs typeface="Arial" panose="020B0604020202020204" pitchFamily="34" charset="0"/>
              </a:rPr>
              <a:t>-11</a:t>
            </a:r>
            <a:r>
              <a:rPr lang="en-GB" altLang="en-US" dirty="0">
                <a:cs typeface="Arial" panose="020B0604020202020204" pitchFamily="34" charset="0"/>
              </a:rPr>
              <a:t> N m </a:t>
            </a:r>
            <a:r>
              <a:rPr lang="en-GB" altLang="en-US" baseline="30000" dirty="0">
                <a:cs typeface="Arial" panose="020B0604020202020204" pitchFamily="34" charset="0"/>
              </a:rPr>
              <a:t>2</a:t>
            </a:r>
            <a:r>
              <a:rPr lang="en-GB" altLang="en-US" dirty="0">
                <a:cs typeface="Arial" panose="020B0604020202020204" pitchFamily="34" charset="0"/>
              </a:rPr>
              <a:t> kg </a:t>
            </a:r>
            <a:r>
              <a:rPr lang="en-GB" altLang="en-US" baseline="30000" dirty="0">
                <a:cs typeface="Arial" panose="020B0604020202020204" pitchFamily="34" charset="0"/>
              </a:rPr>
              <a:t>- 2</a:t>
            </a:r>
            <a:endParaRPr lang="en-GB" altLang="en-US" dirty="0"/>
          </a:p>
          <a:p>
            <a:pPr marL="0" indent="0">
              <a:lnSpc>
                <a:spcPct val="80000"/>
              </a:lnSpc>
              <a:buFontTx/>
              <a:buNone/>
            </a:pPr>
            <a:endParaRPr lang="en-GB" altLang="en-US" i="1" dirty="0">
              <a:solidFill>
                <a:srgbClr val="FF3300"/>
              </a:solidFill>
              <a:cs typeface="Arial" panose="020B0604020202020204" pitchFamily="34" charset="0"/>
            </a:endParaRPr>
          </a:p>
          <a:p>
            <a:pPr marL="0" indent="0">
              <a:lnSpc>
                <a:spcPct val="80000"/>
              </a:lnSpc>
              <a:buFontTx/>
              <a:buNone/>
            </a:pPr>
            <a:r>
              <a:rPr lang="en-GB" altLang="en-US" b="1" i="1" dirty="0">
                <a:solidFill>
                  <a:srgbClr val="FF3300"/>
                </a:solidFill>
                <a:cs typeface="Arial" panose="020B0604020202020204" pitchFamily="34" charset="0"/>
              </a:rPr>
              <a:t>T = √ (4</a:t>
            </a:r>
            <a:r>
              <a:rPr lang="el-GR" altLang="en-US" b="1" i="1" dirty="0">
                <a:solidFill>
                  <a:srgbClr val="FF3300"/>
                </a:solidFill>
                <a:cs typeface="Arial" panose="020B0604020202020204" pitchFamily="34" charset="0"/>
              </a:rPr>
              <a:t>π</a:t>
            </a:r>
            <a:r>
              <a:rPr lang="en-GB" altLang="en-US" b="1" i="1" baseline="30000" dirty="0">
                <a:solidFill>
                  <a:srgbClr val="FF3300"/>
                </a:solidFill>
                <a:cs typeface="Arial" panose="020B0604020202020204" pitchFamily="34" charset="0"/>
              </a:rPr>
              <a:t>2</a:t>
            </a:r>
            <a:r>
              <a:rPr lang="en-GB" altLang="en-US" b="1" i="1" dirty="0">
                <a:solidFill>
                  <a:srgbClr val="FF3300"/>
                </a:solidFill>
                <a:cs typeface="Arial" panose="020B0604020202020204" pitchFamily="34" charset="0"/>
              </a:rPr>
              <a:t> r </a:t>
            </a:r>
            <a:r>
              <a:rPr lang="en-GB" altLang="en-US" b="1" i="1" baseline="30000" dirty="0">
                <a:solidFill>
                  <a:srgbClr val="FF3300"/>
                </a:solidFill>
                <a:cs typeface="Arial" panose="020B0604020202020204" pitchFamily="34" charset="0"/>
              </a:rPr>
              <a:t>3 </a:t>
            </a:r>
            <a:r>
              <a:rPr lang="en-GB" altLang="en-US" b="1" i="1" dirty="0">
                <a:solidFill>
                  <a:srgbClr val="FF3300"/>
                </a:solidFill>
                <a:cs typeface="Arial" panose="020B0604020202020204" pitchFamily="34" charset="0"/>
              </a:rPr>
              <a:t>/ GM)</a:t>
            </a:r>
          </a:p>
          <a:p>
            <a:pPr marL="0" indent="0">
              <a:lnSpc>
                <a:spcPct val="80000"/>
              </a:lnSpc>
              <a:buFontTx/>
              <a:buNone/>
            </a:pPr>
            <a:r>
              <a:rPr lang="en-GB" altLang="en-US" dirty="0">
                <a:cs typeface="Arial" panose="020B0604020202020204" pitchFamily="34" charset="0"/>
              </a:rPr>
              <a:t>rearranged becomes: </a:t>
            </a:r>
            <a:r>
              <a:rPr lang="en-GB" altLang="en-US" b="1" i="1" dirty="0">
                <a:solidFill>
                  <a:srgbClr val="FF3300"/>
                </a:solidFill>
                <a:cs typeface="Arial" panose="020B0604020202020204" pitchFamily="34" charset="0"/>
              </a:rPr>
              <a:t>r </a:t>
            </a:r>
            <a:r>
              <a:rPr lang="en-GB" altLang="en-US" b="1" i="1" baseline="30000" dirty="0">
                <a:solidFill>
                  <a:srgbClr val="FF3300"/>
                </a:solidFill>
                <a:cs typeface="Arial" panose="020B0604020202020204" pitchFamily="34" charset="0"/>
              </a:rPr>
              <a:t>3</a:t>
            </a:r>
            <a:r>
              <a:rPr lang="en-GB" altLang="en-US" b="1" i="1" dirty="0">
                <a:solidFill>
                  <a:srgbClr val="FF3300"/>
                </a:solidFill>
                <a:cs typeface="Arial" panose="020B0604020202020204" pitchFamily="34" charset="0"/>
              </a:rPr>
              <a:t> = T </a:t>
            </a:r>
            <a:r>
              <a:rPr lang="en-GB" altLang="en-US" b="1" i="1" baseline="30000" dirty="0">
                <a:solidFill>
                  <a:srgbClr val="FF3300"/>
                </a:solidFill>
                <a:cs typeface="Arial" panose="020B0604020202020204" pitchFamily="34" charset="0"/>
              </a:rPr>
              <a:t>2 </a:t>
            </a:r>
            <a:r>
              <a:rPr lang="en-GB" altLang="en-US" b="1" i="1" dirty="0">
                <a:solidFill>
                  <a:srgbClr val="FF3300"/>
                </a:solidFill>
                <a:cs typeface="Arial" panose="020B0604020202020204" pitchFamily="34" charset="0"/>
              </a:rPr>
              <a:t>GM / 4</a:t>
            </a:r>
            <a:r>
              <a:rPr lang="el-GR" altLang="en-US" b="1" i="1" dirty="0">
                <a:solidFill>
                  <a:srgbClr val="FF3300"/>
                </a:solidFill>
                <a:cs typeface="Arial" panose="020B0604020202020204" pitchFamily="34" charset="0"/>
              </a:rPr>
              <a:t>π</a:t>
            </a:r>
            <a:r>
              <a:rPr lang="en-GB" altLang="en-US" b="1" i="1" baseline="30000" dirty="0">
                <a:solidFill>
                  <a:srgbClr val="FF3300"/>
                </a:solidFill>
                <a:cs typeface="Arial" panose="020B0604020202020204" pitchFamily="34" charset="0"/>
              </a:rPr>
              <a:t>2</a:t>
            </a:r>
            <a:r>
              <a:rPr lang="en-GB" altLang="en-US" b="1" i="1" dirty="0">
                <a:solidFill>
                  <a:srgbClr val="FF3300"/>
                </a:solidFill>
                <a:cs typeface="Arial" panose="020B0604020202020204" pitchFamily="34" charset="0"/>
              </a:rPr>
              <a:t> </a:t>
            </a:r>
            <a:endParaRPr lang="en-GB" altLang="en-US" b="1" i="1" dirty="0"/>
          </a:p>
          <a:p>
            <a:pPr marL="0" indent="0">
              <a:lnSpc>
                <a:spcPct val="80000"/>
              </a:lnSpc>
              <a:buFontTx/>
              <a:buNone/>
            </a:pPr>
            <a:r>
              <a:rPr lang="en-GB" altLang="en-US" i="1" dirty="0">
                <a:cs typeface="Arial" panose="020B0604020202020204" pitchFamily="34" charset="0"/>
              </a:rPr>
              <a:t>r </a:t>
            </a:r>
            <a:r>
              <a:rPr lang="en-GB" altLang="en-US" i="1" baseline="30000" dirty="0">
                <a:cs typeface="Arial" panose="020B0604020202020204" pitchFamily="34" charset="0"/>
              </a:rPr>
              <a:t>3</a:t>
            </a:r>
            <a:r>
              <a:rPr lang="en-GB" altLang="en-US" i="1" dirty="0">
                <a:cs typeface="Arial" panose="020B0604020202020204" pitchFamily="34" charset="0"/>
              </a:rPr>
              <a:t> = </a:t>
            </a:r>
            <a:r>
              <a:rPr lang="en-GB" altLang="en-US" dirty="0">
                <a:cs typeface="Arial" panose="020B0604020202020204" pitchFamily="34" charset="0"/>
              </a:rPr>
              <a:t>(24 x 60 x 60)</a:t>
            </a:r>
            <a:r>
              <a:rPr lang="en-GB" altLang="en-US" baseline="30000" dirty="0">
                <a:cs typeface="Arial" panose="020B0604020202020204" pitchFamily="34" charset="0"/>
              </a:rPr>
              <a:t>2 </a:t>
            </a:r>
            <a:r>
              <a:rPr lang="en-GB" altLang="en-US" dirty="0">
                <a:cs typeface="Arial" panose="020B0604020202020204" pitchFamily="34" charset="0"/>
              </a:rPr>
              <a:t>x (6.672 x 10 </a:t>
            </a:r>
            <a:r>
              <a:rPr lang="en-GB" altLang="en-US" baseline="30000" dirty="0">
                <a:cs typeface="Arial" panose="020B0604020202020204" pitchFamily="34" charset="0"/>
              </a:rPr>
              <a:t>-11</a:t>
            </a:r>
            <a:r>
              <a:rPr lang="en-GB" altLang="en-US" dirty="0">
                <a:cs typeface="Arial" panose="020B0604020202020204" pitchFamily="34" charset="0"/>
              </a:rPr>
              <a:t> x </a:t>
            </a:r>
            <a:r>
              <a:rPr lang="en-GB" altLang="en-US" dirty="0"/>
              <a:t>6.0 x 10 </a:t>
            </a:r>
            <a:r>
              <a:rPr lang="en-GB" altLang="en-US" baseline="30000" dirty="0"/>
              <a:t>24</a:t>
            </a:r>
            <a:r>
              <a:rPr lang="en-GB" altLang="en-US" dirty="0">
                <a:cs typeface="Arial" panose="020B0604020202020204" pitchFamily="34" charset="0"/>
              </a:rPr>
              <a:t> ) / 4</a:t>
            </a:r>
            <a:r>
              <a:rPr lang="el-GR" altLang="en-US" dirty="0">
                <a:cs typeface="Arial" panose="020B0604020202020204" pitchFamily="34" charset="0"/>
              </a:rPr>
              <a:t>π</a:t>
            </a:r>
            <a:r>
              <a:rPr lang="en-GB" altLang="en-US" baseline="30000" dirty="0">
                <a:cs typeface="Arial" panose="020B0604020202020204" pitchFamily="34" charset="0"/>
              </a:rPr>
              <a:t>2</a:t>
            </a:r>
          </a:p>
          <a:p>
            <a:pPr marL="0" indent="0">
              <a:lnSpc>
                <a:spcPct val="80000"/>
              </a:lnSpc>
              <a:buFontTx/>
              <a:buNone/>
            </a:pPr>
            <a:r>
              <a:rPr lang="en-GB" altLang="en-US" i="1" dirty="0">
                <a:cs typeface="Arial" panose="020B0604020202020204" pitchFamily="34" charset="0"/>
              </a:rPr>
              <a:t>r </a:t>
            </a:r>
            <a:r>
              <a:rPr lang="en-GB" altLang="en-US" i="1" baseline="30000" dirty="0">
                <a:cs typeface="Arial" panose="020B0604020202020204" pitchFamily="34" charset="0"/>
              </a:rPr>
              <a:t>3</a:t>
            </a:r>
            <a:r>
              <a:rPr lang="en-GB" altLang="en-US" i="1" dirty="0">
                <a:cs typeface="Arial" panose="020B0604020202020204" pitchFamily="34" charset="0"/>
              </a:rPr>
              <a:t> = </a:t>
            </a:r>
            <a:r>
              <a:rPr lang="en-GB" altLang="en-US" dirty="0">
                <a:cs typeface="Arial" panose="020B0604020202020204" pitchFamily="34" charset="0"/>
              </a:rPr>
              <a:t>(86400)</a:t>
            </a:r>
            <a:r>
              <a:rPr lang="en-GB" altLang="en-US" baseline="30000" dirty="0">
                <a:cs typeface="Arial" panose="020B0604020202020204" pitchFamily="34" charset="0"/>
              </a:rPr>
              <a:t>2 </a:t>
            </a:r>
            <a:r>
              <a:rPr lang="en-GB" altLang="en-US" dirty="0">
                <a:cs typeface="Arial" panose="020B0604020202020204" pitchFamily="34" charset="0"/>
              </a:rPr>
              <a:t>x (4.003 x 10 </a:t>
            </a:r>
            <a:r>
              <a:rPr lang="en-GB" altLang="en-US" baseline="30000" dirty="0">
                <a:cs typeface="Arial" panose="020B0604020202020204" pitchFamily="34" charset="0"/>
              </a:rPr>
              <a:t>14</a:t>
            </a:r>
            <a:r>
              <a:rPr lang="en-GB" altLang="en-US" dirty="0">
                <a:cs typeface="Arial" panose="020B0604020202020204" pitchFamily="34" charset="0"/>
              </a:rPr>
              <a:t>) / 4</a:t>
            </a:r>
            <a:r>
              <a:rPr lang="el-GR" altLang="en-US" dirty="0">
                <a:cs typeface="Arial" panose="020B0604020202020204" pitchFamily="34" charset="0"/>
              </a:rPr>
              <a:t>π</a:t>
            </a:r>
            <a:r>
              <a:rPr lang="en-GB" altLang="en-US" baseline="30000" dirty="0">
                <a:cs typeface="Arial" panose="020B0604020202020204" pitchFamily="34" charset="0"/>
              </a:rPr>
              <a:t>2</a:t>
            </a:r>
          </a:p>
          <a:p>
            <a:pPr marL="0" indent="0">
              <a:lnSpc>
                <a:spcPct val="80000"/>
              </a:lnSpc>
              <a:buFontTx/>
              <a:buNone/>
            </a:pPr>
            <a:r>
              <a:rPr lang="en-GB" altLang="en-US" i="1" dirty="0">
                <a:cs typeface="Arial" panose="020B0604020202020204" pitchFamily="34" charset="0"/>
              </a:rPr>
              <a:t>r </a:t>
            </a:r>
            <a:r>
              <a:rPr lang="en-GB" altLang="en-US" i="1" baseline="30000" dirty="0">
                <a:cs typeface="Arial" panose="020B0604020202020204" pitchFamily="34" charset="0"/>
              </a:rPr>
              <a:t>3</a:t>
            </a:r>
            <a:r>
              <a:rPr lang="en-GB" altLang="en-US" i="1" dirty="0">
                <a:cs typeface="Arial" panose="020B0604020202020204" pitchFamily="34" charset="0"/>
              </a:rPr>
              <a:t> = </a:t>
            </a:r>
            <a:r>
              <a:rPr lang="en-GB" altLang="en-US" dirty="0">
                <a:cs typeface="Arial" panose="020B0604020202020204" pitchFamily="34" charset="0"/>
              </a:rPr>
              <a:t>(7.465 x 10 </a:t>
            </a:r>
            <a:r>
              <a:rPr lang="en-GB" altLang="en-US" baseline="30000" dirty="0">
                <a:cs typeface="Arial" panose="020B0604020202020204" pitchFamily="34" charset="0"/>
              </a:rPr>
              <a:t>9 </a:t>
            </a:r>
            <a:r>
              <a:rPr lang="en-GB" altLang="en-US" dirty="0">
                <a:cs typeface="Arial" panose="020B0604020202020204" pitchFamily="34" charset="0"/>
              </a:rPr>
              <a:t>) x (4.003 x 10 </a:t>
            </a:r>
            <a:r>
              <a:rPr lang="en-GB" altLang="en-US" baseline="30000" dirty="0">
                <a:cs typeface="Arial" panose="020B0604020202020204" pitchFamily="34" charset="0"/>
              </a:rPr>
              <a:t>14</a:t>
            </a:r>
            <a:r>
              <a:rPr lang="en-GB" altLang="en-US" dirty="0">
                <a:cs typeface="Arial" panose="020B0604020202020204" pitchFamily="34" charset="0"/>
              </a:rPr>
              <a:t>) / 4</a:t>
            </a:r>
            <a:r>
              <a:rPr lang="el-GR" altLang="en-US" dirty="0">
                <a:cs typeface="Arial" panose="020B0604020202020204" pitchFamily="34" charset="0"/>
              </a:rPr>
              <a:t>π</a:t>
            </a:r>
            <a:r>
              <a:rPr lang="en-GB" altLang="en-US" baseline="30000" dirty="0">
                <a:cs typeface="Arial" panose="020B0604020202020204" pitchFamily="34" charset="0"/>
              </a:rPr>
              <a:t>2</a:t>
            </a:r>
          </a:p>
          <a:p>
            <a:pPr marL="0" indent="0">
              <a:lnSpc>
                <a:spcPct val="80000"/>
              </a:lnSpc>
              <a:buFontTx/>
              <a:buNone/>
            </a:pPr>
            <a:r>
              <a:rPr lang="en-GB" altLang="en-US" i="1" dirty="0">
                <a:cs typeface="Arial" panose="020B0604020202020204" pitchFamily="34" charset="0"/>
              </a:rPr>
              <a:t>r </a:t>
            </a:r>
            <a:r>
              <a:rPr lang="en-GB" altLang="en-US" i="1" baseline="30000" dirty="0">
                <a:cs typeface="Arial" panose="020B0604020202020204" pitchFamily="34" charset="0"/>
              </a:rPr>
              <a:t>3</a:t>
            </a:r>
            <a:r>
              <a:rPr lang="en-GB" altLang="en-US" i="1" dirty="0">
                <a:cs typeface="Arial" panose="020B0604020202020204" pitchFamily="34" charset="0"/>
              </a:rPr>
              <a:t> = </a:t>
            </a:r>
            <a:r>
              <a:rPr lang="en-GB" altLang="en-US" dirty="0">
                <a:cs typeface="Arial" panose="020B0604020202020204" pitchFamily="34" charset="0"/>
              </a:rPr>
              <a:t>7.570 x 10 </a:t>
            </a:r>
            <a:r>
              <a:rPr lang="en-GB" altLang="en-US" baseline="30000" dirty="0">
                <a:cs typeface="Arial" panose="020B0604020202020204" pitchFamily="34" charset="0"/>
              </a:rPr>
              <a:t>22</a:t>
            </a:r>
          </a:p>
          <a:p>
            <a:pPr marL="0" indent="0">
              <a:lnSpc>
                <a:spcPct val="80000"/>
              </a:lnSpc>
              <a:buFontTx/>
              <a:buNone/>
            </a:pPr>
            <a:r>
              <a:rPr lang="en-GB" altLang="en-US" b="1" i="1" dirty="0">
                <a:solidFill>
                  <a:srgbClr val="FF3300"/>
                </a:solidFill>
                <a:cs typeface="Arial" panose="020B0604020202020204" pitchFamily="34" charset="0"/>
              </a:rPr>
              <a:t>r  = </a:t>
            </a:r>
            <a:r>
              <a:rPr lang="en-GB" altLang="en-US" b="1" dirty="0">
                <a:solidFill>
                  <a:srgbClr val="FF3300"/>
                </a:solidFill>
                <a:cs typeface="Arial" panose="020B0604020202020204" pitchFamily="34" charset="0"/>
              </a:rPr>
              <a:t>4.23 x 10 </a:t>
            </a:r>
            <a:r>
              <a:rPr lang="en-GB" altLang="en-US" b="1" baseline="30000" dirty="0">
                <a:solidFill>
                  <a:srgbClr val="FF3300"/>
                </a:solidFill>
                <a:cs typeface="Arial" panose="020B0604020202020204" pitchFamily="34" charset="0"/>
              </a:rPr>
              <a:t>7</a:t>
            </a:r>
            <a:r>
              <a:rPr lang="en-GB" altLang="en-US" b="1" dirty="0">
                <a:solidFill>
                  <a:srgbClr val="FF3300"/>
                </a:solidFill>
                <a:cs typeface="Arial" panose="020B0604020202020204" pitchFamily="34" charset="0"/>
              </a:rPr>
              <a:t> m   =  42 300 km</a:t>
            </a:r>
          </a:p>
          <a:p>
            <a:pPr marL="0" indent="0">
              <a:lnSpc>
                <a:spcPct val="80000"/>
              </a:lnSpc>
              <a:buFontTx/>
              <a:buNone/>
            </a:pPr>
            <a:r>
              <a:rPr lang="en-GB" altLang="en-US" b="1" dirty="0">
                <a:solidFill>
                  <a:schemeClr val="accent2"/>
                </a:solidFill>
                <a:cs typeface="Arial" panose="020B0604020202020204" pitchFamily="34" charset="0"/>
              </a:rPr>
              <a:t>This is 35 900 km above the Earth’s surface</a:t>
            </a:r>
          </a:p>
        </p:txBody>
      </p:sp>
    </p:spTree>
    <p:extLst>
      <p:ext uri="{BB962C8B-B14F-4D97-AF65-F5344CB8AC3E}">
        <p14:creationId xmlns:p14="http://schemas.microsoft.com/office/powerpoint/2010/main" val="164214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692" y="1253330"/>
            <a:ext cx="5960308" cy="4724137"/>
          </a:xfrm>
        </p:spPr>
        <p:txBody>
          <a:bodyPr/>
          <a:lstStyle/>
          <a:p>
            <a:pPr algn="just"/>
            <a:r>
              <a:rPr lang="en-GB" dirty="0"/>
              <a:t>An artificial satellite is an object that people have made and launched into orbit using rockets. </a:t>
            </a:r>
          </a:p>
          <a:p>
            <a:pPr algn="just"/>
            <a:r>
              <a:rPr lang="en-GB" dirty="0"/>
              <a:t>Satellites vary in size. The largest artificial satellite is the International Space Station (ISS). The main part of this is as big as a large five-bedroom house, but including solar panels, it is as large as a rugby field.</a:t>
            </a:r>
          </a:p>
        </p:txBody>
      </p:sp>
      <p:sp>
        <p:nvSpPr>
          <p:cNvPr id="2" name="Title 1"/>
          <p:cNvSpPr>
            <a:spLocks noGrp="1"/>
          </p:cNvSpPr>
          <p:nvPr>
            <p:ph type="title"/>
          </p:nvPr>
        </p:nvSpPr>
        <p:spPr/>
        <p:txBody>
          <a:bodyPr>
            <a:normAutofit/>
          </a:bodyPr>
          <a:lstStyle/>
          <a:p>
            <a:r>
              <a:rPr lang="en-GB" sz="5400">
                <a:solidFill>
                  <a:schemeClr val="bg1"/>
                </a:solidFill>
              </a:rPr>
              <a:t>What is an artificial satellite?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2743" y="1761096"/>
            <a:ext cx="5814006" cy="3954379"/>
          </a:xfrm>
          <a:prstGeom prst="rect">
            <a:avLst/>
          </a:prstGeom>
        </p:spPr>
      </p:pic>
    </p:spTree>
    <p:extLst>
      <p:ext uri="{BB962C8B-B14F-4D97-AF65-F5344CB8AC3E}">
        <p14:creationId xmlns:p14="http://schemas.microsoft.com/office/powerpoint/2010/main" val="614197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821432B7-6DC0-4537-8E9B-F41C75C15871}"/>
              </a:ext>
            </a:extLst>
          </p:cNvPr>
          <p:cNvSpPr>
            <a:spLocks noGrp="1"/>
          </p:cNvSpPr>
          <p:nvPr>
            <p:ph idx="1"/>
          </p:nvPr>
        </p:nvSpPr>
        <p:spPr/>
        <p:txBody>
          <a:bodyPr/>
          <a:lstStyle/>
          <a:p>
            <a:pPr algn="just"/>
            <a:r>
              <a:rPr lang="en-GB" dirty="0"/>
              <a:t>Altitudes of satellites above the Earth’s surface:</a:t>
            </a:r>
          </a:p>
          <a:p>
            <a:pPr algn="just"/>
            <a:r>
              <a:rPr lang="en-GB" dirty="0"/>
              <a:t>Low Earth orbit (LEO) – from 200 to 2000 km, for example, the ISS orbits at 400 km with a speed of 28 000 km/h, and time for one orbit is about 90 minutes.</a:t>
            </a:r>
          </a:p>
          <a:p>
            <a:pPr algn="just"/>
            <a:r>
              <a:rPr lang="en-GB" dirty="0"/>
              <a:t>Medium Earth orbit (MEO) – most MEO satellites are at an altitude of 20 000 km, and time for one orbit is 12 hours.</a:t>
            </a:r>
          </a:p>
          <a:p>
            <a:pPr algn="just"/>
            <a:r>
              <a:rPr lang="en-GB" dirty="0"/>
              <a:t>Geostationary orbit (GEO) – 36 000 km above the Earth. Time for one orbit is 24 hours. This is to match the rotation of the Earth so that the satellite appears to stay above the same point above the Earth’s surface. This is used for many communications and weather satellites.</a:t>
            </a:r>
          </a:p>
          <a:p>
            <a:endParaRPr lang="en-GB" dirty="0"/>
          </a:p>
        </p:txBody>
      </p:sp>
      <p:sp>
        <p:nvSpPr>
          <p:cNvPr id="2" name="Title 1"/>
          <p:cNvSpPr>
            <a:spLocks noGrp="1"/>
          </p:cNvSpPr>
          <p:nvPr>
            <p:ph type="title"/>
          </p:nvPr>
        </p:nvSpPr>
        <p:spPr/>
        <p:txBody>
          <a:bodyPr>
            <a:normAutofit fontScale="90000"/>
          </a:bodyPr>
          <a:lstStyle/>
          <a:p>
            <a:r>
              <a:rPr lang="en-GB" sz="6000">
                <a:solidFill>
                  <a:schemeClr val="bg1"/>
                </a:solidFill>
              </a:rPr>
              <a:t>Types of orbit</a:t>
            </a:r>
          </a:p>
        </p:txBody>
      </p:sp>
    </p:spTree>
    <p:extLst>
      <p:ext uri="{BB962C8B-B14F-4D97-AF65-F5344CB8AC3E}">
        <p14:creationId xmlns:p14="http://schemas.microsoft.com/office/powerpoint/2010/main" val="402110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6000">
                <a:solidFill>
                  <a:schemeClr val="bg1"/>
                </a:solidFill>
              </a:rPr>
              <a:t>T/N: Types of orbit</a:t>
            </a:r>
          </a:p>
        </p:txBody>
      </p:sp>
      <p:sp>
        <p:nvSpPr>
          <p:cNvPr id="4" name="TextBox 3">
            <a:extLst>
              <a:ext uri="{FF2B5EF4-FFF2-40B4-BE49-F238E27FC236}">
                <a16:creationId xmlns:a16="http://schemas.microsoft.com/office/drawing/2014/main" id="{1A61642A-0916-4310-BC72-162F48FF9A5A}"/>
              </a:ext>
            </a:extLst>
          </p:cNvPr>
          <p:cNvSpPr txBox="1"/>
          <p:nvPr/>
        </p:nvSpPr>
        <p:spPr>
          <a:xfrm>
            <a:off x="135692" y="1279999"/>
            <a:ext cx="8087360" cy="3416320"/>
          </a:xfrm>
          <a:prstGeom prst="rect">
            <a:avLst/>
          </a:prstGeom>
          <a:noFill/>
          <a:ln w="57150">
            <a:solidFill>
              <a:srgbClr val="C00000"/>
            </a:solidFill>
          </a:ln>
        </p:spPr>
        <p:txBody>
          <a:bodyPr wrap="square" rtlCol="0">
            <a:spAutoFit/>
          </a:bodyPr>
          <a:lstStyle/>
          <a:p>
            <a:r>
              <a:rPr lang="en-GB" sz="3600"/>
              <a:t>LEO: 200-2000 km. ISS space station, telecommunications. </a:t>
            </a:r>
          </a:p>
          <a:p>
            <a:endParaRPr lang="en-GB" sz="3600"/>
          </a:p>
          <a:p>
            <a:r>
              <a:rPr lang="en-GB" sz="3600"/>
              <a:t>MEO: 20,000 km. Used for GPS. </a:t>
            </a:r>
          </a:p>
          <a:p>
            <a:endParaRPr lang="en-GB" sz="3600"/>
          </a:p>
          <a:p>
            <a:r>
              <a:rPr lang="en-GB" sz="3600"/>
              <a:t>GEO: Communications/TV. Over equator. </a:t>
            </a:r>
          </a:p>
        </p:txBody>
      </p:sp>
      <p:sp>
        <p:nvSpPr>
          <p:cNvPr id="7" name="TextBox 6">
            <a:extLst>
              <a:ext uri="{FF2B5EF4-FFF2-40B4-BE49-F238E27FC236}">
                <a16:creationId xmlns:a16="http://schemas.microsoft.com/office/drawing/2014/main" id="{65711E4F-9AF5-4D8E-8A21-05DEFB250470}"/>
              </a:ext>
            </a:extLst>
          </p:cNvPr>
          <p:cNvSpPr txBox="1"/>
          <p:nvPr/>
        </p:nvSpPr>
        <p:spPr>
          <a:xfrm>
            <a:off x="8355132" y="1089163"/>
            <a:ext cx="3701176" cy="5632311"/>
          </a:xfrm>
          <a:prstGeom prst="rect">
            <a:avLst/>
          </a:prstGeom>
          <a:noFill/>
        </p:spPr>
        <p:txBody>
          <a:bodyPr wrap="square" rtlCol="0">
            <a:spAutoFit/>
          </a:bodyPr>
          <a:lstStyle/>
          <a:p>
            <a:r>
              <a:rPr lang="en-GB" sz="2400" dirty="0"/>
              <a:t>Calculate the time period of these satellites above the surface of Earth (remember radius of Earth is 6400 km!)</a:t>
            </a:r>
          </a:p>
          <a:p>
            <a:endParaRPr lang="en-GB" sz="2400" dirty="0"/>
          </a:p>
          <a:p>
            <a:pPr marL="342900" indent="-342900">
              <a:buAutoNum type="alphaLcParenR"/>
            </a:pPr>
            <a:r>
              <a:rPr lang="en-GB" sz="2400" dirty="0"/>
              <a:t>LEO 200 km above Earth’s surface</a:t>
            </a:r>
          </a:p>
          <a:p>
            <a:pPr marL="342900" indent="-342900">
              <a:buAutoNum type="alphaLcParenR"/>
            </a:pPr>
            <a:r>
              <a:rPr lang="en-GB" sz="2400" dirty="0"/>
              <a:t>MEO 20,000 km above Earth’s surface</a:t>
            </a:r>
          </a:p>
          <a:p>
            <a:pPr marL="342900" indent="-342900">
              <a:buAutoNum type="alphaLcParenR"/>
            </a:pPr>
            <a:r>
              <a:rPr lang="en-GB" sz="2400" dirty="0"/>
              <a:t>GEO 36,000 km above Earth’s surface. </a:t>
            </a:r>
          </a:p>
          <a:p>
            <a:pPr marL="342900" indent="-342900">
              <a:buAutoNum type="alphaLcParenR"/>
            </a:pPr>
            <a:endParaRPr lang="en-GB" sz="2400" dirty="0"/>
          </a:p>
          <a:p>
            <a:r>
              <a:rPr lang="en-GB" sz="2400" dirty="0"/>
              <a:t>What happens to the period as the radius of orbit increase? Why?</a:t>
            </a:r>
          </a:p>
        </p:txBody>
      </p:sp>
    </p:spTree>
    <p:extLst>
      <p:ext uri="{BB962C8B-B14F-4D97-AF65-F5344CB8AC3E}">
        <p14:creationId xmlns:p14="http://schemas.microsoft.com/office/powerpoint/2010/main" val="4189274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en-GB" dirty="0"/>
                  <a:t>The escape velocity from a planet is the minimum velocity an object must be given to escape from the planet when projected vertically from the surface. </a:t>
                </a:r>
              </a:p>
              <a:p>
                <a:pPr marL="0" indent="0">
                  <a:buNone/>
                </a:pPr>
                <a:r>
                  <a:rPr lang="en-GB" dirty="0"/>
                  <a:t>The gravitational potential </a:t>
                </a:r>
                <a:r>
                  <a:rPr lang="en-GB" i="1" dirty="0"/>
                  <a:t>V</a:t>
                </a:r>
                <a:r>
                  <a:rPr lang="en-GB" dirty="0"/>
                  <a:t> at a distance </a:t>
                </a:r>
                <a:r>
                  <a:rPr lang="en-GB" i="1" dirty="0"/>
                  <a:t>r </a:t>
                </a:r>
                <a:r>
                  <a:rPr lang="en-GB" dirty="0"/>
                  <a:t>from the centre of the planet of mass </a:t>
                </a:r>
                <a:r>
                  <a:rPr lang="en-GB" i="1" dirty="0"/>
                  <a:t>M </a:t>
                </a:r>
                <a:r>
                  <a:rPr lang="en-GB" dirty="0"/>
                  <a:t>is given by</a:t>
                </a:r>
              </a:p>
              <a:p>
                <a:pPr marL="0" indent="0">
                  <a:buNone/>
                </a:pPr>
                <a:endParaRPr lang="en-GB" dirty="0"/>
              </a:p>
              <a:p>
                <a:pPr marL="3657600" lvl="8" indent="0">
                  <a:buNone/>
                </a:pPr>
                <a14:m>
                  <m:oMathPara xmlns:m="http://schemas.openxmlformats.org/officeDocument/2006/math">
                    <m:oMathParaPr>
                      <m:jc m:val="centerGroup"/>
                    </m:oMathParaPr>
                    <m:oMath xmlns:m="http://schemas.openxmlformats.org/officeDocument/2006/math">
                      <m:r>
                        <a:rPr lang="en-GB" sz="2800" i="1">
                          <a:solidFill>
                            <a:srgbClr val="C00000"/>
                          </a:solidFill>
                          <a:latin typeface="Cambria Math" panose="02040503050406030204" pitchFamily="18" charset="0"/>
                        </a:rPr>
                        <m:t>𝑉</m:t>
                      </m:r>
                      <m:r>
                        <a:rPr lang="en-GB" sz="2800" i="1">
                          <a:solidFill>
                            <a:srgbClr val="C00000"/>
                          </a:solidFill>
                          <a:latin typeface="Cambria Math" panose="02040503050406030204" pitchFamily="18" charset="0"/>
                        </a:rPr>
                        <m:t>=−</m:t>
                      </m:r>
                      <m:f>
                        <m:fPr>
                          <m:ctrlPr>
                            <a:rPr lang="en-GB" sz="2800" i="1">
                              <a:solidFill>
                                <a:srgbClr val="C00000"/>
                              </a:solidFill>
                              <a:latin typeface="Cambria Math" panose="02040503050406030204" pitchFamily="18" charset="0"/>
                            </a:rPr>
                          </m:ctrlPr>
                        </m:fPr>
                        <m:num>
                          <m:r>
                            <a:rPr lang="en-GB" sz="2800" i="1">
                              <a:solidFill>
                                <a:srgbClr val="C00000"/>
                              </a:solidFill>
                              <a:latin typeface="Cambria Math" panose="02040503050406030204" pitchFamily="18" charset="0"/>
                            </a:rPr>
                            <m:t>𝐺𝑀</m:t>
                          </m:r>
                        </m:num>
                        <m:den>
                          <m:r>
                            <a:rPr lang="en-GB" sz="2800" i="1">
                              <a:solidFill>
                                <a:srgbClr val="C00000"/>
                              </a:solidFill>
                              <a:latin typeface="Cambria Math" panose="02040503050406030204" pitchFamily="18" charset="0"/>
                            </a:rPr>
                            <m:t>𝑟</m:t>
                          </m:r>
                        </m:den>
                      </m:f>
                    </m:oMath>
                  </m:oMathPara>
                </a14:m>
                <a:endParaRPr lang="en-GB" sz="2800" dirty="0">
                  <a:solidFill>
                    <a:srgbClr val="C00000"/>
                  </a:solidFill>
                </a:endParaRPr>
              </a:p>
              <a:p>
                <a:pPr marL="0" indent="0">
                  <a:buNone/>
                </a:pPr>
                <a:r>
                  <a:rPr lang="en-GB" dirty="0"/>
                  <a:t>To move an object of mass m from the surface to infinity, the work that must be done is </a:t>
                </a:r>
                <a14:m>
                  <m:oMath xmlns:m="http://schemas.openxmlformats.org/officeDocument/2006/math">
                    <m:r>
                      <a:rPr lang="en-GB"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𝑊</m:t>
                    </m:r>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𝑚</m:t>
                    </m:r>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𝑉</m:t>
                    </m:r>
                    <m:r>
                      <a:rPr lang="en-GB" b="0" i="1" smtClean="0">
                        <a:solidFill>
                          <a:srgbClr val="C00000"/>
                        </a:solidFill>
                        <a:latin typeface="Cambria Math" panose="02040503050406030204" pitchFamily="18" charset="0"/>
                        <a:ea typeface="Cambria Math" panose="02040503050406030204" pitchFamily="18" charset="0"/>
                      </a:rPr>
                      <m:t>=</m:t>
                    </m:r>
                    <m:f>
                      <m:fPr>
                        <m:ctrlPr>
                          <a:rPr lang="en-GB" b="0"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𝐺𝑀𝑚</m:t>
                        </m:r>
                      </m:num>
                      <m:den>
                        <m:r>
                          <a:rPr lang="en-GB" b="0" i="1" smtClean="0">
                            <a:solidFill>
                              <a:srgbClr val="C00000"/>
                            </a:solidFill>
                            <a:latin typeface="Cambria Math" panose="02040503050406030204" pitchFamily="18" charset="0"/>
                            <a:ea typeface="Cambria Math" panose="02040503050406030204" pitchFamily="18" charset="0"/>
                          </a:rPr>
                          <m:t>𝑟</m:t>
                        </m:r>
                      </m:den>
                    </m:f>
                  </m:oMath>
                </a14:m>
                <a:endParaRPr lang="en-GB" dirty="0">
                  <a:solidFill>
                    <a:srgbClr val="C00000"/>
                  </a:solidFill>
                </a:endParaRPr>
              </a:p>
              <a:p>
                <a:endParaRPr lang="en-GB" sz="2800" dirty="0">
                  <a:solidFill>
                    <a:srgbClr val="C00000"/>
                  </a:solidFill>
                </a:endParaRPr>
              </a:p>
              <a:p>
                <a:pPr marL="3657600" lvl="8" indent="0">
                  <a:buNone/>
                </a:pP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0" t="-2194" r="-360"/>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a:solidFill>
                  <a:schemeClr val="bg1"/>
                </a:solidFill>
              </a:rPr>
              <a:t>Escape velocity</a:t>
            </a:r>
          </a:p>
        </p:txBody>
      </p:sp>
      <p:sp>
        <p:nvSpPr>
          <p:cNvPr id="4" name="Rectangle 3">
            <a:extLst>
              <a:ext uri="{FF2B5EF4-FFF2-40B4-BE49-F238E27FC236}">
                <a16:creationId xmlns:a16="http://schemas.microsoft.com/office/drawing/2014/main" id="{82664121-0DDB-4E9A-9DD7-B3E710E794FB}"/>
              </a:ext>
            </a:extLst>
          </p:cNvPr>
          <p:cNvSpPr/>
          <p:nvPr/>
        </p:nvSpPr>
        <p:spPr>
          <a:xfrm>
            <a:off x="135692" y="3274017"/>
            <a:ext cx="11674016" cy="213093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1E7C8DCF-F7E0-4293-8C50-376020F6B1CB}"/>
              </a:ext>
            </a:extLst>
          </p:cNvPr>
          <p:cNvSpPr txBox="1"/>
          <p:nvPr/>
        </p:nvSpPr>
        <p:spPr>
          <a:xfrm>
            <a:off x="135692" y="5760992"/>
            <a:ext cx="11173327" cy="954107"/>
          </a:xfrm>
          <a:prstGeom prst="rect">
            <a:avLst/>
          </a:prstGeom>
          <a:noFill/>
        </p:spPr>
        <p:txBody>
          <a:bodyPr wrap="square" rtlCol="0">
            <a:spAutoFit/>
          </a:bodyPr>
          <a:lstStyle/>
          <a:p>
            <a:r>
              <a:rPr lang="en-GB" sz="2800" b="1" dirty="0"/>
              <a:t>Stretch: </a:t>
            </a:r>
            <a:r>
              <a:rPr lang="en-GB" sz="2800" dirty="0"/>
              <a:t>How can we use this expression to obtain the velocity needed to escape the Earth’s gravitational field (i.e. the escape velocity)?</a:t>
            </a:r>
            <a:endParaRPr lang="en-GB" sz="2800" b="1" dirty="0"/>
          </a:p>
        </p:txBody>
      </p:sp>
    </p:spTree>
    <p:extLst>
      <p:ext uri="{BB962C8B-B14F-4D97-AF65-F5344CB8AC3E}">
        <p14:creationId xmlns:p14="http://schemas.microsoft.com/office/powerpoint/2010/main" val="3585294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35692" y="1253330"/>
                <a:ext cx="8264389" cy="4724137"/>
              </a:xfrm>
            </p:spPr>
            <p:txBody>
              <a:bodyPr/>
              <a:lstStyle/>
              <a:p>
                <a:pPr marL="0" indent="0">
                  <a:buNone/>
                </a:pPr>
                <a:r>
                  <a:rPr lang="en-GB" dirty="0"/>
                  <a:t>For the object to escape, the kinetic energy must be more than the work required: </a:t>
                </a:r>
                <a14:m>
                  <m:oMath xmlns:m="http://schemas.openxmlformats.org/officeDocument/2006/math">
                    <m:f>
                      <m:fPr>
                        <m:ctrlPr>
                          <a:rPr lang="en-GB"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1</m:t>
                        </m:r>
                      </m:num>
                      <m:den>
                        <m:r>
                          <a:rPr lang="en-GB" b="0" i="1" smtClean="0">
                            <a:solidFill>
                              <a:srgbClr val="C00000"/>
                            </a:solidFill>
                            <a:latin typeface="Cambria Math" panose="02040503050406030204" pitchFamily="18" charset="0"/>
                          </a:rPr>
                          <m:t>2</m:t>
                        </m:r>
                      </m:den>
                    </m:f>
                    <m:r>
                      <a:rPr lang="en-GB" b="0" i="1" smtClean="0">
                        <a:solidFill>
                          <a:srgbClr val="C00000"/>
                        </a:solidFill>
                        <a:latin typeface="Cambria Math" panose="02040503050406030204" pitchFamily="18" charset="0"/>
                      </a:rPr>
                      <m:t>𝑚</m:t>
                    </m:r>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𝑣</m:t>
                        </m:r>
                      </m:e>
                      <m:sup>
                        <m:r>
                          <a:rPr lang="en-GB" b="0" i="1" smtClean="0">
                            <a:solidFill>
                              <a:srgbClr val="C00000"/>
                            </a:solidFill>
                            <a:latin typeface="Cambria Math" panose="02040503050406030204" pitchFamily="18" charset="0"/>
                          </a:rPr>
                          <m:t>2</m:t>
                        </m:r>
                      </m:sup>
                    </m:sSup>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𝑊</m:t>
                    </m:r>
                  </m:oMath>
                </a14:m>
                <a:endParaRPr lang="en-GB" dirty="0">
                  <a:solidFill>
                    <a:srgbClr val="C00000"/>
                  </a:solidFill>
                </a:endParaRPr>
              </a:p>
              <a:p>
                <a:pPr marL="0" indent="0">
                  <a:buNone/>
                </a:pPr>
                <a:r>
                  <a:rPr lang="en-GB" dirty="0"/>
                  <a:t>Therefore</a:t>
                </a:r>
                <a:r>
                  <a:rPr lang="en-GB" dirty="0">
                    <a:solidFill>
                      <a:srgbClr val="C00000"/>
                    </a:solidFill>
                  </a:rPr>
                  <a:t> </a:t>
                </a:r>
                <a14:m>
                  <m:oMath xmlns:m="http://schemas.openxmlformats.org/officeDocument/2006/math">
                    <m:f>
                      <m:fPr>
                        <m:ctrlPr>
                          <a:rPr lang="en-GB"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1</m:t>
                        </m:r>
                      </m:num>
                      <m:den>
                        <m:r>
                          <a:rPr lang="en-GB" b="0" i="1" smtClean="0">
                            <a:solidFill>
                              <a:srgbClr val="C00000"/>
                            </a:solidFill>
                            <a:latin typeface="Cambria Math" panose="02040503050406030204" pitchFamily="18" charset="0"/>
                          </a:rPr>
                          <m:t>2</m:t>
                        </m:r>
                      </m:den>
                    </m:f>
                    <m:r>
                      <a:rPr lang="en-GB" b="0" i="1" smtClean="0">
                        <a:solidFill>
                          <a:srgbClr val="C00000"/>
                        </a:solidFill>
                        <a:latin typeface="Cambria Math" panose="02040503050406030204" pitchFamily="18" charset="0"/>
                      </a:rPr>
                      <m:t>𝑚</m:t>
                    </m:r>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𝑣</m:t>
                        </m:r>
                      </m:e>
                      <m:sup>
                        <m:r>
                          <a:rPr lang="en-GB" b="0" i="1" smtClean="0">
                            <a:solidFill>
                              <a:srgbClr val="C00000"/>
                            </a:solidFill>
                            <a:latin typeface="Cambria Math" panose="02040503050406030204" pitchFamily="18" charset="0"/>
                          </a:rPr>
                          <m:t>2</m:t>
                        </m:r>
                      </m:sup>
                    </m:sSup>
                    <m:r>
                      <a:rPr lang="en-GB" b="0" i="1" smtClean="0">
                        <a:solidFill>
                          <a:srgbClr val="C00000"/>
                        </a:solidFill>
                        <a:latin typeface="Cambria Math" panose="02040503050406030204" pitchFamily="18" charset="0"/>
                        <a:ea typeface="Cambria Math" panose="02040503050406030204" pitchFamily="18" charset="0"/>
                      </a:rPr>
                      <m:t>≥</m:t>
                    </m:r>
                    <m:f>
                      <m:fPr>
                        <m:ctrlPr>
                          <a:rPr lang="en-GB" b="0"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𝐺𝑀𝑚</m:t>
                        </m:r>
                      </m:num>
                      <m:den>
                        <m:r>
                          <a:rPr lang="en-GB" b="0" i="1" smtClean="0">
                            <a:solidFill>
                              <a:srgbClr val="C00000"/>
                            </a:solidFill>
                            <a:latin typeface="Cambria Math" panose="02040503050406030204" pitchFamily="18" charset="0"/>
                            <a:ea typeface="Cambria Math" panose="02040503050406030204" pitchFamily="18" charset="0"/>
                          </a:rPr>
                          <m:t>𝑅</m:t>
                        </m:r>
                      </m:den>
                    </m:f>
                  </m:oMath>
                </a14:m>
                <a:endParaRPr lang="en-GB" dirty="0">
                  <a:solidFill>
                    <a:srgbClr val="C00000"/>
                  </a:solidFill>
                </a:endParaRPr>
              </a:p>
              <a:p>
                <a:pPr marL="0" indent="0">
                  <a:buNone/>
                </a:pPr>
                <a:r>
                  <a:rPr lang="en-GB" dirty="0"/>
                  <a:t>Escape velocity is then given by </a:t>
                </a:r>
                <a14:m>
                  <m:oMath xmlns:m="http://schemas.openxmlformats.org/officeDocument/2006/math">
                    <m:sSub>
                      <m:sSubPr>
                        <m:ctrlPr>
                          <a:rPr lang="en-GB" i="1" smtClean="0">
                            <a:solidFill>
                              <a:srgbClr val="C00000"/>
                            </a:solidFill>
                            <a:latin typeface="Cambria Math" panose="02040503050406030204" pitchFamily="18" charset="0"/>
                          </a:rPr>
                        </m:ctrlPr>
                      </m:sSubPr>
                      <m:e>
                        <m:r>
                          <a:rPr lang="en-GB" b="0" i="1" smtClean="0">
                            <a:solidFill>
                              <a:srgbClr val="C00000"/>
                            </a:solidFill>
                            <a:latin typeface="Cambria Math" panose="02040503050406030204" pitchFamily="18" charset="0"/>
                          </a:rPr>
                          <m:t>𝑣</m:t>
                        </m:r>
                      </m:e>
                      <m:sub>
                        <m:r>
                          <m:rPr>
                            <m:nor/>
                          </m:rPr>
                          <a:rPr lang="en-GB" b="0" i="0" smtClean="0">
                            <a:solidFill>
                              <a:srgbClr val="C00000"/>
                            </a:solidFill>
                            <a:latin typeface="Cambria Math" panose="02040503050406030204" pitchFamily="18" charset="0"/>
                          </a:rPr>
                          <m:t>esc</m:t>
                        </m:r>
                      </m:sub>
                    </m:sSub>
                    <m:r>
                      <a:rPr lang="en-GB" i="1" smtClean="0">
                        <a:solidFill>
                          <a:srgbClr val="C00000"/>
                        </a:solidFill>
                        <a:latin typeface="Cambria Math" panose="02040503050406030204" pitchFamily="18" charset="0"/>
                        <a:ea typeface="Cambria Math" panose="02040503050406030204" pitchFamily="18" charset="0"/>
                      </a:rPr>
                      <m:t>=</m:t>
                    </m:r>
                    <m:rad>
                      <m:radPr>
                        <m:degHide m:val="on"/>
                        <m:ctrlPr>
                          <a:rPr lang="en-GB" i="1" smtClean="0">
                            <a:solidFill>
                              <a:srgbClr val="C00000"/>
                            </a:solidFill>
                            <a:latin typeface="Cambria Math" panose="02040503050406030204" pitchFamily="18" charset="0"/>
                            <a:ea typeface="Cambria Math" panose="02040503050406030204" pitchFamily="18" charset="0"/>
                          </a:rPr>
                        </m:ctrlPr>
                      </m:radPr>
                      <m:deg/>
                      <m:e>
                        <m:f>
                          <m:fPr>
                            <m:ctrlPr>
                              <a:rPr lang="en-GB"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𝐺𝑀</m:t>
                            </m:r>
                          </m:num>
                          <m:den>
                            <m:r>
                              <a:rPr lang="en-GB" b="0" i="1" smtClean="0">
                                <a:solidFill>
                                  <a:srgbClr val="C00000"/>
                                </a:solidFill>
                                <a:latin typeface="Cambria Math" panose="02040503050406030204" pitchFamily="18" charset="0"/>
                                <a:ea typeface="Cambria Math" panose="02040503050406030204" pitchFamily="18" charset="0"/>
                              </a:rPr>
                              <m:t>𝑅</m:t>
                            </m:r>
                          </m:den>
                        </m:f>
                      </m:e>
                    </m:rad>
                  </m:oMath>
                </a14:m>
                <a:endParaRPr lang="en-GB" dirty="0">
                  <a:solidFill>
                    <a:srgbClr val="C00000"/>
                  </a:solidFill>
                </a:endParaRPr>
              </a:p>
              <a:p>
                <a:pPr marL="0" indent="0">
                  <a:buNone/>
                </a:pPr>
                <a:r>
                  <a:rPr lang="en-GB" dirty="0"/>
                  <a:t>And by using </a:t>
                </a:r>
                <a14:m>
                  <m:oMath xmlns:m="http://schemas.openxmlformats.org/officeDocument/2006/math">
                    <m:r>
                      <a:rPr lang="en-GB" b="0" i="1" smtClean="0">
                        <a:solidFill>
                          <a:srgbClr val="C00000"/>
                        </a:solidFill>
                        <a:latin typeface="Cambria Math" panose="02040503050406030204" pitchFamily="18" charset="0"/>
                      </a:rPr>
                      <m:t>𝑔</m:t>
                    </m:r>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m:t>
                        </m:r>
                      </m:num>
                      <m:den>
                        <m:r>
                          <a:rPr lang="en-GB" b="0" i="1" smtClean="0">
                            <a:solidFill>
                              <a:srgbClr val="C00000"/>
                            </a:solidFill>
                            <a:latin typeface="Cambria Math" panose="02040503050406030204" pitchFamily="18" charset="0"/>
                          </a:rPr>
                          <m:t>𝑅</m:t>
                        </m:r>
                      </m:den>
                    </m:f>
                  </m:oMath>
                </a14:m>
                <a:r>
                  <a:rPr lang="en-GB" dirty="0"/>
                  <a:t>, we obtain a final expression for the escape velocity which is:</a:t>
                </a:r>
              </a:p>
              <a:p>
                <a:pPr marL="0" indent="0">
                  <a:buNone/>
                </a:pPr>
                <a:r>
                  <a:rPr lang="en-GB" dirty="0">
                    <a:solidFill>
                      <a:srgbClr val="C00000"/>
                    </a:solidFill>
                  </a:rPr>
                  <a:t>				</a:t>
                </a:r>
                <a14:m>
                  <m:oMath xmlns:m="http://schemas.openxmlformats.org/officeDocument/2006/math">
                    <m:sSub>
                      <m:sSubPr>
                        <m:ctrlPr>
                          <a:rPr lang="en-GB" i="1" smtClean="0">
                            <a:solidFill>
                              <a:srgbClr val="C00000"/>
                            </a:solidFill>
                            <a:latin typeface="Cambria Math" panose="02040503050406030204" pitchFamily="18" charset="0"/>
                          </a:rPr>
                        </m:ctrlPr>
                      </m:sSubPr>
                      <m:e>
                        <m:r>
                          <a:rPr lang="en-GB" b="0" i="1" smtClean="0">
                            <a:solidFill>
                              <a:srgbClr val="C00000"/>
                            </a:solidFill>
                            <a:latin typeface="Cambria Math" panose="02040503050406030204" pitchFamily="18" charset="0"/>
                          </a:rPr>
                          <m:t>𝑣</m:t>
                        </m:r>
                      </m:e>
                      <m:sub>
                        <m:r>
                          <m:rPr>
                            <m:nor/>
                          </m:rPr>
                          <a:rPr lang="en-GB" b="0" i="0" smtClean="0">
                            <a:solidFill>
                              <a:srgbClr val="C00000"/>
                            </a:solidFill>
                            <a:latin typeface="Cambria Math" panose="02040503050406030204" pitchFamily="18" charset="0"/>
                          </a:rPr>
                          <m:t>esc</m:t>
                        </m:r>
                      </m:sub>
                    </m:sSub>
                    <m:r>
                      <a:rPr lang="en-GB" i="1" smtClean="0">
                        <a:solidFill>
                          <a:srgbClr val="C00000"/>
                        </a:solidFill>
                        <a:latin typeface="Cambria Math" panose="02040503050406030204" pitchFamily="18" charset="0"/>
                        <a:ea typeface="Cambria Math" panose="02040503050406030204" pitchFamily="18" charset="0"/>
                      </a:rPr>
                      <m:t>=</m:t>
                    </m:r>
                    <m:rad>
                      <m:radPr>
                        <m:degHide m:val="on"/>
                        <m:ctrlPr>
                          <a:rPr lang="en-GB" i="1" smtClean="0">
                            <a:solidFill>
                              <a:srgbClr val="C00000"/>
                            </a:solidFill>
                            <a:latin typeface="Cambria Math" panose="02040503050406030204" pitchFamily="18" charset="0"/>
                            <a:ea typeface="Cambria Math" panose="02040503050406030204" pitchFamily="18" charset="0"/>
                          </a:rPr>
                        </m:ctrlPr>
                      </m:radPr>
                      <m:deg/>
                      <m:e>
                        <m:r>
                          <a:rPr lang="en-GB" b="0" i="1" smtClean="0">
                            <a:solidFill>
                              <a:srgbClr val="C00000"/>
                            </a:solidFill>
                            <a:latin typeface="Cambria Math" panose="02040503050406030204" pitchFamily="18" charset="0"/>
                            <a:ea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𝑔𝑅</m:t>
                        </m:r>
                      </m:e>
                    </m:rad>
                  </m:oMath>
                </a14:m>
                <a:endParaRPr lang="en-GB" dirty="0">
                  <a:solidFill>
                    <a:srgbClr val="C0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35692" y="1253330"/>
                <a:ext cx="8264389" cy="4724137"/>
              </a:xfrm>
              <a:blipFill>
                <a:blip r:embed="rId2"/>
                <a:stretch>
                  <a:fillRect l="-1475" t="-2194"/>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a:solidFill>
                  <a:schemeClr val="bg1"/>
                </a:solidFill>
              </a:rPr>
              <a:t>Escape velocity</a:t>
            </a:r>
          </a:p>
        </p:txBody>
      </p:sp>
      <p:sp>
        <p:nvSpPr>
          <p:cNvPr id="4" name="Rectangle 3">
            <a:extLst>
              <a:ext uri="{FF2B5EF4-FFF2-40B4-BE49-F238E27FC236}">
                <a16:creationId xmlns:a16="http://schemas.microsoft.com/office/drawing/2014/main" id="{A42FD536-1956-44F6-9E82-D686E73A2159}"/>
              </a:ext>
            </a:extLst>
          </p:cNvPr>
          <p:cNvSpPr/>
          <p:nvPr/>
        </p:nvSpPr>
        <p:spPr>
          <a:xfrm>
            <a:off x="135693" y="1209798"/>
            <a:ext cx="8551108" cy="443840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A9DA3FE-3648-4A3D-8FF0-F187783B5962}"/>
              </a:ext>
            </a:extLst>
          </p:cNvPr>
          <p:cNvSpPr txBox="1"/>
          <p:nvPr/>
        </p:nvSpPr>
        <p:spPr>
          <a:xfrm>
            <a:off x="8791073" y="1786321"/>
            <a:ext cx="3471684" cy="1089529"/>
          </a:xfrm>
          <a:prstGeom prst="rect">
            <a:avLst/>
          </a:prstGeom>
          <a:noFill/>
        </p:spPr>
        <p:txBody>
          <a:bodyPr wrap="square">
            <a:spAutoFit/>
          </a:bodyPr>
          <a:lstStyle/>
          <a:p>
            <a:pPr marL="0" indent="0" eaLnBrk="1" hangingPunct="1">
              <a:lnSpc>
                <a:spcPct val="90000"/>
              </a:lnSpc>
              <a:buFontTx/>
              <a:buNone/>
            </a:pPr>
            <a:r>
              <a:rPr lang="en-GB" altLang="en-US" sz="2400" b="1" dirty="0"/>
              <a:t>Stretch:</a:t>
            </a:r>
            <a:r>
              <a:rPr lang="en-GB" altLang="en-US" sz="2400" dirty="0"/>
              <a:t> What is the escape velocity for Earth? (Earth’s radius = 6400 km)</a:t>
            </a:r>
          </a:p>
        </p:txBody>
      </p:sp>
    </p:spTree>
    <p:extLst>
      <p:ext uri="{BB962C8B-B14F-4D97-AF65-F5344CB8AC3E}">
        <p14:creationId xmlns:p14="http://schemas.microsoft.com/office/powerpoint/2010/main" val="302865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en-GB" dirty="0"/>
                  <a:t>Consider a satellite of mass </a:t>
                </a:r>
                <a:r>
                  <a:rPr lang="en-GB" i="1" dirty="0"/>
                  <a:t>m</a:t>
                </a:r>
                <a:r>
                  <a:rPr lang="en-GB" dirty="0"/>
                  <a:t> in a circular orbit of radius </a:t>
                </a:r>
                <a:r>
                  <a:rPr lang="en-GB" i="1" dirty="0"/>
                  <a:t>r</a:t>
                </a:r>
                <a:r>
                  <a:rPr lang="en-GB" dirty="0"/>
                  <a:t>, about a spherical planet or star of mass </a:t>
                </a:r>
                <a:r>
                  <a:rPr lang="en-GB" i="1" dirty="0"/>
                  <a:t>M</a:t>
                </a:r>
                <a:r>
                  <a:rPr lang="en-GB" dirty="0"/>
                  <a:t>. The speed of the satellite </a:t>
                </a:r>
                <a:r>
                  <a:rPr lang="en-GB" i="1" dirty="0"/>
                  <a:t>v</a:t>
                </a:r>
                <a:r>
                  <a:rPr lang="en-GB" dirty="0"/>
                  <a:t> is given by:</a:t>
                </a:r>
              </a:p>
              <a:p>
                <a:pPr marL="0" indent="0">
                  <a:buNone/>
                </a:pPr>
                <a:r>
                  <a:rPr lang="en-GB" dirty="0"/>
                  <a:t>					</a:t>
                </a:r>
                <a14:m>
                  <m:oMath xmlns:m="http://schemas.openxmlformats.org/officeDocument/2006/math">
                    <m:sSup>
                      <m:sSupPr>
                        <m:ctrlPr>
                          <a:rPr lang="en-GB" i="1">
                            <a:solidFill>
                              <a:srgbClr val="C00000"/>
                            </a:solidFill>
                            <a:latin typeface="Cambria Math" panose="02040503050406030204" pitchFamily="18" charset="0"/>
                          </a:rPr>
                        </m:ctrlPr>
                      </m:sSupPr>
                      <m:e>
                        <m:r>
                          <a:rPr lang="en-GB" i="1">
                            <a:solidFill>
                              <a:srgbClr val="C00000"/>
                            </a:solidFill>
                            <a:latin typeface="Cambria Math" panose="02040503050406030204" pitchFamily="18" charset="0"/>
                          </a:rPr>
                          <m:t>𝑣</m:t>
                        </m:r>
                      </m:e>
                      <m:sup>
                        <m:r>
                          <a:rPr lang="en-GB" i="1">
                            <a:solidFill>
                              <a:srgbClr val="C00000"/>
                            </a:solidFill>
                            <a:latin typeface="Cambria Math" panose="02040503050406030204" pitchFamily="18" charset="0"/>
                          </a:rPr>
                          <m:t>2</m:t>
                        </m:r>
                      </m:sup>
                    </m:sSup>
                    <m:r>
                      <a:rPr lang="en-GB" i="1">
                        <a:solidFill>
                          <a:srgbClr val="C00000"/>
                        </a:solidFill>
                        <a:latin typeface="Cambria Math" panose="02040503050406030204" pitchFamily="18" charset="0"/>
                      </a:rPr>
                      <m:t>=</m:t>
                    </m:r>
                    <m:f>
                      <m:fPr>
                        <m:ctrlPr>
                          <a:rPr lang="en-GB" i="1">
                            <a:solidFill>
                              <a:srgbClr val="C00000"/>
                            </a:solidFill>
                            <a:latin typeface="Cambria Math" panose="02040503050406030204" pitchFamily="18" charset="0"/>
                          </a:rPr>
                        </m:ctrlPr>
                      </m:fPr>
                      <m:num>
                        <m:r>
                          <a:rPr lang="en-GB" i="1">
                            <a:solidFill>
                              <a:srgbClr val="C00000"/>
                            </a:solidFill>
                            <a:latin typeface="Cambria Math" panose="02040503050406030204" pitchFamily="18" charset="0"/>
                          </a:rPr>
                          <m:t>𝐺𝑀</m:t>
                        </m:r>
                      </m:num>
                      <m:den>
                        <m:r>
                          <a:rPr lang="en-GB" i="1">
                            <a:solidFill>
                              <a:srgbClr val="C00000"/>
                            </a:solidFill>
                            <a:latin typeface="Cambria Math" panose="02040503050406030204" pitchFamily="18" charset="0"/>
                          </a:rPr>
                          <m:t>𝑟</m:t>
                        </m:r>
                      </m:den>
                    </m:f>
                  </m:oMath>
                </a14:m>
                <a:endParaRPr lang="en-GB" dirty="0">
                  <a:solidFill>
                    <a:srgbClr val="C00000"/>
                  </a:solidFill>
                </a:endParaRPr>
              </a:p>
              <a:p>
                <a:pPr marL="0" indent="0">
                  <a:buNone/>
                </a:pPr>
                <a:r>
                  <a:rPr lang="en-GB" dirty="0"/>
                  <a:t>as derived last lesson.</a:t>
                </a:r>
              </a:p>
              <a:p>
                <a:pPr marL="0" indent="0">
                  <a:buNone/>
                </a:pPr>
                <a:r>
                  <a:rPr lang="en-GB" dirty="0"/>
                  <a:t>What is the kinetic energy </a:t>
                </a:r>
                <a:r>
                  <a:rPr lang="en-GB" i="1" dirty="0" err="1"/>
                  <a:t>E</a:t>
                </a:r>
                <a:r>
                  <a:rPr lang="en-GB" i="1" baseline="-25000" dirty="0" err="1"/>
                  <a:t>k</a:t>
                </a:r>
                <a:r>
                  <a:rPr lang="en-GB" i="1" baseline="-25000" dirty="0"/>
                  <a:t> </a:t>
                </a:r>
                <a:r>
                  <a:rPr lang="en-GB" dirty="0"/>
                  <a:t> of the satellite?</a:t>
                </a:r>
              </a:p>
              <a:p>
                <a:pPr marL="0" indent="0">
                  <a:buNone/>
                </a:pPr>
                <a:endParaRPr lang="en-GB" dirty="0"/>
              </a:p>
              <a:p>
                <a:pPr marL="0" indent="0">
                  <a:buNone/>
                </a:pPr>
                <a:r>
                  <a:rPr lang="en-GB" dirty="0">
                    <a:solidFill>
                      <a:srgbClr val="C00000"/>
                    </a:solidFill>
                  </a:rPr>
                  <a:t>			 </a:t>
                </a:r>
                <a14:m>
                  <m:oMath xmlns:m="http://schemas.openxmlformats.org/officeDocument/2006/math">
                    <m:f>
                      <m:fPr>
                        <m:ctrlPr>
                          <a:rPr lang="en-GB"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1</m:t>
                        </m:r>
                      </m:num>
                      <m:den>
                        <m:r>
                          <a:rPr lang="en-GB" b="0" i="1" smtClean="0">
                            <a:solidFill>
                              <a:srgbClr val="C00000"/>
                            </a:solidFill>
                            <a:latin typeface="Cambria Math" panose="02040503050406030204" pitchFamily="18" charset="0"/>
                          </a:rPr>
                          <m:t>2</m:t>
                        </m:r>
                      </m:den>
                    </m:f>
                    <m:r>
                      <a:rPr lang="en-GB" b="0" i="1" smtClean="0">
                        <a:solidFill>
                          <a:srgbClr val="C00000"/>
                        </a:solidFill>
                        <a:latin typeface="Cambria Math" panose="02040503050406030204" pitchFamily="18" charset="0"/>
                      </a:rPr>
                      <m:t>𝑚</m:t>
                    </m:r>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𝑣</m:t>
                        </m:r>
                      </m:e>
                      <m:sup>
                        <m:r>
                          <a:rPr lang="en-GB" b="0" i="1" smtClean="0">
                            <a:solidFill>
                              <a:srgbClr val="C00000"/>
                            </a:solidFill>
                            <a:latin typeface="Cambria Math" panose="02040503050406030204" pitchFamily="18" charset="0"/>
                          </a:rPr>
                          <m:t>2</m:t>
                        </m:r>
                      </m:sup>
                    </m:sSup>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1</m:t>
                        </m:r>
                      </m:num>
                      <m:den>
                        <m:r>
                          <a:rPr lang="en-GB" b="0" i="1" smtClean="0">
                            <a:solidFill>
                              <a:srgbClr val="C00000"/>
                            </a:solidFill>
                            <a:latin typeface="Cambria Math" panose="02040503050406030204" pitchFamily="18" charset="0"/>
                          </a:rPr>
                          <m:t>2</m:t>
                        </m:r>
                      </m:den>
                    </m:f>
                    <m:r>
                      <a:rPr lang="en-GB" b="0" i="1" smtClean="0">
                        <a:solidFill>
                          <a:srgbClr val="C00000"/>
                        </a:solidFill>
                        <a:latin typeface="Cambria Math" panose="02040503050406030204" pitchFamily="18" charset="0"/>
                      </a:rPr>
                      <m:t>𝑚</m:t>
                    </m:r>
                    <m:r>
                      <a:rPr lang="en-GB" b="0" i="1" smtClean="0">
                        <a:solidFill>
                          <a:srgbClr val="C00000"/>
                        </a:solidFill>
                        <a:latin typeface="Cambria Math" panose="02040503050406030204" pitchFamily="18" charset="0"/>
                        <a:ea typeface="Cambria Math" panose="02040503050406030204" pitchFamily="18" charset="0"/>
                      </a:rPr>
                      <m:t>×</m:t>
                    </m:r>
                    <m:f>
                      <m:fPr>
                        <m:ctrlPr>
                          <a:rPr lang="en-GB" b="0"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𝐺𝑀</m:t>
                        </m:r>
                      </m:num>
                      <m:den>
                        <m:r>
                          <a:rPr lang="en-GB" b="0" i="1" smtClean="0">
                            <a:solidFill>
                              <a:srgbClr val="C00000"/>
                            </a:solidFill>
                            <a:latin typeface="Cambria Math" panose="02040503050406030204" pitchFamily="18" charset="0"/>
                            <a:ea typeface="Cambria Math" panose="02040503050406030204" pitchFamily="18" charset="0"/>
                          </a:rPr>
                          <m:t>𝑟</m:t>
                        </m:r>
                      </m:den>
                    </m:f>
                    <m:r>
                      <a:rPr lang="en-GB" b="0" i="1" smtClean="0">
                        <a:solidFill>
                          <a:srgbClr val="C00000"/>
                        </a:solidFill>
                        <a:latin typeface="Cambria Math" panose="02040503050406030204" pitchFamily="18" charset="0"/>
                        <a:ea typeface="Cambria Math" panose="02040503050406030204" pitchFamily="18" charset="0"/>
                      </a:rPr>
                      <m:t>=</m:t>
                    </m:r>
                    <m:f>
                      <m:fPr>
                        <m:ctrlPr>
                          <a:rPr lang="en-GB" b="0"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𝐺𝑀𝑚</m:t>
                        </m:r>
                      </m:num>
                      <m:den>
                        <m:r>
                          <a:rPr lang="en-GB" b="0" i="1" smtClean="0">
                            <a:solidFill>
                              <a:srgbClr val="C00000"/>
                            </a:solidFill>
                            <a:latin typeface="Cambria Math" panose="02040503050406030204" pitchFamily="18" charset="0"/>
                            <a:ea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𝑟</m:t>
                        </m:r>
                      </m:den>
                    </m:f>
                  </m:oMath>
                </a14:m>
                <a:endParaRPr lang="en-GB" dirty="0">
                  <a:solidFill>
                    <a:srgbClr val="C00000"/>
                  </a:solidFill>
                </a:endParaRPr>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0" t="-2194"/>
                </a:stretch>
              </a:blipFill>
            </p:spPr>
            <p:txBody>
              <a:bodyPr/>
              <a:lstStyle/>
              <a:p>
                <a:r>
                  <a:rPr lang="en-GB">
                    <a:noFill/>
                  </a:rPr>
                  <a:t> </a:t>
                </a:r>
              </a:p>
            </p:txBody>
          </p:sp>
        </mc:Fallback>
      </mc:AlternateContent>
      <p:sp>
        <p:nvSpPr>
          <p:cNvPr id="2" name="Title 1"/>
          <p:cNvSpPr>
            <a:spLocks noGrp="1"/>
          </p:cNvSpPr>
          <p:nvPr>
            <p:ph type="title"/>
          </p:nvPr>
        </p:nvSpPr>
        <p:spPr/>
        <p:txBody>
          <a:bodyPr>
            <a:noAutofit/>
          </a:bodyPr>
          <a:lstStyle/>
          <a:p>
            <a:r>
              <a:rPr lang="en-GB" sz="5400">
                <a:solidFill>
                  <a:schemeClr val="bg1"/>
                </a:solidFill>
              </a:rPr>
              <a:t>Energy of orbiting satellite</a:t>
            </a:r>
          </a:p>
        </p:txBody>
      </p:sp>
    </p:spTree>
    <p:extLst>
      <p:ext uri="{BB962C8B-B14F-4D97-AF65-F5344CB8AC3E}">
        <p14:creationId xmlns:p14="http://schemas.microsoft.com/office/powerpoint/2010/main" val="2215914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pPr marL="0" indent="0">
                  <a:buNone/>
                </a:pPr>
                <a:r>
                  <a:rPr lang="en-GB" dirty="0"/>
                  <a:t>The satellite is at distance </a:t>
                </a:r>
                <a:r>
                  <a:rPr lang="en-GB" i="1" dirty="0"/>
                  <a:t>r</a:t>
                </a:r>
                <a:r>
                  <a:rPr lang="en-GB" dirty="0"/>
                  <a:t> from the centre of the planet. At this distance</a:t>
                </a:r>
              </a:p>
              <a:p>
                <a:pPr marL="0" indent="0">
                  <a:buNone/>
                </a:pPr>
                <a:r>
                  <a:rPr lang="en-GB" dirty="0"/>
                  <a:t>		The gravitational potential </a:t>
                </a:r>
                <a14:m>
                  <m:oMath xmlns:m="http://schemas.openxmlformats.org/officeDocument/2006/math">
                    <m:r>
                      <a:rPr lang="en-GB" i="1">
                        <a:solidFill>
                          <a:srgbClr val="C00000"/>
                        </a:solidFill>
                        <a:latin typeface="Cambria Math" panose="02040503050406030204" pitchFamily="18" charset="0"/>
                      </a:rPr>
                      <m:t>𝑉</m:t>
                    </m:r>
                    <m:r>
                      <a:rPr lang="en-GB" i="1">
                        <a:solidFill>
                          <a:srgbClr val="C00000"/>
                        </a:solidFill>
                        <a:latin typeface="Cambria Math" panose="02040503050406030204" pitchFamily="18" charset="0"/>
                      </a:rPr>
                      <m:t>=−</m:t>
                    </m:r>
                    <m:f>
                      <m:fPr>
                        <m:ctrlPr>
                          <a:rPr lang="en-GB" i="1">
                            <a:solidFill>
                              <a:srgbClr val="C00000"/>
                            </a:solidFill>
                            <a:latin typeface="Cambria Math" panose="02040503050406030204" pitchFamily="18" charset="0"/>
                          </a:rPr>
                        </m:ctrlPr>
                      </m:fPr>
                      <m:num>
                        <m:r>
                          <a:rPr lang="en-GB" i="1">
                            <a:solidFill>
                              <a:srgbClr val="C00000"/>
                            </a:solidFill>
                            <a:latin typeface="Cambria Math" panose="02040503050406030204" pitchFamily="18" charset="0"/>
                          </a:rPr>
                          <m:t>𝐺𝑀</m:t>
                        </m:r>
                      </m:num>
                      <m:den>
                        <m:r>
                          <a:rPr lang="en-GB" i="1">
                            <a:solidFill>
                              <a:srgbClr val="C00000"/>
                            </a:solidFill>
                            <a:latin typeface="Cambria Math" panose="02040503050406030204" pitchFamily="18" charset="0"/>
                          </a:rPr>
                          <m:t>𝑟</m:t>
                        </m:r>
                      </m:den>
                    </m:f>
                  </m:oMath>
                </a14:m>
                <a:r>
                  <a:rPr lang="en-GB" dirty="0"/>
                  <a:t>.</a:t>
                </a:r>
              </a:p>
              <a:p>
                <a:pPr marL="0" indent="0">
                  <a:buNone/>
                </a:pPr>
                <a:endParaRPr lang="en-GB" dirty="0"/>
              </a:p>
              <a:p>
                <a:pPr marL="0" indent="0">
                  <a:buNone/>
                </a:pPr>
                <a:r>
                  <a:rPr lang="en-GB" dirty="0"/>
                  <a:t>The satellite’s GPE:</a:t>
                </a:r>
              </a:p>
              <a:p>
                <a:pPr marL="0" indent="0">
                  <a:buNone/>
                </a:pPr>
                <a:r>
                  <a:rPr lang="en-GB" dirty="0"/>
                  <a:t>				 </a:t>
                </a:r>
                <a14:m>
                  <m:oMath xmlns:m="http://schemas.openxmlformats.org/officeDocument/2006/math">
                    <m:sSub>
                      <m:sSubPr>
                        <m:ctrlPr>
                          <a:rPr lang="en-GB" i="1" smtClean="0">
                            <a:solidFill>
                              <a:srgbClr val="C00000"/>
                            </a:solidFill>
                            <a:latin typeface="Cambria Math" panose="02040503050406030204" pitchFamily="18" charset="0"/>
                          </a:rPr>
                        </m:ctrlPr>
                      </m:sSubPr>
                      <m:e>
                        <m:r>
                          <a:rPr lang="en-GB" b="0" i="1" smtClean="0">
                            <a:solidFill>
                              <a:srgbClr val="C00000"/>
                            </a:solidFill>
                            <a:latin typeface="Cambria Math" panose="02040503050406030204" pitchFamily="18" charset="0"/>
                          </a:rPr>
                          <m:t>𝐸</m:t>
                        </m:r>
                      </m:e>
                      <m:sub>
                        <m:r>
                          <a:rPr lang="en-GB" b="0" i="1" smtClean="0">
                            <a:solidFill>
                              <a:srgbClr val="C00000"/>
                            </a:solidFill>
                            <a:latin typeface="Cambria Math" panose="02040503050406030204" pitchFamily="18" charset="0"/>
                          </a:rPr>
                          <m:t>𝑝</m:t>
                        </m:r>
                      </m:sub>
                    </m:sSub>
                    <m:r>
                      <a:rPr lang="en-GB" b="0" i="1" smtClean="0">
                        <a:solidFill>
                          <a:srgbClr val="C00000"/>
                        </a:solidFill>
                        <a:latin typeface="Cambria Math" panose="02040503050406030204" pitchFamily="18" charset="0"/>
                      </a:rPr>
                      <m:t>=</m:t>
                    </m:r>
                    <m:r>
                      <a:rPr lang="en-GB" b="0" i="1" smtClean="0">
                        <a:solidFill>
                          <a:srgbClr val="C00000"/>
                        </a:solidFill>
                        <a:latin typeface="Cambria Math" panose="02040503050406030204" pitchFamily="18" charset="0"/>
                      </a:rPr>
                      <m:t>𝑚𝑉</m:t>
                    </m:r>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𝐺𝑀𝑚</m:t>
                        </m:r>
                      </m:num>
                      <m:den>
                        <m:r>
                          <a:rPr lang="en-GB" b="0" i="1" smtClean="0">
                            <a:solidFill>
                              <a:srgbClr val="C00000"/>
                            </a:solidFill>
                            <a:latin typeface="Cambria Math" panose="02040503050406030204" pitchFamily="18" charset="0"/>
                          </a:rPr>
                          <m:t>𝑟</m:t>
                        </m:r>
                      </m:den>
                    </m:f>
                  </m:oMath>
                </a14:m>
                <a:endParaRPr lang="en-GB" b="0" dirty="0"/>
              </a:p>
              <a:p>
                <a:pPr marL="0" indent="0">
                  <a:buNone/>
                </a:pPr>
                <a:r>
                  <a:rPr lang="en-GB" dirty="0"/>
                  <a:t>Therefore the total energy of the satellite </a:t>
                </a:r>
                <a14:m>
                  <m:oMath xmlns:m="http://schemas.openxmlformats.org/officeDocument/2006/math">
                    <m:sSub>
                      <m:sSubPr>
                        <m:ctrlPr>
                          <a:rPr lang="en-GB" b="0" i="1" smtClean="0">
                            <a:latin typeface="Cambria Math" panose="02040503050406030204" pitchFamily="18" charset="0"/>
                          </a:rPr>
                        </m:ctrlPr>
                      </m:sSubPr>
                      <m:e>
                        <m:r>
                          <a:rPr lang="en-GB" b="0" i="1" smtClean="0">
                            <a:solidFill>
                              <a:srgbClr val="C00000"/>
                            </a:solidFill>
                            <a:latin typeface="Cambria Math" panose="02040503050406030204" pitchFamily="18" charset="0"/>
                          </a:rPr>
                          <m:t>𝐸</m:t>
                        </m:r>
                      </m:e>
                      <m:sub>
                        <m:r>
                          <m:rPr>
                            <m:nor/>
                          </m:rPr>
                          <a:rPr lang="en-GB" b="0" i="0" smtClean="0">
                            <a:solidFill>
                              <a:srgbClr val="C00000"/>
                            </a:solidFill>
                            <a:latin typeface="Cambria Math" panose="02040503050406030204" pitchFamily="18" charset="0"/>
                          </a:rPr>
                          <m:t>tot</m:t>
                        </m:r>
                      </m:sub>
                    </m:sSub>
                    <m:r>
                      <a:rPr lang="en-GB" b="0" i="1" smtClean="0">
                        <a:solidFill>
                          <a:srgbClr val="C00000"/>
                        </a:solidFill>
                        <a:latin typeface="Cambria Math" panose="02040503050406030204" pitchFamily="18" charset="0"/>
                      </a:rPr>
                      <m:t>=</m:t>
                    </m:r>
                    <m:sSub>
                      <m:sSubPr>
                        <m:ctrlPr>
                          <a:rPr lang="en-GB" b="0" i="1" smtClean="0">
                            <a:solidFill>
                              <a:srgbClr val="C00000"/>
                            </a:solidFill>
                            <a:latin typeface="Cambria Math" panose="02040503050406030204" pitchFamily="18" charset="0"/>
                          </a:rPr>
                        </m:ctrlPr>
                      </m:sSubPr>
                      <m:e>
                        <m:r>
                          <a:rPr lang="en-GB" b="0" i="1" smtClean="0">
                            <a:solidFill>
                              <a:srgbClr val="C00000"/>
                            </a:solidFill>
                            <a:latin typeface="Cambria Math" panose="02040503050406030204" pitchFamily="18" charset="0"/>
                          </a:rPr>
                          <m:t>𝐸</m:t>
                        </m:r>
                      </m:e>
                      <m:sub>
                        <m:r>
                          <a:rPr lang="en-GB" b="0" i="1" smtClean="0">
                            <a:solidFill>
                              <a:srgbClr val="C00000"/>
                            </a:solidFill>
                            <a:latin typeface="Cambria Math" panose="02040503050406030204" pitchFamily="18" charset="0"/>
                          </a:rPr>
                          <m:t>𝑝</m:t>
                        </m:r>
                      </m:sub>
                    </m:sSub>
                    <m:r>
                      <a:rPr lang="en-GB" b="0" i="1" smtClean="0">
                        <a:solidFill>
                          <a:srgbClr val="C00000"/>
                        </a:solidFill>
                        <a:latin typeface="Cambria Math" panose="02040503050406030204" pitchFamily="18" charset="0"/>
                      </a:rPr>
                      <m:t>+</m:t>
                    </m:r>
                    <m:sSub>
                      <m:sSubPr>
                        <m:ctrlPr>
                          <a:rPr lang="en-GB" b="0" i="1" smtClean="0">
                            <a:solidFill>
                              <a:srgbClr val="C00000"/>
                            </a:solidFill>
                            <a:latin typeface="Cambria Math" panose="02040503050406030204" pitchFamily="18" charset="0"/>
                          </a:rPr>
                        </m:ctrlPr>
                      </m:sSubPr>
                      <m:e>
                        <m:r>
                          <a:rPr lang="en-GB" b="0" i="1" smtClean="0">
                            <a:solidFill>
                              <a:srgbClr val="C00000"/>
                            </a:solidFill>
                            <a:latin typeface="Cambria Math" panose="02040503050406030204" pitchFamily="18" charset="0"/>
                          </a:rPr>
                          <m:t>𝐸</m:t>
                        </m:r>
                      </m:e>
                      <m:sub>
                        <m:r>
                          <a:rPr lang="en-GB" b="0" i="1" smtClean="0">
                            <a:solidFill>
                              <a:srgbClr val="C00000"/>
                            </a:solidFill>
                            <a:latin typeface="Cambria Math" panose="02040503050406030204" pitchFamily="18" charset="0"/>
                          </a:rPr>
                          <m:t>𝑘</m:t>
                        </m:r>
                      </m:sub>
                    </m:sSub>
                    <m:r>
                      <a:rPr lang="en-GB" b="0" i="1" smtClean="0">
                        <a:latin typeface="Cambria Math" panose="02040503050406030204" pitchFamily="18" charset="0"/>
                      </a:rPr>
                      <m:t>:</m:t>
                    </m:r>
                  </m:oMath>
                </a14:m>
                <a:endParaRPr lang="en-GB" b="0" dirty="0"/>
              </a:p>
              <a:p>
                <a:pPr marL="0" indent="0">
                  <a:buNone/>
                </a:pPr>
                <a:endParaRPr lang="en-GB" b="0" dirty="0"/>
              </a:p>
              <a:p>
                <a:pPr marL="0" indent="0">
                  <a:buNone/>
                </a:pPr>
                <a:r>
                  <a:rPr lang="en-GB" dirty="0"/>
                  <a:t>			</a:t>
                </a:r>
                <a14:m>
                  <m:oMath xmlns:m="http://schemas.openxmlformats.org/officeDocument/2006/math">
                    <m:sSub>
                      <m:sSubPr>
                        <m:ctrlPr>
                          <a:rPr lang="en-GB" i="1" smtClean="0">
                            <a:solidFill>
                              <a:srgbClr val="C00000"/>
                            </a:solidFill>
                            <a:latin typeface="Cambria Math" panose="02040503050406030204" pitchFamily="18" charset="0"/>
                          </a:rPr>
                        </m:ctrlPr>
                      </m:sSubPr>
                      <m:e>
                        <m:r>
                          <a:rPr lang="en-GB" b="0" i="1" smtClean="0">
                            <a:solidFill>
                              <a:srgbClr val="C00000"/>
                            </a:solidFill>
                            <a:latin typeface="Cambria Math" panose="02040503050406030204" pitchFamily="18" charset="0"/>
                          </a:rPr>
                          <m:t>𝐸</m:t>
                        </m:r>
                      </m:e>
                      <m:sub>
                        <m:r>
                          <m:rPr>
                            <m:nor/>
                          </m:rPr>
                          <a:rPr lang="en-GB" b="0" i="0" smtClean="0">
                            <a:solidFill>
                              <a:srgbClr val="C00000"/>
                            </a:solidFill>
                            <a:latin typeface="Cambria Math" panose="02040503050406030204" pitchFamily="18" charset="0"/>
                          </a:rPr>
                          <m:t>tot</m:t>
                        </m:r>
                      </m:sub>
                    </m:sSub>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𝐺𝑀𝑚</m:t>
                        </m:r>
                      </m:num>
                      <m:den>
                        <m:r>
                          <a:rPr lang="en-GB" b="0" i="1" smtClean="0">
                            <a:solidFill>
                              <a:srgbClr val="C00000"/>
                            </a:solidFill>
                            <a:latin typeface="Cambria Math" panose="02040503050406030204" pitchFamily="18" charset="0"/>
                          </a:rPr>
                          <m:t>𝑟</m:t>
                        </m:r>
                      </m:den>
                    </m:f>
                    <m:r>
                      <a:rPr lang="en-GB" b="0" i="1" smtClean="0">
                        <a:solidFill>
                          <a:srgbClr val="C00000"/>
                        </a:solidFill>
                        <a:latin typeface="Cambria Math" panose="02040503050406030204" pitchFamily="18" charset="0"/>
                        <a:ea typeface="Cambria Math" panose="02040503050406030204" pitchFamily="18" charset="0"/>
                      </a:rPr>
                      <m:t>+</m:t>
                    </m:r>
                    <m:f>
                      <m:fPr>
                        <m:ctrlPr>
                          <a:rPr lang="en-GB" b="0"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𝐺𝑀𝑚</m:t>
                        </m:r>
                      </m:num>
                      <m:den>
                        <m:r>
                          <a:rPr lang="en-GB" b="0" i="1" smtClean="0">
                            <a:solidFill>
                              <a:srgbClr val="C00000"/>
                            </a:solidFill>
                            <a:latin typeface="Cambria Math" panose="02040503050406030204" pitchFamily="18" charset="0"/>
                            <a:ea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𝑟</m:t>
                        </m:r>
                      </m:den>
                    </m:f>
                    <m:r>
                      <a:rPr lang="en-GB" b="0" i="1" smtClean="0">
                        <a:solidFill>
                          <a:srgbClr val="C00000"/>
                        </a:solidFill>
                        <a:latin typeface="Cambria Math" panose="02040503050406030204" pitchFamily="18" charset="0"/>
                        <a:ea typeface="Cambria Math" panose="02040503050406030204" pitchFamily="18" charset="0"/>
                      </a:rPr>
                      <m:t>=−</m:t>
                    </m:r>
                    <m:f>
                      <m:fPr>
                        <m:ctrlPr>
                          <a:rPr lang="en-GB" b="0" i="1" smtClean="0">
                            <a:solidFill>
                              <a:srgbClr val="C00000"/>
                            </a:solidFill>
                            <a:latin typeface="Cambria Math" panose="02040503050406030204" pitchFamily="18" charset="0"/>
                            <a:ea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𝐺𝑀𝑚</m:t>
                        </m:r>
                      </m:num>
                      <m:den>
                        <m:r>
                          <a:rPr lang="en-GB" b="0" i="1" smtClean="0">
                            <a:solidFill>
                              <a:srgbClr val="C00000"/>
                            </a:solidFill>
                            <a:latin typeface="Cambria Math" panose="02040503050406030204" pitchFamily="18" charset="0"/>
                            <a:ea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𝑟</m:t>
                        </m:r>
                      </m:den>
                    </m:f>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0" t="-2194"/>
                </a:stretch>
              </a:blipFill>
            </p:spPr>
            <p:txBody>
              <a:bodyPr/>
              <a:lstStyle/>
              <a:p>
                <a:r>
                  <a:rPr lang="en-GB">
                    <a:noFill/>
                  </a:rPr>
                  <a:t> </a:t>
                </a:r>
              </a:p>
            </p:txBody>
          </p:sp>
        </mc:Fallback>
      </mc:AlternateContent>
      <p:sp>
        <p:nvSpPr>
          <p:cNvPr id="4" name="Title 1"/>
          <p:cNvSpPr>
            <a:spLocks noGrp="1"/>
          </p:cNvSpPr>
          <p:nvPr>
            <p:ph type="title"/>
          </p:nvPr>
        </p:nvSpPr>
        <p:spPr/>
        <p:txBody>
          <a:bodyPr>
            <a:noAutofit/>
          </a:bodyPr>
          <a:lstStyle/>
          <a:p>
            <a:r>
              <a:rPr lang="en-GB" sz="5400">
                <a:solidFill>
                  <a:schemeClr val="bg1"/>
                </a:solidFill>
              </a:rPr>
              <a:t>Energy of orbiting satellite</a:t>
            </a:r>
          </a:p>
        </p:txBody>
      </p:sp>
      <p:sp>
        <p:nvSpPr>
          <p:cNvPr id="5" name="Rectangle 4">
            <a:extLst>
              <a:ext uri="{FF2B5EF4-FFF2-40B4-BE49-F238E27FC236}">
                <a16:creationId xmlns:a16="http://schemas.microsoft.com/office/drawing/2014/main" id="{9147FC53-000F-447C-97DC-EF05BAAACDBD}"/>
              </a:ext>
            </a:extLst>
          </p:cNvPr>
          <p:cNvSpPr/>
          <p:nvPr/>
        </p:nvSpPr>
        <p:spPr>
          <a:xfrm>
            <a:off x="135692" y="2789148"/>
            <a:ext cx="8583191" cy="309836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1D698346-C0CF-4897-AEFD-0EB684E70DCB}"/>
              </a:ext>
            </a:extLst>
          </p:cNvPr>
          <p:cNvSpPr txBox="1"/>
          <p:nvPr/>
        </p:nvSpPr>
        <p:spPr>
          <a:xfrm>
            <a:off x="8934903" y="2789148"/>
            <a:ext cx="2968339" cy="2677656"/>
          </a:xfrm>
          <a:prstGeom prst="rect">
            <a:avLst/>
          </a:prstGeom>
          <a:noFill/>
        </p:spPr>
        <p:txBody>
          <a:bodyPr wrap="square" rtlCol="0">
            <a:spAutoFit/>
          </a:bodyPr>
          <a:lstStyle/>
          <a:p>
            <a:r>
              <a:rPr lang="en-GB" sz="2800" b="1" dirty="0"/>
              <a:t>Stretch:</a:t>
            </a:r>
            <a:r>
              <a:rPr lang="en-GB" sz="2800" dirty="0"/>
              <a:t> Sketch a graph of kinetic, potential &amp; total energy of a potential against the radius of orbit.  </a:t>
            </a:r>
            <a:endParaRPr lang="en-GB" sz="2800" b="1" dirty="0"/>
          </a:p>
        </p:txBody>
      </p:sp>
    </p:spTree>
    <p:extLst>
      <p:ext uri="{BB962C8B-B14F-4D97-AF65-F5344CB8AC3E}">
        <p14:creationId xmlns:p14="http://schemas.microsoft.com/office/powerpoint/2010/main" val="312902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en-GB" dirty="0"/>
                  <a:t>Therefore, for a satellite in a circular orbit of radius </a:t>
                </a:r>
                <a:r>
                  <a:rPr lang="en-GB" i="1" dirty="0"/>
                  <a:t>r</a:t>
                </a:r>
                <a:r>
                  <a:rPr lang="en-GB" dirty="0"/>
                  <a:t>, its total energy is equal to:</a:t>
                </a:r>
              </a:p>
              <a:p>
                <a:pPr marL="0" indent="0">
                  <a:buNone/>
                </a:pPr>
                <a:r>
                  <a:rPr lang="en-GB" dirty="0"/>
                  <a:t>	</a:t>
                </a:r>
              </a:p>
              <a:p>
                <a:pPr marL="0" indent="0">
                  <a:buNone/>
                </a:pPr>
                <a:endParaRPr lang="en-GB" dirty="0"/>
              </a:p>
              <a:p>
                <a:pPr marL="0" indent="0">
                  <a:buNone/>
                </a:pPr>
                <a:endParaRPr lang="en-GB" dirty="0"/>
              </a:p>
              <a:p>
                <a:pPr marL="0" indent="0">
                  <a:buNone/>
                </a:pPr>
                <a:r>
                  <a:rPr lang="en-GB" dirty="0"/>
                  <a:t>	</a:t>
                </a:r>
                <a14:m>
                  <m:oMath xmlns:m="http://schemas.openxmlformats.org/officeDocument/2006/math">
                    <m:sSub>
                      <m:sSubPr>
                        <m:ctrlPr>
                          <a:rPr lang="en-GB" sz="3600" i="1" smtClean="0">
                            <a:solidFill>
                              <a:srgbClr val="C00000"/>
                            </a:solidFill>
                            <a:latin typeface="Cambria Math" panose="02040503050406030204" pitchFamily="18" charset="0"/>
                          </a:rPr>
                        </m:ctrlPr>
                      </m:sSubPr>
                      <m:e>
                        <m:r>
                          <a:rPr lang="en-GB" sz="3600" b="0" i="1" smtClean="0">
                            <a:solidFill>
                              <a:srgbClr val="C00000"/>
                            </a:solidFill>
                            <a:latin typeface="Cambria Math" panose="02040503050406030204" pitchFamily="18" charset="0"/>
                          </a:rPr>
                          <m:t>𝐸</m:t>
                        </m:r>
                      </m:e>
                      <m:sub>
                        <m:r>
                          <m:rPr>
                            <m:nor/>
                          </m:rPr>
                          <a:rPr lang="en-GB" sz="3600" b="0" i="0" smtClean="0">
                            <a:solidFill>
                              <a:srgbClr val="C00000"/>
                            </a:solidFill>
                            <a:latin typeface="Cambria Math" panose="02040503050406030204" pitchFamily="18" charset="0"/>
                          </a:rPr>
                          <m:t>tot</m:t>
                        </m:r>
                      </m:sub>
                    </m:sSub>
                    <m:r>
                      <a:rPr lang="en-GB" sz="3600" b="0" i="1" smtClean="0">
                        <a:solidFill>
                          <a:srgbClr val="C00000"/>
                        </a:solidFill>
                        <a:latin typeface="Cambria Math" panose="02040503050406030204" pitchFamily="18" charset="0"/>
                      </a:rPr>
                      <m:t>=</m:t>
                    </m:r>
                    <m:r>
                      <a:rPr lang="en-GB" sz="3600" i="1">
                        <a:solidFill>
                          <a:srgbClr val="C00000"/>
                        </a:solidFill>
                        <a:latin typeface="Cambria Math" panose="02040503050406030204" pitchFamily="18" charset="0"/>
                        <a:ea typeface="Cambria Math" panose="02040503050406030204" pitchFamily="18" charset="0"/>
                      </a:rPr>
                      <m:t>−</m:t>
                    </m:r>
                    <m:f>
                      <m:fPr>
                        <m:ctrlPr>
                          <a:rPr lang="en-GB" sz="3600" i="1" smtClean="0">
                            <a:solidFill>
                              <a:srgbClr val="C00000"/>
                            </a:solidFill>
                            <a:latin typeface="Cambria Math" panose="02040503050406030204" pitchFamily="18" charset="0"/>
                            <a:ea typeface="Cambria Math" panose="02040503050406030204" pitchFamily="18" charset="0"/>
                          </a:rPr>
                        </m:ctrlPr>
                      </m:fPr>
                      <m:num>
                        <m:r>
                          <a:rPr lang="en-GB" sz="3600" b="0" i="1" smtClean="0">
                            <a:solidFill>
                              <a:srgbClr val="C00000"/>
                            </a:solidFill>
                            <a:latin typeface="Cambria Math" panose="02040503050406030204" pitchFamily="18" charset="0"/>
                            <a:ea typeface="Cambria Math" panose="02040503050406030204" pitchFamily="18" charset="0"/>
                          </a:rPr>
                          <m:t>𝐺𝑀𝑚</m:t>
                        </m:r>
                      </m:num>
                      <m:den>
                        <m:r>
                          <a:rPr lang="en-GB" sz="3600" b="0" i="1" smtClean="0">
                            <a:solidFill>
                              <a:srgbClr val="C00000"/>
                            </a:solidFill>
                            <a:latin typeface="Cambria Math" panose="02040503050406030204" pitchFamily="18" charset="0"/>
                            <a:ea typeface="Cambria Math" panose="02040503050406030204" pitchFamily="18" charset="0"/>
                          </a:rPr>
                          <m:t>2</m:t>
                        </m:r>
                        <m:r>
                          <a:rPr lang="en-GB" sz="3600" b="0" i="1" smtClean="0">
                            <a:solidFill>
                              <a:srgbClr val="C00000"/>
                            </a:solidFill>
                            <a:latin typeface="Cambria Math" panose="02040503050406030204" pitchFamily="18" charset="0"/>
                            <a:ea typeface="Cambria Math" panose="02040503050406030204" pitchFamily="18" charset="0"/>
                          </a:rPr>
                          <m:t>𝑟</m:t>
                        </m:r>
                      </m:den>
                    </m:f>
                  </m:oMath>
                </a14:m>
                <a:endParaRPr lang="en-GB" sz="36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0" t="-2194"/>
                </a:stretch>
              </a:blipFill>
            </p:spPr>
            <p:txBody>
              <a:bodyPr/>
              <a:lstStyle/>
              <a:p>
                <a:r>
                  <a:rPr lang="en-GB">
                    <a:noFill/>
                  </a:rPr>
                  <a:t> </a:t>
                </a:r>
              </a:p>
            </p:txBody>
          </p:sp>
        </mc:Fallback>
      </mc:AlternateContent>
      <p:sp>
        <p:nvSpPr>
          <p:cNvPr id="2" name="Title 1"/>
          <p:cNvSpPr>
            <a:spLocks noGrp="1"/>
          </p:cNvSpPr>
          <p:nvPr>
            <p:ph type="title"/>
          </p:nvPr>
        </p:nvSpPr>
        <p:spPr/>
        <p:txBody>
          <a:bodyPr>
            <a:noAutofit/>
          </a:bodyPr>
          <a:lstStyle/>
          <a:p>
            <a:r>
              <a:rPr lang="en-GB" sz="5400">
                <a:solidFill>
                  <a:schemeClr val="bg1"/>
                </a:solidFill>
              </a:rPr>
              <a:t>Energy of orbiting satellite</a:t>
            </a:r>
            <a:endParaRPr lang="en-GB" sz="540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5188" y="1850124"/>
            <a:ext cx="6456730" cy="4161004"/>
          </a:xfrm>
          <a:prstGeom prst="rect">
            <a:avLst/>
          </a:prstGeom>
        </p:spPr>
      </p:pic>
    </p:spTree>
    <p:extLst>
      <p:ext uri="{BB962C8B-B14F-4D97-AF65-F5344CB8AC3E}">
        <p14:creationId xmlns:p14="http://schemas.microsoft.com/office/powerpoint/2010/main" val="418681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35692" y="1252059"/>
            <a:ext cx="5841935" cy="4515235"/>
          </a:xfrm>
          <a:prstGeom prst="rect">
            <a:avLst/>
          </a:prstGeom>
          <a:noFill/>
          <a:ln w="47625">
            <a:solidFill>
              <a:srgbClr val="00B050"/>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normAutofit fontScale="90000"/>
          </a:bodyPr>
          <a:lstStyle/>
          <a:p>
            <a:r>
              <a:rPr lang="en-GB" sz="6000">
                <a:solidFill>
                  <a:schemeClr val="bg1"/>
                </a:solidFill>
              </a:rPr>
              <a:t>Area under graphs</a:t>
            </a:r>
          </a:p>
        </p:txBody>
      </p:sp>
      <mc:AlternateContent xmlns:mc="http://schemas.openxmlformats.org/markup-compatibility/2006" xmlns:a14="http://schemas.microsoft.com/office/drawing/2010/main">
        <mc:Choice Requires="a14">
          <p:sp>
            <p:nvSpPr>
              <p:cNvPr id="6" name="TextBox 5"/>
              <p:cNvSpPr txBox="1"/>
              <p:nvPr/>
            </p:nvSpPr>
            <p:spPr>
              <a:xfrm>
                <a:off x="6647025" y="5110222"/>
                <a:ext cx="4938585"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GB" sz="2800" b="0" i="0" smtClean="0">
                          <a:solidFill>
                            <a:srgbClr val="C00000"/>
                          </a:solidFill>
                          <a:latin typeface="Cambria Math" panose="02040503050406030204" pitchFamily="18" charset="0"/>
                        </a:rPr>
                        <m:t>Work</m:t>
                      </m:r>
                      <m:r>
                        <m:rPr>
                          <m:nor/>
                        </m:rPr>
                        <a:rPr lang="en-GB" sz="2800" b="0" i="0" smtClean="0">
                          <a:solidFill>
                            <a:srgbClr val="C00000"/>
                          </a:solidFill>
                          <a:latin typeface="Cambria Math" panose="02040503050406030204" pitchFamily="18" charset="0"/>
                        </a:rPr>
                        <m:t> </m:t>
                      </m:r>
                      <m:r>
                        <m:rPr>
                          <m:nor/>
                        </m:rPr>
                        <a:rPr lang="en-GB" sz="2800" b="0" i="0" smtClean="0">
                          <a:solidFill>
                            <a:srgbClr val="C00000"/>
                          </a:solidFill>
                          <a:latin typeface="Cambria Math" panose="02040503050406030204" pitchFamily="18" charset="0"/>
                        </a:rPr>
                        <m:t>done</m:t>
                      </m:r>
                      <m:r>
                        <a:rPr lang="en-GB" sz="2800" b="0" i="1" smtClean="0">
                          <a:solidFill>
                            <a:srgbClr val="C00000"/>
                          </a:solidFill>
                          <a:latin typeface="Cambria Math" panose="02040503050406030204" pitchFamily="18" charset="0"/>
                        </a:rPr>
                        <m:t>=</m:t>
                      </m:r>
                      <m:r>
                        <m:rPr>
                          <m:nor/>
                        </m:rPr>
                        <a:rPr lang="en-GB" sz="2800" b="0" i="0" smtClean="0">
                          <a:solidFill>
                            <a:srgbClr val="C00000"/>
                          </a:solidFill>
                          <a:latin typeface="Cambria Math" panose="02040503050406030204" pitchFamily="18" charset="0"/>
                        </a:rPr>
                        <m:t>Force</m:t>
                      </m:r>
                      <m:r>
                        <a:rPr lang="en-GB" sz="2800" b="0" i="1" smtClean="0">
                          <a:solidFill>
                            <a:srgbClr val="C00000"/>
                          </a:solidFill>
                          <a:latin typeface="Cambria Math" panose="02040503050406030204" pitchFamily="18" charset="0"/>
                          <a:ea typeface="Cambria Math" panose="02040503050406030204" pitchFamily="18" charset="0"/>
                        </a:rPr>
                        <m:t>×</m:t>
                      </m:r>
                      <m:r>
                        <m:rPr>
                          <m:nor/>
                        </m:rPr>
                        <a:rPr lang="en-GB" sz="2800" b="0" i="0" smtClean="0">
                          <a:solidFill>
                            <a:srgbClr val="C00000"/>
                          </a:solidFill>
                          <a:latin typeface="Cambria Math" panose="02040503050406030204" pitchFamily="18" charset="0"/>
                          <a:ea typeface="Cambria Math" panose="02040503050406030204" pitchFamily="18" charset="0"/>
                        </a:rPr>
                        <m:t>Distance</m:t>
                      </m:r>
                    </m:oMath>
                  </m:oMathPara>
                </a14:m>
                <a:endParaRPr lang="en-GB" sz="2800">
                  <a:solidFill>
                    <a:srgbClr val="C0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6647025" y="5110222"/>
                <a:ext cx="4938585" cy="430887"/>
              </a:xfrm>
              <a:prstGeom prst="rect">
                <a:avLst/>
              </a:prstGeom>
              <a:blipFill>
                <a:blip r:embed="rId4"/>
                <a:stretch>
                  <a:fillRect/>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id="{36CEE441-83BF-44E9-BB88-950854B131F0}"/>
              </a:ext>
            </a:extLst>
          </p:cNvPr>
          <p:cNvSpPr/>
          <p:nvPr/>
        </p:nvSpPr>
        <p:spPr>
          <a:xfrm>
            <a:off x="6214374" y="1049112"/>
            <a:ext cx="6096000" cy="3970318"/>
          </a:xfrm>
          <a:prstGeom prst="rect">
            <a:avLst/>
          </a:prstGeom>
        </p:spPr>
        <p:txBody>
          <a:bodyPr>
            <a:spAutoFit/>
          </a:bodyPr>
          <a:lstStyle/>
          <a:p>
            <a:r>
              <a:rPr lang="en-GB" sz="2800" dirty="0"/>
              <a:t>The graph shows how the force of gravity on a 1kg mass varies with distance from infinity to the surface of a planet. What does the area under the curve represent?</a:t>
            </a:r>
          </a:p>
          <a:p>
            <a:endParaRPr lang="en-GB" sz="2800" dirty="0"/>
          </a:p>
          <a:p>
            <a:r>
              <a:rPr lang="en-GB" sz="2800" dirty="0"/>
              <a:t>The area under the curve represents the work done to move the 1kg mass from the surface to infinity. </a:t>
            </a:r>
          </a:p>
        </p:txBody>
      </p:sp>
    </p:spTree>
    <p:extLst>
      <p:ext uri="{BB962C8B-B14F-4D97-AF65-F5344CB8AC3E}">
        <p14:creationId xmlns:p14="http://schemas.microsoft.com/office/powerpoint/2010/main" val="281262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784" y="1299059"/>
            <a:ext cx="3089607" cy="4724400"/>
          </a:xfrm>
          <a:prstGeom prst="rect">
            <a:avLst/>
          </a:prstGeom>
          <a:ln w="47625">
            <a:solidFill>
              <a:srgbClr val="00B050"/>
            </a:solidFill>
          </a:ln>
        </p:spPr>
      </p:pic>
      <p:sp>
        <p:nvSpPr>
          <p:cNvPr id="2" name="Title 1"/>
          <p:cNvSpPr>
            <a:spLocks noGrp="1"/>
          </p:cNvSpPr>
          <p:nvPr>
            <p:ph type="title"/>
          </p:nvPr>
        </p:nvSpPr>
        <p:spPr/>
        <p:txBody>
          <a:bodyPr>
            <a:normAutofit fontScale="90000"/>
          </a:bodyPr>
          <a:lstStyle/>
          <a:p>
            <a:r>
              <a:rPr lang="en-GB" sz="6000">
                <a:solidFill>
                  <a:schemeClr val="bg1"/>
                </a:solidFill>
              </a:rPr>
              <a:t>Area under graphs</a:t>
            </a:r>
            <a:endParaRPr lang="en-GB" sz="6000"/>
          </a:p>
        </p:txBody>
      </p:sp>
      <p:sp>
        <p:nvSpPr>
          <p:cNvPr id="6" name="TextBox 5"/>
          <p:cNvSpPr txBox="1"/>
          <p:nvPr/>
        </p:nvSpPr>
        <p:spPr>
          <a:xfrm>
            <a:off x="3764692" y="1299059"/>
            <a:ext cx="8163697" cy="1815882"/>
          </a:xfrm>
          <a:prstGeom prst="rect">
            <a:avLst/>
          </a:prstGeom>
          <a:noFill/>
        </p:spPr>
        <p:txBody>
          <a:bodyPr wrap="square" rtlCol="0">
            <a:spAutoFit/>
          </a:bodyPr>
          <a:lstStyle/>
          <a:p>
            <a:r>
              <a:rPr lang="en-GB" sz="2800" dirty="0"/>
              <a:t>What does the area under this graph represent? (look at your equation sheet if it helps).</a:t>
            </a:r>
          </a:p>
          <a:p>
            <a:endParaRPr lang="en-GB" sz="2800" dirty="0"/>
          </a:p>
          <a:p>
            <a:r>
              <a:rPr lang="en-GB" sz="2800" i="1" dirty="0">
                <a:solidFill>
                  <a:srgbClr val="C00000"/>
                </a:solidFill>
              </a:rPr>
              <a:t>∆V</a:t>
            </a:r>
            <a:r>
              <a:rPr lang="en-GB" sz="2800" i="1" dirty="0"/>
              <a:t> </a:t>
            </a:r>
            <a:r>
              <a:rPr lang="en-GB" sz="2800" dirty="0"/>
              <a:t>from area under graph of </a:t>
            </a:r>
            <a:r>
              <a:rPr lang="en-GB" sz="2800" i="1" dirty="0"/>
              <a:t>g</a:t>
            </a:r>
            <a:r>
              <a:rPr lang="en-GB" sz="2800" dirty="0"/>
              <a:t> against </a:t>
            </a:r>
            <a:r>
              <a:rPr lang="en-GB" sz="2800" i="1" dirty="0"/>
              <a:t>r</a:t>
            </a:r>
            <a:r>
              <a:rPr lang="en-GB" sz="2800" dirty="0"/>
              <a:t>. </a:t>
            </a:r>
          </a:p>
        </p:txBody>
      </p:sp>
    </p:spTree>
    <p:extLst>
      <p:ext uri="{BB962C8B-B14F-4D97-AF65-F5344CB8AC3E}">
        <p14:creationId xmlns:p14="http://schemas.microsoft.com/office/powerpoint/2010/main" val="227462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DBAF32-6586-4D10-902B-101ED80AFDB1}"/>
              </a:ext>
            </a:extLst>
          </p:cNvPr>
          <p:cNvSpPr>
            <a:spLocks noGrp="1"/>
          </p:cNvSpPr>
          <p:nvPr>
            <p:ph idx="1"/>
          </p:nvPr>
        </p:nvSpPr>
        <p:spPr/>
        <p:txBody>
          <a:bodyPr/>
          <a:lstStyle/>
          <a:p>
            <a:endParaRPr lang="en-GB"/>
          </a:p>
        </p:txBody>
      </p:sp>
      <p:sp>
        <p:nvSpPr>
          <p:cNvPr id="2" name="Title 1"/>
          <p:cNvSpPr>
            <a:spLocks noGrp="1"/>
          </p:cNvSpPr>
          <p:nvPr>
            <p:ph type="title"/>
          </p:nvPr>
        </p:nvSpPr>
        <p:spPr/>
        <p:txBody>
          <a:bodyPr>
            <a:normAutofit/>
          </a:bodyPr>
          <a:lstStyle/>
          <a:p>
            <a:r>
              <a:rPr lang="en-GB" sz="4800">
                <a:solidFill>
                  <a:schemeClr val="bg1"/>
                </a:solidFill>
              </a:rPr>
              <a:t>Gravitational fields recap</a:t>
            </a:r>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nvGraphicFramePr>
            <p:xfrm>
              <a:off x="135692" y="1266983"/>
              <a:ext cx="11875495" cy="4804940"/>
            </p:xfrm>
            <a:graphic>
              <a:graphicData uri="http://schemas.openxmlformats.org/drawingml/2006/table">
                <a:tbl>
                  <a:tblPr firstRow="1" bandRow="1">
                    <a:tableStyleId>{5C22544A-7EE6-4342-B048-85BDC9FD1C3A}</a:tableStyleId>
                  </a:tblPr>
                  <a:tblGrid>
                    <a:gridCol w="2968874">
                      <a:extLst>
                        <a:ext uri="{9D8B030D-6E8A-4147-A177-3AD203B41FA5}">
                          <a16:colId xmlns:a16="http://schemas.microsoft.com/office/drawing/2014/main" val="20000"/>
                        </a:ext>
                      </a:extLst>
                    </a:gridCol>
                    <a:gridCol w="2973250">
                      <a:extLst>
                        <a:ext uri="{9D8B030D-6E8A-4147-A177-3AD203B41FA5}">
                          <a16:colId xmlns:a16="http://schemas.microsoft.com/office/drawing/2014/main" val="20001"/>
                        </a:ext>
                      </a:extLst>
                    </a:gridCol>
                    <a:gridCol w="2964497">
                      <a:extLst>
                        <a:ext uri="{9D8B030D-6E8A-4147-A177-3AD203B41FA5}">
                          <a16:colId xmlns:a16="http://schemas.microsoft.com/office/drawing/2014/main" val="20002"/>
                        </a:ext>
                      </a:extLst>
                    </a:gridCol>
                    <a:gridCol w="2968874">
                      <a:extLst>
                        <a:ext uri="{9D8B030D-6E8A-4147-A177-3AD203B41FA5}">
                          <a16:colId xmlns:a16="http://schemas.microsoft.com/office/drawing/2014/main" val="20003"/>
                        </a:ext>
                      </a:extLst>
                    </a:gridCol>
                  </a:tblGrid>
                  <a:tr h="1444930">
                    <a:tc>
                      <a:txBody>
                        <a:bodyPr/>
                        <a:lstStyle/>
                        <a:p>
                          <a:r>
                            <a:rPr lang="en-GB" sz="2400">
                              <a:solidFill>
                                <a:schemeClr val="tx1"/>
                              </a:solidFill>
                            </a:rPr>
                            <a:t>Gravitational field strength</a:t>
                          </a:r>
                        </a:p>
                        <a:p>
                          <a:endParaRPr lang="en-GB" sz="2400"/>
                        </a:p>
                      </a:txBody>
                      <a:tcPr>
                        <a:solidFill>
                          <a:schemeClr val="accent1">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GB" sz="2400" b="0" i="1" smtClean="0">
                                    <a:solidFill>
                                      <a:schemeClr val="tx1"/>
                                    </a:solidFill>
                                    <a:latin typeface="Cambria Math"/>
                                  </a:rPr>
                                  <m:t>𝑔</m:t>
                                </m:r>
                                <m:r>
                                  <a:rPr lang="en-GB" sz="2400" b="0" i="1" smtClean="0">
                                    <a:solidFill>
                                      <a:schemeClr val="tx1"/>
                                    </a:solidFill>
                                    <a:latin typeface="Cambria Math"/>
                                  </a:rPr>
                                  <m:t>=</m:t>
                                </m:r>
                                <m:f>
                                  <m:fPr>
                                    <m:ctrlPr>
                                      <a:rPr lang="en-GB" sz="2400" b="0" i="1" smtClean="0">
                                        <a:solidFill>
                                          <a:schemeClr val="tx1"/>
                                        </a:solidFill>
                                        <a:latin typeface="Cambria Math" panose="02040503050406030204" pitchFamily="18" charset="0"/>
                                      </a:rPr>
                                    </m:ctrlPr>
                                  </m:fPr>
                                  <m:num>
                                    <m:r>
                                      <a:rPr lang="en-GB" sz="2400" b="0" i="1" smtClean="0">
                                        <a:solidFill>
                                          <a:schemeClr val="tx1"/>
                                        </a:solidFill>
                                        <a:latin typeface="Cambria Math"/>
                                      </a:rPr>
                                      <m:t>𝐹</m:t>
                                    </m:r>
                                  </m:num>
                                  <m:den>
                                    <m:r>
                                      <a:rPr lang="en-GB" sz="2400" b="0" i="1" smtClean="0">
                                        <a:solidFill>
                                          <a:schemeClr val="tx1"/>
                                        </a:solidFill>
                                        <a:latin typeface="Cambria Math"/>
                                      </a:rPr>
                                      <m:t>𝑚</m:t>
                                    </m:r>
                                  </m:den>
                                </m:f>
                                <m:r>
                                  <a:rPr lang="en-GB" sz="2400" b="0" i="1" smtClean="0">
                                    <a:solidFill>
                                      <a:schemeClr val="tx1"/>
                                    </a:solidFill>
                                    <a:latin typeface="Cambria Math"/>
                                  </a:rPr>
                                  <m:t>=−</m:t>
                                </m:r>
                                <m:f>
                                  <m:fPr>
                                    <m:ctrlPr>
                                      <a:rPr lang="en-GB" sz="2400" b="0" i="1" smtClean="0">
                                        <a:solidFill>
                                          <a:schemeClr val="tx1"/>
                                        </a:solidFill>
                                        <a:latin typeface="Cambria Math" panose="02040503050406030204" pitchFamily="18" charset="0"/>
                                      </a:rPr>
                                    </m:ctrlPr>
                                  </m:fPr>
                                  <m:num>
                                    <m:r>
                                      <a:rPr lang="en-GB" sz="2400" b="0" i="1" smtClean="0">
                                        <a:solidFill>
                                          <a:schemeClr val="tx1"/>
                                        </a:solidFill>
                                        <a:latin typeface="Cambria Math"/>
                                      </a:rPr>
                                      <m:t>∆</m:t>
                                    </m:r>
                                    <m:r>
                                      <a:rPr lang="en-GB" sz="2400" b="0" i="1" smtClean="0">
                                        <a:solidFill>
                                          <a:schemeClr val="tx1"/>
                                        </a:solidFill>
                                        <a:latin typeface="Cambria Math"/>
                                      </a:rPr>
                                      <m:t>𝑉</m:t>
                                    </m:r>
                                  </m:num>
                                  <m:den>
                                    <m:r>
                                      <a:rPr lang="en-GB" sz="2400" b="0" i="1" smtClean="0">
                                        <a:solidFill>
                                          <a:schemeClr val="tx1"/>
                                        </a:solidFill>
                                        <a:latin typeface="Cambria Math"/>
                                      </a:rPr>
                                      <m:t>∆</m:t>
                                    </m:r>
                                    <m:r>
                                      <a:rPr lang="en-GB" sz="2400" b="0" i="1" smtClean="0">
                                        <a:solidFill>
                                          <a:schemeClr val="tx1"/>
                                        </a:solidFill>
                                        <a:latin typeface="Cambria Math"/>
                                      </a:rPr>
                                      <m:t>𝑟</m:t>
                                    </m:r>
                                  </m:den>
                                </m:f>
                                <m:r>
                                  <a:rPr lang="en-GB" sz="2400" b="0" i="1" smtClean="0">
                                    <a:solidFill>
                                      <a:schemeClr val="tx1"/>
                                    </a:solidFill>
                                    <a:latin typeface="Cambria Math"/>
                                  </a:rPr>
                                  <m:t>=</m:t>
                                </m:r>
                                <m:f>
                                  <m:fPr>
                                    <m:ctrlPr>
                                      <a:rPr lang="en-GB" sz="2400" b="0" i="1" smtClean="0">
                                        <a:solidFill>
                                          <a:schemeClr val="tx1"/>
                                        </a:solidFill>
                                        <a:latin typeface="Cambria Math" panose="02040503050406030204" pitchFamily="18" charset="0"/>
                                      </a:rPr>
                                    </m:ctrlPr>
                                  </m:fPr>
                                  <m:num>
                                    <m:r>
                                      <a:rPr lang="en-GB" sz="2400" b="0" i="1" smtClean="0">
                                        <a:solidFill>
                                          <a:schemeClr val="tx1"/>
                                        </a:solidFill>
                                        <a:latin typeface="Cambria Math"/>
                                      </a:rPr>
                                      <m:t>𝐺𝑀</m:t>
                                    </m:r>
                                  </m:num>
                                  <m:den>
                                    <m:sSup>
                                      <m:sSupPr>
                                        <m:ctrlPr>
                                          <a:rPr lang="en-GB" sz="2400" b="0" i="1" smtClean="0">
                                            <a:solidFill>
                                              <a:schemeClr val="tx1"/>
                                            </a:solidFill>
                                            <a:latin typeface="Cambria Math" panose="02040503050406030204" pitchFamily="18" charset="0"/>
                                          </a:rPr>
                                        </m:ctrlPr>
                                      </m:sSupPr>
                                      <m:e>
                                        <m:r>
                                          <a:rPr lang="en-GB" sz="2400" b="0" i="1" smtClean="0">
                                            <a:solidFill>
                                              <a:schemeClr val="tx1"/>
                                            </a:solidFill>
                                            <a:latin typeface="Cambria Math"/>
                                          </a:rPr>
                                          <m:t>𝑟</m:t>
                                        </m:r>
                                      </m:e>
                                      <m:sup>
                                        <m:r>
                                          <a:rPr lang="en-GB" sz="2400" b="0" i="1" smtClean="0">
                                            <a:solidFill>
                                              <a:schemeClr val="tx1"/>
                                            </a:solidFill>
                                            <a:latin typeface="Cambria Math"/>
                                          </a:rPr>
                                          <m:t>2</m:t>
                                        </m:r>
                                      </m:sup>
                                    </m:sSup>
                                  </m:den>
                                </m:f>
                              </m:oMath>
                            </m:oMathPara>
                          </a14:m>
                          <a:endParaRPr lang="en-GB" sz="2400" b="0"/>
                        </a:p>
                      </a:txBody>
                      <a:tcP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a:solidFill>
                                <a:schemeClr val="tx1"/>
                              </a:solidFill>
                            </a:rPr>
                            <a:t>Satellite motions</a:t>
                          </a:r>
                        </a:p>
                        <a:p>
                          <a:endParaRPr lang="en-GB" sz="2400"/>
                        </a:p>
                      </a:txBody>
                      <a:tcP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GB" sz="2400" i="1" smtClean="0">
                                        <a:solidFill>
                                          <a:schemeClr val="tx1"/>
                                        </a:solidFill>
                                        <a:latin typeface="Cambria Math" panose="02040503050406030204" pitchFamily="18" charset="0"/>
                                      </a:rPr>
                                    </m:ctrlPr>
                                  </m:fPr>
                                  <m:num>
                                    <m:sSup>
                                      <m:sSupPr>
                                        <m:ctrlPr>
                                          <a:rPr lang="en-GB" sz="2400" i="1" smtClean="0">
                                            <a:solidFill>
                                              <a:schemeClr val="tx1"/>
                                            </a:solidFill>
                                            <a:latin typeface="Cambria Math" panose="02040503050406030204" pitchFamily="18" charset="0"/>
                                          </a:rPr>
                                        </m:ctrlPr>
                                      </m:sSupPr>
                                      <m:e>
                                        <m:r>
                                          <a:rPr lang="en-GB" sz="2400" b="0" i="1" smtClean="0">
                                            <a:solidFill>
                                              <a:schemeClr val="tx1"/>
                                            </a:solidFill>
                                            <a:latin typeface="Cambria Math"/>
                                          </a:rPr>
                                          <m:t>𝑟</m:t>
                                        </m:r>
                                      </m:e>
                                      <m:sup>
                                        <m:r>
                                          <a:rPr lang="en-GB" sz="2400" b="0" i="1" smtClean="0">
                                            <a:solidFill>
                                              <a:schemeClr val="tx1"/>
                                            </a:solidFill>
                                            <a:latin typeface="Cambria Math"/>
                                          </a:rPr>
                                          <m:t>3</m:t>
                                        </m:r>
                                      </m:sup>
                                    </m:sSup>
                                  </m:num>
                                  <m:den>
                                    <m:sSup>
                                      <m:sSupPr>
                                        <m:ctrlPr>
                                          <a:rPr lang="en-GB" sz="2400" i="1" smtClean="0">
                                            <a:solidFill>
                                              <a:schemeClr val="tx1"/>
                                            </a:solidFill>
                                            <a:latin typeface="Cambria Math" panose="02040503050406030204" pitchFamily="18" charset="0"/>
                                          </a:rPr>
                                        </m:ctrlPr>
                                      </m:sSupPr>
                                      <m:e>
                                        <m:r>
                                          <a:rPr lang="en-GB" sz="2400" b="0" i="1" smtClean="0">
                                            <a:solidFill>
                                              <a:schemeClr val="tx1"/>
                                            </a:solidFill>
                                            <a:latin typeface="Cambria Math"/>
                                          </a:rPr>
                                          <m:t>𝑇</m:t>
                                        </m:r>
                                      </m:e>
                                      <m:sup>
                                        <m:r>
                                          <a:rPr lang="en-GB" sz="2400" b="0" i="1" smtClean="0">
                                            <a:solidFill>
                                              <a:schemeClr val="tx1"/>
                                            </a:solidFill>
                                            <a:latin typeface="Cambria Math"/>
                                          </a:rPr>
                                          <m:t>2</m:t>
                                        </m:r>
                                      </m:sup>
                                    </m:sSup>
                                  </m:den>
                                </m:f>
                                <m:r>
                                  <a:rPr lang="en-GB" sz="2400" b="0" i="1" smtClean="0">
                                    <a:solidFill>
                                      <a:schemeClr val="tx1"/>
                                    </a:solidFill>
                                    <a:latin typeface="Cambria Math"/>
                                  </a:rPr>
                                  <m:t>=</m:t>
                                </m:r>
                                <m:f>
                                  <m:fPr>
                                    <m:ctrlPr>
                                      <a:rPr lang="en-GB" sz="2400" b="0" i="1" smtClean="0">
                                        <a:solidFill>
                                          <a:schemeClr val="tx1"/>
                                        </a:solidFill>
                                        <a:latin typeface="Cambria Math" panose="02040503050406030204" pitchFamily="18" charset="0"/>
                                      </a:rPr>
                                    </m:ctrlPr>
                                  </m:fPr>
                                  <m:num>
                                    <m:r>
                                      <a:rPr lang="en-GB" sz="2400" b="0" i="1" smtClean="0">
                                        <a:solidFill>
                                          <a:schemeClr val="tx1"/>
                                        </a:solidFill>
                                        <a:latin typeface="Cambria Math"/>
                                      </a:rPr>
                                      <m:t>𝐺𝑀</m:t>
                                    </m:r>
                                  </m:num>
                                  <m:den>
                                    <m:r>
                                      <a:rPr lang="en-GB" sz="2400" b="0" i="1" smtClean="0">
                                        <a:solidFill>
                                          <a:schemeClr val="tx1"/>
                                        </a:solidFill>
                                        <a:latin typeface="Cambria Math"/>
                                      </a:rPr>
                                      <m:t>4</m:t>
                                    </m:r>
                                    <m:sSup>
                                      <m:sSupPr>
                                        <m:ctrlPr>
                                          <a:rPr lang="en-GB" sz="2400" b="0" i="1" smtClean="0">
                                            <a:solidFill>
                                              <a:schemeClr val="tx1"/>
                                            </a:solidFill>
                                            <a:latin typeface="Cambria Math" panose="02040503050406030204" pitchFamily="18" charset="0"/>
                                          </a:rPr>
                                        </m:ctrlPr>
                                      </m:sSupPr>
                                      <m:e>
                                        <m:r>
                                          <m:rPr>
                                            <m:sty m:val="p"/>
                                          </m:rPr>
                                          <a:rPr lang="el-GR" sz="2400" b="0" i="1" smtClean="0">
                                            <a:solidFill>
                                              <a:schemeClr val="tx1"/>
                                            </a:solidFill>
                                            <a:latin typeface="Cambria Math"/>
                                          </a:rPr>
                                          <m:t>π</m:t>
                                        </m:r>
                                      </m:e>
                                      <m:sup>
                                        <m:r>
                                          <a:rPr lang="en-GB" sz="2400" b="0" i="1" smtClean="0">
                                            <a:solidFill>
                                              <a:schemeClr val="tx1"/>
                                            </a:solidFill>
                                            <a:latin typeface="Cambria Math"/>
                                          </a:rPr>
                                          <m:t>2</m:t>
                                        </m:r>
                                      </m:sup>
                                    </m:sSup>
                                  </m:den>
                                </m:f>
                              </m:oMath>
                            </m:oMathPara>
                          </a14:m>
                          <a:endParaRPr lang="en-GB" sz="2400"/>
                        </a:p>
                        <a:p>
                          <a:endParaRPr lang="en-GB" sz="2400"/>
                        </a:p>
                      </a:txBody>
                      <a:tcPr>
                        <a:solidFill>
                          <a:schemeClr val="accent1">
                            <a:lumMod val="20000"/>
                            <a:lumOff val="80000"/>
                          </a:schemeClr>
                        </a:solidFill>
                      </a:tcPr>
                    </a:tc>
                    <a:extLst>
                      <a:ext uri="{0D108BD9-81ED-4DB2-BD59-A6C34878D82A}">
                        <a16:rowId xmlns:a16="http://schemas.microsoft.com/office/drawing/2014/main" val="10000"/>
                      </a:ext>
                    </a:extLst>
                  </a:tr>
                  <a:tr h="82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Potential gradient</a:t>
                          </a:r>
                        </a:p>
                      </a:txBody>
                      <a:tcPr/>
                    </a:tc>
                    <a:tc>
                      <a:txBody>
                        <a:bodyPr/>
                        <a:lstStyle/>
                        <a:p>
                          <a:pPr/>
                          <a14:m>
                            <m:oMathPara xmlns:m="http://schemas.openxmlformats.org/officeDocument/2006/math">
                              <m:oMathParaPr>
                                <m:jc m:val="centerGroup"/>
                              </m:oMathParaPr>
                              <m:oMath xmlns:m="http://schemas.openxmlformats.org/officeDocument/2006/math">
                                <m:r>
                                  <a:rPr lang="en-GB" sz="2400" b="0" i="1" smtClean="0">
                                    <a:latin typeface="Cambria Math"/>
                                  </a:rPr>
                                  <m:t>= </m:t>
                                </m:r>
                                <m:f>
                                  <m:fPr>
                                    <m:ctrlPr>
                                      <a:rPr lang="en-GB" sz="2400" i="1" smtClean="0">
                                        <a:latin typeface="Cambria Math" panose="02040503050406030204" pitchFamily="18" charset="0"/>
                                      </a:rPr>
                                    </m:ctrlPr>
                                  </m:fPr>
                                  <m:num>
                                    <m:r>
                                      <a:rPr lang="en-GB" sz="2400" i="1" smtClean="0">
                                        <a:latin typeface="Cambria Math"/>
                                      </a:rPr>
                                      <m:t>∆</m:t>
                                    </m:r>
                                    <m:r>
                                      <a:rPr lang="en-GB" sz="2400" b="0" i="1" smtClean="0">
                                        <a:latin typeface="Cambria Math"/>
                                      </a:rPr>
                                      <m:t>𝑉</m:t>
                                    </m:r>
                                  </m:num>
                                  <m:den>
                                    <m:r>
                                      <a:rPr lang="en-GB" sz="2400" i="1" smtClean="0">
                                        <a:latin typeface="Cambria Math"/>
                                      </a:rPr>
                                      <m:t>∆</m:t>
                                    </m:r>
                                    <m:r>
                                      <a:rPr lang="en-GB" sz="2400" b="0" i="1" smtClean="0">
                                        <a:latin typeface="Cambria Math"/>
                                      </a:rPr>
                                      <m:t>𝑟</m:t>
                                    </m:r>
                                  </m:den>
                                </m:f>
                              </m:oMath>
                            </m:oMathPara>
                          </a14:m>
                          <a:endParaRPr lang="en-GB" sz="2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Energy of satellite</a:t>
                          </a:r>
                        </a:p>
                        <a:p>
                          <a:endParaRPr lang="en-GB" sz="2400" b="1"/>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2400" b="0" i="1" smtClean="0">
                                    <a:latin typeface="Cambria Math"/>
                                  </a:rPr>
                                  <m:t>𝐸</m:t>
                                </m:r>
                                <m:r>
                                  <a:rPr lang="en-GB" sz="2400" b="0" i="1" smtClean="0">
                                    <a:latin typeface="Cambria Math"/>
                                  </a:rPr>
                                  <m:t>=−</m:t>
                                </m:r>
                                <m:f>
                                  <m:fPr>
                                    <m:ctrlPr>
                                      <a:rPr lang="en-GB" sz="2400" i="1" smtClean="0">
                                        <a:latin typeface="Cambria Math" panose="02040503050406030204" pitchFamily="18" charset="0"/>
                                      </a:rPr>
                                    </m:ctrlPr>
                                  </m:fPr>
                                  <m:num>
                                    <m:r>
                                      <a:rPr lang="en-GB" sz="2400" b="0" i="1" smtClean="0">
                                        <a:latin typeface="Cambria Math"/>
                                      </a:rPr>
                                      <m:t>𝐺𝑀𝑚</m:t>
                                    </m:r>
                                  </m:num>
                                  <m:den>
                                    <m:r>
                                      <a:rPr lang="en-GB" sz="2400" b="0" i="1" smtClean="0">
                                        <a:latin typeface="Cambria Math"/>
                                      </a:rPr>
                                      <m:t>2</m:t>
                                    </m:r>
                                    <m:r>
                                      <a:rPr lang="en-GB" sz="2400" b="0" i="1" smtClean="0">
                                        <a:latin typeface="Cambria Math"/>
                                      </a:rPr>
                                      <m:t>𝑟</m:t>
                                    </m:r>
                                  </m:den>
                                </m:f>
                              </m:oMath>
                            </m:oMathPara>
                          </a14:m>
                          <a:endParaRPr lang="en-GB" sz="2400"/>
                        </a:p>
                      </a:txBody>
                      <a:tcPr/>
                    </a:tc>
                    <a:extLst>
                      <a:ext uri="{0D108BD9-81ED-4DB2-BD59-A6C34878D82A}">
                        <a16:rowId xmlns:a16="http://schemas.microsoft.com/office/drawing/2014/main" val="10001"/>
                      </a:ext>
                    </a:extLst>
                  </a:tr>
                  <a:tr h="15088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Gravitational potential</a:t>
                          </a:r>
                        </a:p>
                      </a:txBody>
                      <a:tcPr/>
                    </a:tc>
                    <a:tc>
                      <a:txBody>
                        <a:bodyPr/>
                        <a:lstStyle/>
                        <a:p>
                          <a:pPr/>
                          <a14:m>
                            <m:oMathPara xmlns:m="http://schemas.openxmlformats.org/officeDocument/2006/math">
                              <m:oMathParaPr>
                                <m:jc m:val="centerGroup"/>
                              </m:oMathParaPr>
                              <m:oMath xmlns:m="http://schemas.openxmlformats.org/officeDocument/2006/math">
                                <m:r>
                                  <a:rPr lang="en-GB" sz="2400" b="0" i="1" smtClean="0">
                                    <a:latin typeface="Cambria Math"/>
                                  </a:rPr>
                                  <m:t>𝑉</m:t>
                                </m:r>
                                <m:r>
                                  <a:rPr lang="en-GB" sz="2400" b="0" i="1" smtClean="0">
                                    <a:latin typeface="Cambria Math"/>
                                  </a:rPr>
                                  <m:t>=</m:t>
                                </m:r>
                                <m:f>
                                  <m:fPr>
                                    <m:ctrlPr>
                                      <a:rPr lang="en-GB" sz="2400" i="1" smtClean="0">
                                        <a:latin typeface="Cambria Math" panose="02040503050406030204" pitchFamily="18" charset="0"/>
                                      </a:rPr>
                                    </m:ctrlPr>
                                  </m:fPr>
                                  <m:num>
                                    <m:r>
                                      <a:rPr lang="en-GB" sz="2400" b="0" i="1" smtClean="0">
                                        <a:latin typeface="Cambria Math"/>
                                      </a:rPr>
                                      <m:t>𝑊</m:t>
                                    </m:r>
                                  </m:num>
                                  <m:den>
                                    <m:r>
                                      <a:rPr lang="en-GB" sz="2400" b="0" i="1" smtClean="0">
                                        <a:latin typeface="Cambria Math"/>
                                      </a:rPr>
                                      <m:t>𝑚</m:t>
                                    </m:r>
                                  </m:den>
                                </m:f>
                                <m:r>
                                  <a:rPr lang="en-GB" sz="2400" b="0" i="1" smtClean="0">
                                    <a:latin typeface="Cambria Math"/>
                                  </a:rPr>
                                  <m:t>=</m:t>
                                </m:r>
                                <m:f>
                                  <m:fPr>
                                    <m:ctrlPr>
                                      <a:rPr lang="en-GB" sz="2400" b="0" i="1" smtClean="0">
                                        <a:latin typeface="Cambria Math" panose="02040503050406030204" pitchFamily="18" charset="0"/>
                                      </a:rPr>
                                    </m:ctrlPr>
                                  </m:fPr>
                                  <m:num>
                                    <m:r>
                                      <a:rPr lang="en-GB" sz="2400" b="0" i="1" smtClean="0">
                                        <a:latin typeface="Cambria Math"/>
                                      </a:rPr>
                                      <m:t>𝐹</m:t>
                                    </m:r>
                                    <m:r>
                                      <a:rPr lang="en-GB" sz="2400" b="0" i="1" smtClean="0">
                                        <a:latin typeface="Cambria Math"/>
                                      </a:rPr>
                                      <m:t>∆</m:t>
                                    </m:r>
                                    <m:r>
                                      <a:rPr lang="en-GB" sz="2400" b="0" i="1" smtClean="0">
                                        <a:latin typeface="Cambria Math"/>
                                      </a:rPr>
                                      <m:t>𝑟</m:t>
                                    </m:r>
                                  </m:num>
                                  <m:den>
                                    <m:r>
                                      <a:rPr lang="en-GB" sz="2400" b="0" i="1" smtClean="0">
                                        <a:latin typeface="Cambria Math"/>
                                      </a:rPr>
                                      <m:t>𝑚</m:t>
                                    </m:r>
                                  </m:den>
                                </m:f>
                              </m:oMath>
                            </m:oMathPara>
                          </a14:m>
                          <a:endParaRPr lang="en-GB" sz="2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Escape velocity</a:t>
                          </a:r>
                        </a:p>
                        <a:p>
                          <a:endParaRPr lang="en-GB" sz="2400"/>
                        </a:p>
                      </a:txBody>
                      <a:tcPr/>
                    </a:tc>
                    <a:tc>
                      <a:txBody>
                        <a:bodyPr/>
                        <a:lstStyle/>
                        <a:p>
                          <a:pPr/>
                          <a14:m>
                            <m:oMathPara xmlns:m="http://schemas.openxmlformats.org/officeDocument/2006/math">
                              <m:oMathParaPr>
                                <m:jc m:val="centerGroup"/>
                              </m:oMathParaPr>
                              <m:oMath xmlns:m="http://schemas.openxmlformats.org/officeDocument/2006/math">
                                <m:r>
                                  <a:rPr lang="en-GB" sz="2000" b="0" i="1" smtClean="0">
                                    <a:latin typeface="Cambria Math"/>
                                  </a:rPr>
                                  <m:t>𝑉𝑒𝑠𝑐</m:t>
                                </m:r>
                                <m:r>
                                  <a:rPr lang="en-GB" sz="2000" b="0" i="1" smtClean="0">
                                    <a:latin typeface="Cambria Math"/>
                                  </a:rPr>
                                  <m:t>=</m:t>
                                </m:r>
                                <m:rad>
                                  <m:radPr>
                                    <m:degHide m:val="on"/>
                                    <m:ctrlPr>
                                      <a:rPr lang="en-GB" sz="2000" i="1" smtClean="0">
                                        <a:latin typeface="Cambria Math" panose="02040503050406030204" pitchFamily="18" charset="0"/>
                                      </a:rPr>
                                    </m:ctrlPr>
                                  </m:radPr>
                                  <m:deg/>
                                  <m:e>
                                    <m:f>
                                      <m:fPr>
                                        <m:ctrlPr>
                                          <a:rPr lang="en-GB" sz="2000" i="1" smtClean="0">
                                            <a:latin typeface="Cambria Math" panose="02040503050406030204" pitchFamily="18" charset="0"/>
                                          </a:rPr>
                                        </m:ctrlPr>
                                      </m:fPr>
                                      <m:num>
                                        <m:r>
                                          <a:rPr lang="en-GB" sz="2000" b="0" i="1" smtClean="0">
                                            <a:latin typeface="Cambria Math"/>
                                          </a:rPr>
                                          <m:t>2</m:t>
                                        </m:r>
                                        <m:r>
                                          <a:rPr lang="en-GB" sz="2000" b="0" i="1" smtClean="0">
                                            <a:latin typeface="Cambria Math"/>
                                          </a:rPr>
                                          <m:t>𝐺𝑀</m:t>
                                        </m:r>
                                      </m:num>
                                      <m:den>
                                        <m:r>
                                          <a:rPr lang="en-GB" sz="2000" b="0" i="1" smtClean="0">
                                            <a:latin typeface="Cambria Math"/>
                                          </a:rPr>
                                          <m:t>𝑅</m:t>
                                        </m:r>
                                      </m:den>
                                    </m:f>
                                  </m:e>
                                </m:rad>
                                <m:r>
                                  <a:rPr lang="en-GB" sz="2000" b="0" i="1" smtClean="0">
                                    <a:latin typeface="Cambria Math" panose="02040503050406030204" pitchFamily="18" charset="0"/>
                                  </a:rPr>
                                  <m:t>=</m:t>
                                </m:r>
                                <m:rad>
                                  <m:radPr>
                                    <m:degHide m:val="on"/>
                                    <m:ctrlPr>
                                      <a:rPr lang="en-GB" sz="2000" b="0" i="1" smtClean="0">
                                        <a:latin typeface="Cambria Math" panose="02040503050406030204" pitchFamily="18" charset="0"/>
                                      </a:rPr>
                                    </m:ctrlPr>
                                  </m:radPr>
                                  <m:deg/>
                                  <m:e>
                                    <m:r>
                                      <a:rPr lang="en-GB" sz="2000" b="0" i="1" smtClean="0">
                                        <a:latin typeface="Cambria Math"/>
                                      </a:rPr>
                                      <m:t>2</m:t>
                                    </m:r>
                                    <m:r>
                                      <a:rPr lang="en-GB" sz="2000" b="0" i="1" smtClean="0">
                                        <a:latin typeface="Cambria Math"/>
                                      </a:rPr>
                                      <m:t>𝑔𝑅</m:t>
                                    </m:r>
                                  </m:e>
                                </m:rad>
                              </m:oMath>
                            </m:oMathPara>
                          </a14:m>
                          <a:endParaRPr lang="en-GB" sz="2000" dirty="0"/>
                        </a:p>
                      </a:txBody>
                      <a:tcPr/>
                    </a:tc>
                    <a:extLst>
                      <a:ext uri="{0D108BD9-81ED-4DB2-BD59-A6C34878D82A}">
                        <a16:rowId xmlns:a16="http://schemas.microsoft.com/office/drawing/2014/main" val="10002"/>
                      </a:ext>
                    </a:extLst>
                  </a:tr>
                  <a:tr h="10213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Newton’s law of gravity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GB" sz="2400" b="0" i="1" smtClean="0">
                                  <a:latin typeface="Cambria Math"/>
                                </a:rPr>
                                <m:t>𝐹</m:t>
                              </m:r>
                              <m:r>
                                <a:rPr lang="en-GB" sz="2400" b="0" i="1" smtClean="0">
                                  <a:latin typeface="Cambria Math"/>
                                </a:rPr>
                                <m:t>=</m:t>
                              </m:r>
                              <m:f>
                                <m:fPr>
                                  <m:ctrlPr>
                                    <a:rPr lang="en-GB" sz="2400" i="1" smtClean="0">
                                      <a:latin typeface="Cambria Math" panose="02040503050406030204" pitchFamily="18" charset="0"/>
                                    </a:rPr>
                                  </m:ctrlPr>
                                </m:fPr>
                                <m:num>
                                  <m:r>
                                    <a:rPr lang="en-GB" sz="2400" b="0" i="1" smtClean="0">
                                      <a:latin typeface="Cambria Math"/>
                                    </a:rPr>
                                    <m:t>𝐺𝑀𝑚</m:t>
                                  </m:r>
                                </m:num>
                                <m:den>
                                  <m:sSup>
                                    <m:sSupPr>
                                      <m:ctrlPr>
                                        <a:rPr lang="en-GB" sz="2400" i="1" smtClean="0">
                                          <a:latin typeface="Cambria Math" panose="02040503050406030204" pitchFamily="18" charset="0"/>
                                        </a:rPr>
                                      </m:ctrlPr>
                                    </m:sSupPr>
                                    <m:e>
                                      <m:r>
                                        <a:rPr lang="en-GB" sz="2400" b="0" i="1" smtClean="0">
                                          <a:latin typeface="Cambria Math"/>
                                        </a:rPr>
                                        <m:t>𝑟</m:t>
                                      </m:r>
                                    </m:e>
                                    <m:sup>
                                      <m:r>
                                        <a:rPr lang="en-GB" sz="2400" b="0" i="1" smtClean="0">
                                          <a:latin typeface="Cambria Math"/>
                                        </a:rPr>
                                        <m:t>2</m:t>
                                      </m:r>
                                    </m:sup>
                                  </m:sSup>
                                </m:den>
                              </m:f>
                            </m:oMath>
                          </a14:m>
                          <a:r>
                            <a:rPr lang="en-GB" sz="2400"/>
                            <a:t>= </a:t>
                          </a:r>
                          <a14:m>
                            <m:oMath xmlns:m="http://schemas.openxmlformats.org/officeDocument/2006/math">
                              <m:f>
                                <m:fPr>
                                  <m:ctrlPr>
                                    <a:rPr lang="en-GB" sz="2400" i="1" dirty="0" smtClean="0">
                                      <a:latin typeface="Cambria Math" panose="02040503050406030204" pitchFamily="18" charset="0"/>
                                    </a:rPr>
                                  </m:ctrlPr>
                                </m:fPr>
                                <m:num>
                                  <m:r>
                                    <a:rPr lang="en-GB" sz="2400" b="0" i="1" dirty="0" smtClean="0">
                                      <a:latin typeface="Cambria Math"/>
                                    </a:rPr>
                                    <m:t>𝑚</m:t>
                                  </m:r>
                                  <m:r>
                                    <a:rPr lang="en-GB" sz="2400" b="0" i="1" dirty="0" smtClean="0">
                                      <a:latin typeface="Cambria Math"/>
                                    </a:rPr>
                                    <m:t>∆</m:t>
                                  </m:r>
                                  <m:r>
                                    <a:rPr lang="en-GB" sz="2400" b="0" i="1" dirty="0" smtClean="0">
                                      <a:latin typeface="Cambria Math"/>
                                    </a:rPr>
                                    <m:t>𝑉</m:t>
                                  </m:r>
                                </m:num>
                                <m:den>
                                  <m:r>
                                    <a:rPr lang="en-GB" sz="2400" i="1" dirty="0" smtClean="0">
                                      <a:latin typeface="Cambria Math"/>
                                    </a:rPr>
                                    <m:t>∆</m:t>
                                  </m:r>
                                  <m:r>
                                    <a:rPr lang="en-GB" sz="2400" b="0" i="1" dirty="0" smtClean="0">
                                      <a:latin typeface="Cambria Math"/>
                                    </a:rPr>
                                    <m:t>𝑟</m:t>
                                  </m:r>
                                </m:den>
                              </m:f>
                            </m:oMath>
                          </a14:m>
                          <a:endParaRPr lang="en-GB" sz="2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Centripetal force</a:t>
                          </a:r>
                        </a:p>
                        <a:p>
                          <a:endParaRPr lang="en-GB" sz="2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a:t>F=</a:t>
                          </a:r>
                          <a14:m>
                            <m:oMath xmlns:m="http://schemas.openxmlformats.org/officeDocument/2006/math">
                              <m:f>
                                <m:fPr>
                                  <m:ctrlPr>
                                    <a:rPr lang="en-GB" sz="2400" i="1" smtClean="0">
                                      <a:latin typeface="Cambria Math" panose="02040503050406030204" pitchFamily="18" charset="0"/>
                                    </a:rPr>
                                  </m:ctrlPr>
                                </m:fPr>
                                <m:num>
                                  <m:r>
                                    <a:rPr lang="en-GB" sz="2400" b="0" i="1" smtClean="0">
                                      <a:latin typeface="Cambria Math"/>
                                    </a:rPr>
                                    <m:t>𝑚</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𝑣</m:t>
                                      </m:r>
                                    </m:e>
                                    <m:sup>
                                      <m:r>
                                        <a:rPr lang="en-GB" sz="2400" b="0" i="1" smtClean="0">
                                          <a:latin typeface="Cambria Math"/>
                                        </a:rPr>
                                        <m:t>2</m:t>
                                      </m:r>
                                    </m:sup>
                                  </m:sSup>
                                </m:num>
                                <m:den>
                                  <m:r>
                                    <a:rPr lang="en-GB" sz="2400" b="0" i="1" smtClean="0">
                                      <a:latin typeface="Cambria Math"/>
                                    </a:rPr>
                                    <m:t>𝑟</m:t>
                                  </m:r>
                                </m:den>
                              </m:f>
                              <m:r>
                                <a:rPr lang="en-GB" sz="2400" b="0" i="1" smtClean="0">
                                  <a:latin typeface="Cambria Math"/>
                                </a:rPr>
                                <m:t>=</m:t>
                              </m:r>
                              <m:r>
                                <a:rPr lang="en-GB" sz="2400" b="0" i="1" smtClean="0">
                                  <a:latin typeface="Cambria Math"/>
                                </a:rPr>
                                <m:t>𝑚</m:t>
                              </m:r>
                              <m:sSup>
                                <m:sSupPr>
                                  <m:ctrlPr>
                                    <a:rPr lang="el-GR" sz="2400" b="0" i="1" smtClean="0">
                                      <a:latin typeface="Cambria Math" panose="02040503050406030204" pitchFamily="18" charset="0"/>
                                    </a:rPr>
                                  </m:ctrlPr>
                                </m:sSupPr>
                                <m:e>
                                  <m:r>
                                    <m:rPr>
                                      <m:sty m:val="p"/>
                                    </m:rPr>
                                    <a:rPr lang="el-GR" sz="2400" i="1">
                                      <a:latin typeface="Cambria Math"/>
                                    </a:rPr>
                                    <m:t>ω</m:t>
                                  </m:r>
                                </m:e>
                                <m:sup>
                                  <m:r>
                                    <a:rPr lang="en-GB" sz="2400" b="0" i="1" smtClean="0">
                                      <a:latin typeface="Cambria Math"/>
                                    </a:rPr>
                                    <m:t>2</m:t>
                                  </m:r>
                                </m:sup>
                              </m:sSup>
                              <m:r>
                                <a:rPr lang="en-GB" sz="2400" b="0" i="1" smtClean="0">
                                  <a:latin typeface="Cambria Math"/>
                                </a:rPr>
                                <m:t>𝑟</m:t>
                              </m:r>
                            </m:oMath>
                          </a14:m>
                          <a:endParaRPr lang="en-GB" sz="2400" dirty="0"/>
                        </a:p>
                        <a:p>
                          <a:endParaRPr lang="en-GB" sz="2400" dirty="0"/>
                        </a:p>
                      </a:txBody>
                      <a:tcPr/>
                    </a:tc>
                    <a:extLst>
                      <a:ext uri="{0D108BD9-81ED-4DB2-BD59-A6C34878D82A}">
                        <a16:rowId xmlns:a16="http://schemas.microsoft.com/office/drawing/2014/main" val="10003"/>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152603091"/>
                  </p:ext>
                </p:extLst>
              </p:nvPr>
            </p:nvGraphicFramePr>
            <p:xfrm>
              <a:off x="135692" y="1266983"/>
              <a:ext cx="11875495" cy="4804940"/>
            </p:xfrm>
            <a:graphic>
              <a:graphicData uri="http://schemas.openxmlformats.org/drawingml/2006/table">
                <a:tbl>
                  <a:tblPr firstRow="1" bandRow="1">
                    <a:tableStyleId>{5C22544A-7EE6-4342-B048-85BDC9FD1C3A}</a:tableStyleId>
                  </a:tblPr>
                  <a:tblGrid>
                    <a:gridCol w="2968874">
                      <a:extLst>
                        <a:ext uri="{9D8B030D-6E8A-4147-A177-3AD203B41FA5}">
                          <a16:colId xmlns:a16="http://schemas.microsoft.com/office/drawing/2014/main" val="20000"/>
                        </a:ext>
                      </a:extLst>
                    </a:gridCol>
                    <a:gridCol w="2973250">
                      <a:extLst>
                        <a:ext uri="{9D8B030D-6E8A-4147-A177-3AD203B41FA5}">
                          <a16:colId xmlns:a16="http://schemas.microsoft.com/office/drawing/2014/main" val="20001"/>
                        </a:ext>
                      </a:extLst>
                    </a:gridCol>
                    <a:gridCol w="2964497">
                      <a:extLst>
                        <a:ext uri="{9D8B030D-6E8A-4147-A177-3AD203B41FA5}">
                          <a16:colId xmlns:a16="http://schemas.microsoft.com/office/drawing/2014/main" val="20002"/>
                        </a:ext>
                      </a:extLst>
                    </a:gridCol>
                    <a:gridCol w="2968874">
                      <a:extLst>
                        <a:ext uri="{9D8B030D-6E8A-4147-A177-3AD203B41FA5}">
                          <a16:colId xmlns:a16="http://schemas.microsoft.com/office/drawing/2014/main" val="20003"/>
                        </a:ext>
                      </a:extLst>
                    </a:gridCol>
                  </a:tblGrid>
                  <a:tr h="1444930">
                    <a:tc>
                      <a:txBody>
                        <a:bodyPr/>
                        <a:lstStyle/>
                        <a:p>
                          <a:r>
                            <a:rPr lang="en-GB" sz="2400">
                              <a:solidFill>
                                <a:schemeClr val="tx1"/>
                              </a:solidFill>
                            </a:rPr>
                            <a:t>Gravitational field strength</a:t>
                          </a:r>
                        </a:p>
                        <a:p>
                          <a:endParaRPr lang="en-GB" sz="2400"/>
                        </a:p>
                      </a:txBody>
                      <a:tcPr>
                        <a:solidFill>
                          <a:schemeClr val="accent1">
                            <a:lumMod val="40000"/>
                            <a:lumOff val="60000"/>
                          </a:schemeClr>
                        </a:solidFill>
                      </a:tcPr>
                    </a:tc>
                    <a:tc>
                      <a:txBody>
                        <a:bodyPr/>
                        <a:lstStyle/>
                        <a:p>
                          <a:endParaRPr lang="en-US"/>
                        </a:p>
                      </a:txBody>
                      <a:tcPr>
                        <a:blipFill>
                          <a:blip r:embed="rId2"/>
                          <a:stretch>
                            <a:fillRect l="-100000" t="-2941" r="-200410" b="-232773"/>
                          </a:stretch>
                        </a:blip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a:solidFill>
                                <a:schemeClr val="tx1"/>
                              </a:solidFill>
                            </a:rPr>
                            <a:t>Satellite motions</a:t>
                          </a:r>
                        </a:p>
                        <a:p>
                          <a:endParaRPr lang="en-GB" sz="2400"/>
                        </a:p>
                      </a:txBody>
                      <a:tcPr>
                        <a:solidFill>
                          <a:schemeClr val="accent1">
                            <a:lumMod val="20000"/>
                            <a:lumOff val="80000"/>
                          </a:schemeClr>
                        </a:solidFill>
                      </a:tcPr>
                    </a:tc>
                    <a:tc>
                      <a:txBody>
                        <a:bodyPr/>
                        <a:lstStyle/>
                        <a:p>
                          <a:endParaRPr lang="en-US"/>
                        </a:p>
                      </a:txBody>
                      <a:tcPr>
                        <a:blipFill>
                          <a:blip r:embed="rId2"/>
                          <a:stretch>
                            <a:fillRect l="-300411" t="-2941" r="-821" b="-232773"/>
                          </a:stretch>
                        </a:blipFill>
                      </a:tcPr>
                    </a:tc>
                    <a:extLst>
                      <a:ext uri="{0D108BD9-81ED-4DB2-BD59-A6C34878D82A}">
                        <a16:rowId xmlns:a16="http://schemas.microsoft.com/office/drawing/2014/main" val="10000"/>
                      </a:ext>
                    </a:extLst>
                  </a:tr>
                  <a:tr h="82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Potential gradient</a:t>
                          </a:r>
                        </a:p>
                      </a:txBody>
                      <a:tcPr/>
                    </a:tc>
                    <a:tc>
                      <a:txBody>
                        <a:bodyPr/>
                        <a:lstStyle/>
                        <a:p>
                          <a:endParaRPr lang="en-US"/>
                        </a:p>
                      </a:txBody>
                      <a:tcPr>
                        <a:blipFill>
                          <a:blip r:embed="rId2"/>
                          <a:stretch>
                            <a:fillRect l="-100000" t="-181481" r="-200410" b="-310370"/>
                          </a:stretch>
                        </a:blip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Energy of satellite</a:t>
                          </a:r>
                        </a:p>
                        <a:p>
                          <a:endParaRPr lang="en-GB" sz="2400" b="1"/>
                        </a:p>
                      </a:txBody>
                      <a:tcPr/>
                    </a:tc>
                    <a:tc>
                      <a:txBody>
                        <a:bodyPr/>
                        <a:lstStyle/>
                        <a:p>
                          <a:endParaRPr lang="en-US"/>
                        </a:p>
                      </a:txBody>
                      <a:tcPr>
                        <a:blipFill>
                          <a:blip r:embed="rId2"/>
                          <a:stretch>
                            <a:fillRect l="-300411" t="-181481" r="-821" b="-310370"/>
                          </a:stretch>
                        </a:blipFill>
                      </a:tcPr>
                    </a:tc>
                    <a:extLst>
                      <a:ext uri="{0D108BD9-81ED-4DB2-BD59-A6C34878D82A}">
                        <a16:rowId xmlns:a16="http://schemas.microsoft.com/office/drawing/2014/main" val="10001"/>
                      </a:ext>
                    </a:extLst>
                  </a:tr>
                  <a:tr h="15088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Gravitational potential</a:t>
                          </a:r>
                        </a:p>
                      </a:txBody>
                      <a:tcPr/>
                    </a:tc>
                    <a:tc>
                      <a:txBody>
                        <a:bodyPr/>
                        <a:lstStyle/>
                        <a:p>
                          <a:endParaRPr lang="en-US"/>
                        </a:p>
                      </a:txBody>
                      <a:tcPr>
                        <a:blipFill>
                          <a:blip r:embed="rId2"/>
                          <a:stretch>
                            <a:fillRect l="-100000" t="-153226" r="-200410" b="-68952"/>
                          </a:stretch>
                        </a:blip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Escape velocity</a:t>
                          </a:r>
                        </a:p>
                        <a:p>
                          <a:endParaRPr lang="en-GB" sz="2400"/>
                        </a:p>
                      </a:txBody>
                      <a:tcPr/>
                    </a:tc>
                    <a:tc>
                      <a:txBody>
                        <a:bodyPr/>
                        <a:lstStyle/>
                        <a:p>
                          <a:endParaRPr lang="en-US"/>
                        </a:p>
                      </a:txBody>
                      <a:tcPr>
                        <a:blipFill>
                          <a:blip r:embed="rId2"/>
                          <a:stretch>
                            <a:fillRect l="-300411" t="-153226" r="-821" b="-68952"/>
                          </a:stretch>
                        </a:blipFill>
                      </a:tcPr>
                    </a:tc>
                    <a:extLst>
                      <a:ext uri="{0D108BD9-81ED-4DB2-BD59-A6C34878D82A}">
                        <a16:rowId xmlns:a16="http://schemas.microsoft.com/office/drawing/2014/main" val="10002"/>
                      </a:ext>
                    </a:extLst>
                  </a:tr>
                  <a:tr h="10257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Newton’s law of gravity</a:t>
                          </a:r>
                        </a:p>
                      </a:txBody>
                      <a:tcPr/>
                    </a:tc>
                    <a:tc>
                      <a:txBody>
                        <a:bodyPr/>
                        <a:lstStyle/>
                        <a:p>
                          <a:endParaRPr lang="en-US"/>
                        </a:p>
                      </a:txBody>
                      <a:tcPr>
                        <a:blipFill>
                          <a:blip r:embed="rId2"/>
                          <a:stretch>
                            <a:fillRect l="-100000" t="-371598" r="-200410" b="-1183"/>
                          </a:stretch>
                        </a:blip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a:t>Centripetal force</a:t>
                          </a:r>
                        </a:p>
                        <a:p>
                          <a:endParaRPr lang="en-GB" sz="2400"/>
                        </a:p>
                      </a:txBody>
                      <a:tcPr/>
                    </a:tc>
                    <a:tc>
                      <a:txBody>
                        <a:bodyPr/>
                        <a:lstStyle/>
                        <a:p>
                          <a:endParaRPr lang="en-US"/>
                        </a:p>
                      </a:txBody>
                      <a:tcPr>
                        <a:blipFill>
                          <a:blip r:embed="rId2"/>
                          <a:stretch>
                            <a:fillRect l="-300411" t="-371598" r="-821" b="-1183"/>
                          </a:stretch>
                        </a:blipFill>
                      </a:tcPr>
                    </a:tc>
                    <a:extLst>
                      <a:ext uri="{0D108BD9-81ED-4DB2-BD59-A6C34878D82A}">
                        <a16:rowId xmlns:a16="http://schemas.microsoft.com/office/drawing/2014/main" val="10003"/>
                      </a:ext>
                    </a:extLst>
                  </a:tr>
                </a:tbl>
              </a:graphicData>
            </a:graphic>
          </p:graphicFrame>
        </mc:Fallback>
      </mc:AlternateContent>
    </p:spTree>
    <p:extLst>
      <p:ext uri="{BB962C8B-B14F-4D97-AF65-F5344CB8AC3E}">
        <p14:creationId xmlns:p14="http://schemas.microsoft.com/office/powerpoint/2010/main" val="3151131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C9D75-12C7-4469-BE12-7D0A78B500A6}"/>
              </a:ext>
            </a:extLst>
          </p:cNvPr>
          <p:cNvSpPr>
            <a:spLocks noGrp="1"/>
          </p:cNvSpPr>
          <p:nvPr>
            <p:ph type="title"/>
          </p:nvPr>
        </p:nvSpPr>
        <p:spPr/>
        <p:txBody>
          <a:bodyPr/>
          <a:lstStyle/>
          <a:p>
            <a:r>
              <a:rPr lang="en-GB" dirty="0"/>
              <a:t>Questions</a:t>
            </a:r>
          </a:p>
        </p:txBody>
      </p:sp>
      <p:sp>
        <p:nvSpPr>
          <p:cNvPr id="8" name="Rectangle 5">
            <a:extLst>
              <a:ext uri="{FF2B5EF4-FFF2-40B4-BE49-F238E27FC236}">
                <a16:creationId xmlns:a16="http://schemas.microsoft.com/office/drawing/2014/main" id="{3509C69B-80AC-458C-A524-59565290FBA8}"/>
              </a:ext>
            </a:extLst>
          </p:cNvPr>
          <p:cNvSpPr>
            <a:spLocks noChangeArrowheads="1"/>
          </p:cNvSpPr>
          <p:nvPr/>
        </p:nvSpPr>
        <p:spPr bwMode="auto">
          <a:xfrm>
            <a:off x="149071" y="1297916"/>
            <a:ext cx="937529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Q1. By using equations for potential and kinetic energy, derive the equation for escape velocity </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graphicFrame>
        <p:nvGraphicFramePr>
          <p:cNvPr id="9" name="Object 8">
            <a:extLst>
              <a:ext uri="{FF2B5EF4-FFF2-40B4-BE49-F238E27FC236}">
                <a16:creationId xmlns:a16="http://schemas.microsoft.com/office/drawing/2014/main" id="{9AEF2545-D691-469F-8216-8D1F38EBD87E}"/>
              </a:ext>
            </a:extLst>
          </p:cNvPr>
          <p:cNvGraphicFramePr>
            <a:graphicFrameLocks noChangeAspect="1"/>
          </p:cNvGraphicFramePr>
          <p:nvPr/>
        </p:nvGraphicFramePr>
        <p:xfrm>
          <a:off x="6906926" y="1836525"/>
          <a:ext cx="1787723" cy="1077218"/>
        </p:xfrm>
        <a:graphic>
          <a:graphicData uri="http://schemas.openxmlformats.org/presentationml/2006/ole">
            <mc:AlternateContent xmlns:mc="http://schemas.openxmlformats.org/markup-compatibility/2006">
              <mc:Choice xmlns:v="urn:schemas-microsoft-com:vml" Requires="v">
                <p:oleObj spid="_x0000_s2055" r:id="rId3" imgW="748975" imgH="444307" progId="Equation.3">
                  <p:embed/>
                </p:oleObj>
              </mc:Choice>
              <mc:Fallback>
                <p:oleObj r:id="rId3" imgW="748975" imgH="444307" progId="Equation.3">
                  <p:embed/>
                  <p:pic>
                    <p:nvPicPr>
                      <p:cNvPr id="9" name="Object 8">
                        <a:extLst>
                          <a:ext uri="{FF2B5EF4-FFF2-40B4-BE49-F238E27FC236}">
                            <a16:creationId xmlns:a16="http://schemas.microsoft.com/office/drawing/2014/main" id="{9AEF2545-D691-469F-8216-8D1F38EBD8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6926" y="1836525"/>
                        <a:ext cx="1787723" cy="1077218"/>
                      </a:xfrm>
                      <a:prstGeom prst="rect">
                        <a:avLst/>
                      </a:prstGeom>
                      <a:noFill/>
                    </p:spPr>
                  </p:pic>
                </p:oleObj>
              </mc:Fallback>
            </mc:AlternateContent>
          </a:graphicData>
        </a:graphic>
      </p:graphicFrame>
      <p:sp>
        <p:nvSpPr>
          <p:cNvPr id="10" name="Rectangle 6">
            <a:extLst>
              <a:ext uri="{FF2B5EF4-FFF2-40B4-BE49-F238E27FC236}">
                <a16:creationId xmlns:a16="http://schemas.microsoft.com/office/drawing/2014/main" id="{6E6EADA2-26C4-4ADB-9185-5F4981C25876}"/>
              </a:ext>
            </a:extLst>
          </p:cNvPr>
          <p:cNvSpPr>
            <a:spLocks noChangeArrowheads="1"/>
          </p:cNvSpPr>
          <p:nvPr/>
        </p:nvSpPr>
        <p:spPr bwMode="auto">
          <a:xfrm>
            <a:off x="149071" y="2484811"/>
            <a:ext cx="9826664"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a:t>
            </a:r>
            <a:endParaRPr kumimoji="0" lang="en-GB"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Q2. Calculate the escape velocity for the following planets:</a:t>
            </a:r>
            <a:endParaRPr kumimoji="0" lang="en-GB"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a) Mars: mass = 6.46 × 10</a:t>
            </a:r>
            <a:r>
              <a:rPr kumimoji="0" lang="en-GB" altLang="en-US" sz="3200" b="0" i="0" u="none" strike="noStrike" cap="none" normalizeH="0" baseline="3000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23</a:t>
            </a: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kg, radius = 3.39 × 10</a:t>
            </a:r>
            <a:r>
              <a:rPr kumimoji="0" lang="en-GB" altLang="en-US" sz="3200" b="0" i="0" u="none" strike="noStrike" cap="none" normalizeH="0" baseline="3000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6</a:t>
            </a: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m</a:t>
            </a:r>
            <a:endParaRPr kumimoji="0" lang="en-GB"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b) Mercury: mass = 3.35 × 10</a:t>
            </a:r>
            <a:r>
              <a:rPr kumimoji="0" lang="en-GB" altLang="en-US" sz="3200" b="0" i="0" u="none" strike="noStrike" cap="none" normalizeH="0" baseline="3000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23</a:t>
            </a: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kg, radius = 2.44 × 10</a:t>
            </a:r>
            <a:r>
              <a:rPr kumimoji="0" lang="en-GB" altLang="en-US" sz="3200" b="0" i="0" u="none" strike="noStrike" cap="none" normalizeH="0" baseline="3000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6</a:t>
            </a: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m</a:t>
            </a:r>
            <a:endParaRPr kumimoji="0" lang="en-GB"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c) Venus: mass = 4.90 × 10</a:t>
            </a:r>
            <a:r>
              <a:rPr kumimoji="0" lang="en-GB" altLang="en-US" sz="3200" b="0" i="0" u="none" strike="noStrike" cap="none" normalizeH="0" baseline="3000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23</a:t>
            </a: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kg, radius = 6.06 × 10</a:t>
            </a:r>
            <a:r>
              <a:rPr kumimoji="0" lang="en-GB" altLang="en-US" sz="3200" b="0" i="0" u="none" strike="noStrike" cap="none" normalizeH="0" baseline="3000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6</a:t>
            </a:r>
            <a:r>
              <a:rPr kumimoji="0" lang="en-GB" altLang="en-US" sz="3200" b="0" i="0" u="none" strike="noStrike" cap="none" normalizeH="0" baseline="0" dirty="0">
                <a:ln>
                  <a:noFill/>
                </a:ln>
                <a:solidFill>
                  <a:srgbClr val="000000"/>
                </a:solidFill>
                <a:effectLst/>
                <a:latin typeface="Calibri Light" panose="020F0302020204030204" pitchFamily="34" charset="0"/>
                <a:ea typeface="Times" panose="02020603050405020304" pitchFamily="18" charset="0"/>
                <a:cs typeface="Calibri Light" panose="020F0302020204030204" pitchFamily="34" charset="0"/>
              </a:rPr>
              <a:t> m</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31124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4D6F-7AEC-4CF4-81D1-174729CB9C1D}"/>
              </a:ext>
            </a:extLst>
          </p:cNvPr>
          <p:cNvSpPr>
            <a:spLocks noGrp="1"/>
          </p:cNvSpPr>
          <p:nvPr>
            <p:ph type="title"/>
          </p:nvPr>
        </p:nvSpPr>
        <p:spPr/>
        <p:txBody>
          <a:bodyPr/>
          <a:lstStyle/>
          <a:p>
            <a:r>
              <a:rPr lang="en-GB" dirty="0"/>
              <a:t>Answers</a:t>
            </a:r>
          </a:p>
        </p:txBody>
      </p:sp>
      <p:pic>
        <p:nvPicPr>
          <p:cNvPr id="4" name="Picture 3" descr="A picture containing drawing&#10;&#10;Description automatically generated">
            <a:extLst>
              <a:ext uri="{FF2B5EF4-FFF2-40B4-BE49-F238E27FC236}">
                <a16:creationId xmlns:a16="http://schemas.microsoft.com/office/drawing/2014/main" id="{FFF5938E-7EA0-4FC6-9BCA-E1DF7994D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pic>
        <p:nvPicPr>
          <p:cNvPr id="6" name="Picture 5">
            <a:extLst>
              <a:ext uri="{FF2B5EF4-FFF2-40B4-BE49-F238E27FC236}">
                <a16:creationId xmlns:a16="http://schemas.microsoft.com/office/drawing/2014/main" id="{913ABDA8-1709-4DE8-A194-8E1DD45A33CA}"/>
              </a:ext>
            </a:extLst>
          </p:cNvPr>
          <p:cNvPicPr>
            <a:picLocks noChangeAspect="1"/>
          </p:cNvPicPr>
          <p:nvPr/>
        </p:nvPicPr>
        <p:blipFill>
          <a:blip r:embed="rId3"/>
          <a:stretch>
            <a:fillRect/>
          </a:stretch>
        </p:blipFill>
        <p:spPr>
          <a:xfrm>
            <a:off x="135692" y="1049112"/>
            <a:ext cx="8646358" cy="5356983"/>
          </a:xfrm>
          <a:prstGeom prst="rect">
            <a:avLst/>
          </a:prstGeom>
        </p:spPr>
      </p:pic>
    </p:spTree>
    <p:extLst>
      <p:ext uri="{BB962C8B-B14F-4D97-AF65-F5344CB8AC3E}">
        <p14:creationId xmlns:p14="http://schemas.microsoft.com/office/powerpoint/2010/main" val="1163744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D0522-D6DE-41F6-BE53-3A4D9ADC5E8D}"/>
              </a:ext>
            </a:extLst>
          </p:cNvPr>
          <p:cNvSpPr>
            <a:spLocks noGrp="1"/>
          </p:cNvSpPr>
          <p:nvPr>
            <p:ph type="title"/>
          </p:nvPr>
        </p:nvSpPr>
        <p:spPr/>
        <p:txBody>
          <a:bodyPr/>
          <a:lstStyle/>
          <a:p>
            <a:r>
              <a:rPr lang="en-GB"/>
              <a:t>Exam question</a:t>
            </a:r>
            <a:endParaRPr lang="en-GB" dirty="0"/>
          </a:p>
        </p:txBody>
      </p:sp>
      <p:sp>
        <p:nvSpPr>
          <p:cNvPr id="5" name="TextBox 4">
            <a:extLst>
              <a:ext uri="{FF2B5EF4-FFF2-40B4-BE49-F238E27FC236}">
                <a16:creationId xmlns:a16="http://schemas.microsoft.com/office/drawing/2014/main" id="{CBD0100E-948C-4D3B-BC89-B2EBA92247DA}"/>
              </a:ext>
            </a:extLst>
          </p:cNvPr>
          <p:cNvSpPr txBox="1"/>
          <p:nvPr/>
        </p:nvSpPr>
        <p:spPr>
          <a:xfrm>
            <a:off x="423746" y="2051824"/>
            <a:ext cx="6445405" cy="1569660"/>
          </a:xfrm>
          <a:prstGeom prst="rect">
            <a:avLst/>
          </a:prstGeom>
          <a:noFill/>
        </p:spPr>
        <p:txBody>
          <a:bodyPr wrap="square" rtlCol="0">
            <a:spAutoFit/>
          </a:bodyPr>
          <a:lstStyle/>
          <a:p>
            <a:r>
              <a:rPr lang="en-GB" sz="4800" dirty="0"/>
              <a:t>Complete the exam questions.  </a:t>
            </a:r>
          </a:p>
        </p:txBody>
      </p:sp>
      <p:pic>
        <p:nvPicPr>
          <p:cNvPr id="4" name="Picture 3">
            <a:extLst>
              <a:ext uri="{FF2B5EF4-FFF2-40B4-BE49-F238E27FC236}">
                <a16:creationId xmlns:a16="http://schemas.microsoft.com/office/drawing/2014/main" id="{21A43D10-8137-4B2C-B8DD-13622410FE0D}"/>
              </a:ext>
            </a:extLst>
          </p:cNvPr>
          <p:cNvPicPr>
            <a:picLocks noChangeAspect="1"/>
          </p:cNvPicPr>
          <p:nvPr/>
        </p:nvPicPr>
        <p:blipFill>
          <a:blip r:embed="rId2"/>
          <a:stretch>
            <a:fillRect/>
          </a:stretch>
        </p:blipFill>
        <p:spPr>
          <a:xfrm>
            <a:off x="7246818" y="0"/>
            <a:ext cx="4881680" cy="6858000"/>
          </a:xfrm>
          <a:prstGeom prst="rect">
            <a:avLst/>
          </a:prstGeom>
        </p:spPr>
      </p:pic>
    </p:spTree>
    <p:extLst>
      <p:ext uri="{BB962C8B-B14F-4D97-AF65-F5344CB8AC3E}">
        <p14:creationId xmlns:p14="http://schemas.microsoft.com/office/powerpoint/2010/main" val="1333342698"/>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2C5DE418CF1F48BB2ABEE3EB39F4BF" ma:contentTypeVersion="13" ma:contentTypeDescription="Create a new document." ma:contentTypeScope="" ma:versionID="da59973aed6408d1ffda8b438433be58">
  <xsd:schema xmlns:xsd="http://www.w3.org/2001/XMLSchema" xmlns:xs="http://www.w3.org/2001/XMLSchema" xmlns:p="http://schemas.microsoft.com/office/2006/metadata/properties" xmlns:ns3="d32fea1d-433a-4f6b-ae9e-963e4f75046e" xmlns:ns4="1826307f-9204-4318-84ec-843db0d8fa00" targetNamespace="http://schemas.microsoft.com/office/2006/metadata/properties" ma:root="true" ma:fieldsID="52a1cccfb8a8c35c623bcd9d0ec50834" ns3:_="" ns4:_="">
    <xsd:import namespace="d32fea1d-433a-4f6b-ae9e-963e4f75046e"/>
    <xsd:import namespace="1826307f-9204-4318-84ec-843db0d8fa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fea1d-433a-4f6b-ae9e-963e4f7504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26307f-9204-4318-84ec-843db0d8fa0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317425-29CF-4B2E-9164-B8FC76A9E5D4}">
  <ds:schemaRefs>
    <ds:schemaRef ds:uri="http://schemas.microsoft.com/sharepoint/v3/contenttype/forms"/>
  </ds:schemaRefs>
</ds:datastoreItem>
</file>

<file path=customXml/itemProps2.xml><?xml version="1.0" encoding="utf-8"?>
<ds:datastoreItem xmlns:ds="http://schemas.openxmlformats.org/officeDocument/2006/customXml" ds:itemID="{CD6554A2-3160-41FA-A550-63E01A4E85B1}">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www.w3.org/XML/1998/namespace"/>
    <ds:schemaRef ds:uri="d32fea1d-433a-4f6b-ae9e-963e4f75046e"/>
    <ds:schemaRef ds:uri="http://schemas.openxmlformats.org/package/2006/metadata/core-properties"/>
    <ds:schemaRef ds:uri="1826307f-9204-4318-84ec-843db0d8fa00"/>
    <ds:schemaRef ds:uri="http://purl.org/dc/dcmitype/"/>
  </ds:schemaRefs>
</ds:datastoreItem>
</file>

<file path=customXml/itemProps3.xml><?xml version="1.0" encoding="utf-8"?>
<ds:datastoreItem xmlns:ds="http://schemas.openxmlformats.org/officeDocument/2006/customXml" ds:itemID="{B9255FC3-C2C6-4560-A0A1-E0B09C433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2fea1d-433a-4f6b-ae9e-963e4f75046e"/>
    <ds:schemaRef ds:uri="1826307f-9204-4318-84ec-843db0d8f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490</TotalTime>
  <Words>1317</Words>
  <Application>Microsoft Office PowerPoint</Application>
  <PresentationFormat>Widescreen</PresentationFormat>
  <Paragraphs>130</Paragraphs>
  <Slides>17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Arial</vt:lpstr>
      <vt:lpstr>Bauhaus 93</vt:lpstr>
      <vt:lpstr>Calibri</vt:lpstr>
      <vt:lpstr>Calibri Light</vt:lpstr>
      <vt:lpstr>Cambria Math</vt:lpstr>
      <vt:lpstr>Office Theme</vt:lpstr>
      <vt:lpstr>Equation.3</vt:lpstr>
      <vt:lpstr>Orbits &amp; escape velocity</vt:lpstr>
      <vt:lpstr>Q1 review</vt:lpstr>
      <vt:lpstr>Q2 review</vt:lpstr>
      <vt:lpstr>What is an artificial satellite?</vt:lpstr>
      <vt:lpstr>Types of orbit</vt:lpstr>
      <vt:lpstr>T/N: Types of orbit</vt:lpstr>
      <vt:lpstr>Escape velocity</vt:lpstr>
      <vt:lpstr>Escape velocity</vt:lpstr>
      <vt:lpstr>Energy of orbiting satellite</vt:lpstr>
      <vt:lpstr>Energy of orbiting satellite</vt:lpstr>
      <vt:lpstr>Energy of orbiting satellite</vt:lpstr>
      <vt:lpstr>Area under graphs</vt:lpstr>
      <vt:lpstr>Area under graphs</vt:lpstr>
      <vt:lpstr>Gravitational fields recap</vt:lpstr>
      <vt:lpstr>Questions</vt:lpstr>
      <vt:lpstr>Answers</vt:lpstr>
      <vt:lpstr>Exam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dc:creator>
  <cp:lastModifiedBy>Edmunds, Peter</cp:lastModifiedBy>
  <cp:revision>35</cp:revision>
  <dcterms:created xsi:type="dcterms:W3CDTF">2020-02-27T10:29:06Z</dcterms:created>
  <dcterms:modified xsi:type="dcterms:W3CDTF">2020-08-17T23:08:30Z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0x0101001E2C5DE418CF1F48BB2ABEE3EB39F4BF</vt:lpwstr>
  </property>
</Properties>
</file>