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7" r:id="rId5"/>
    <p:sldId id="278" r:id="rId6"/>
    <p:sldId id="435" r:id="rId7"/>
    <p:sldId id="436" r:id="rId8"/>
    <p:sldId id="439" r:id="rId9"/>
    <p:sldId id="427" r:id="rId10"/>
    <p:sldId id="428" r:id="rId11"/>
    <p:sldId id="429" r:id="rId12"/>
    <p:sldId id="421" r:id="rId13"/>
    <p:sldId id="422" r:id="rId14"/>
    <p:sldId id="423" r:id="rId15"/>
    <p:sldId id="438" r:id="rId16"/>
    <p:sldId id="44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Boyle’s Law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8DDBAF18-49D3-4BA5-B667-40B05A934311}"/>
              </a:ext>
            </a:extLst>
          </p:cNvPr>
          <p:cNvSpPr txBox="1">
            <a:spLocks/>
          </p:cNvSpPr>
          <p:nvPr/>
        </p:nvSpPr>
        <p:spPr>
          <a:xfrm>
            <a:off x="5397502" y="111584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991A527-68AB-4778-A3EF-0B75B6AAAEBE}" type="datetime1">
              <a:rPr lang="en-GB" smtClean="0"/>
              <a:t>30/10/2020</a:t>
            </a:fld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444D25-9D41-432D-88C3-974E3D3D1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F146D75-7410-4DEB-B02F-A30CE7CB4BF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32D8F7B-C7E4-4512-9EA1-4ADD2DB89CF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E9FBC205-011B-4D5C-A2D2-AEF56BC348C0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Pressure</a:t>
            </a:r>
          </a:p>
          <a:p>
            <a:r>
              <a:rPr lang="en-GB" dirty="0"/>
              <a:t>Pascal</a:t>
            </a:r>
          </a:p>
          <a:p>
            <a:r>
              <a:rPr lang="en-GB" dirty="0"/>
              <a:t>Volume</a:t>
            </a:r>
          </a:p>
          <a:p>
            <a:r>
              <a:rPr lang="en-GB" dirty="0"/>
              <a:t>Inversely</a:t>
            </a:r>
          </a:p>
          <a:p>
            <a:r>
              <a:rPr lang="en-GB" dirty="0"/>
              <a:t>Proportional</a:t>
            </a: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Describe </a:t>
            </a:r>
            <a:r>
              <a:rPr lang="en-GB" b="0" dirty="0"/>
              <a:t>as basic experiment that shows the relationship between pressure and volume.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/>
              <a:t>Recall </a:t>
            </a:r>
            <a:r>
              <a:rPr lang="en-GB" b="0" dirty="0"/>
              <a:t>the equation for Boyle’s law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Predict</a:t>
            </a:r>
            <a:r>
              <a:rPr lang="en-GB" b="0" dirty="0"/>
              <a:t> what will happen to the pressure inside an object under different volumes. 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C4FFA-905B-431A-B9DB-AB8865CD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Boyle’s law</a:t>
            </a:r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ACHER’S NOTES…">
            <a:extLst>
              <a:ext uri="{FF2B5EF4-FFF2-40B4-BE49-F238E27FC236}">
                <a16:creationId xmlns:a16="http://schemas.microsoft.com/office/drawing/2014/main" id="{64B5645A-370E-4414-9E4B-95621E0A5148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7844589" cy="2807368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rgbClr val="000000"/>
                </a:solidFill>
              </a:defRPr>
            </a:pPr>
            <a:r>
              <a:rPr lang="en-GB" sz="3200" dirty="0">
                <a:solidFill>
                  <a:srgbClr val="000000"/>
                </a:solidFill>
              </a:rPr>
              <a:t>Provided that the number of particles and the temperature of a gas are kept constant, then: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  <a:defRPr b="1">
                <a:solidFill>
                  <a:srgbClr val="000000"/>
                </a:solidFill>
              </a:defRPr>
            </a:pPr>
            <a:r>
              <a:rPr lang="en-GB" sz="3200" b="1" dirty="0">
                <a:solidFill>
                  <a:srgbClr val="000000"/>
                </a:solidFill>
              </a:rPr>
              <a:t>P</a:t>
            </a:r>
            <a:r>
              <a:rPr lang="en-GB" sz="3200" b="1" baseline="-25000" dirty="0">
                <a:solidFill>
                  <a:srgbClr val="000000"/>
                </a:solidFill>
              </a:rPr>
              <a:t>1</a:t>
            </a:r>
            <a:r>
              <a:rPr lang="en-GB" sz="3200" b="1" dirty="0">
                <a:solidFill>
                  <a:srgbClr val="000000"/>
                </a:solidFill>
              </a:rPr>
              <a:t> x V</a:t>
            </a:r>
            <a:r>
              <a:rPr lang="en-GB" sz="3200" b="1" baseline="-25000" dirty="0">
                <a:solidFill>
                  <a:srgbClr val="000000"/>
                </a:solidFill>
              </a:rPr>
              <a:t>1</a:t>
            </a:r>
            <a:r>
              <a:rPr lang="en-GB" sz="3200" b="1" dirty="0">
                <a:solidFill>
                  <a:srgbClr val="000000"/>
                </a:solidFill>
              </a:rPr>
              <a:t> = P</a:t>
            </a:r>
            <a:r>
              <a:rPr lang="en-GB" sz="3200" b="1" baseline="-25000" dirty="0">
                <a:solidFill>
                  <a:srgbClr val="000000"/>
                </a:solidFill>
              </a:rPr>
              <a:t>2</a:t>
            </a:r>
            <a:r>
              <a:rPr lang="en-GB" sz="3200" b="1" dirty="0">
                <a:solidFill>
                  <a:srgbClr val="000000"/>
                </a:solidFill>
              </a:rPr>
              <a:t> x V</a:t>
            </a:r>
            <a:r>
              <a:rPr lang="en-GB" sz="3200" b="1" baseline="-25000" dirty="0">
                <a:solidFill>
                  <a:srgbClr val="000000"/>
                </a:solidFill>
              </a:rPr>
              <a:t>2</a:t>
            </a:r>
            <a:r>
              <a:rPr lang="en-GB" sz="3200" dirty="0">
                <a:solidFill>
                  <a:srgbClr val="000000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rgbClr val="000000"/>
                </a:solidFill>
              </a:defRPr>
            </a:pPr>
            <a:r>
              <a:rPr lang="en-GB" sz="3200" dirty="0">
                <a:solidFill>
                  <a:srgbClr val="000000"/>
                </a:solidFill>
              </a:rPr>
              <a:t>Where:</a:t>
            </a:r>
          </a:p>
          <a:p>
            <a:pPr>
              <a:spcBef>
                <a:spcPts val="0"/>
              </a:spcBef>
              <a:defRPr b="1">
                <a:solidFill>
                  <a:srgbClr val="000000"/>
                </a:solidFill>
              </a:defRPr>
            </a:pPr>
            <a:r>
              <a:rPr lang="en-GB" sz="3200" b="1" dirty="0">
                <a:solidFill>
                  <a:srgbClr val="000000"/>
                </a:solidFill>
              </a:rPr>
              <a:t>P</a:t>
            </a:r>
            <a:r>
              <a:rPr lang="en-GB" sz="3200" dirty="0">
                <a:solidFill>
                  <a:srgbClr val="000000"/>
                </a:solidFill>
              </a:rPr>
              <a:t> is </a:t>
            </a:r>
            <a:r>
              <a:rPr lang="en-GB" sz="3200" b="1" dirty="0">
                <a:solidFill>
                  <a:srgbClr val="000000"/>
                </a:solidFill>
              </a:rPr>
              <a:t>pressure</a:t>
            </a:r>
            <a:r>
              <a:rPr lang="en-GB" sz="3200" dirty="0">
                <a:solidFill>
                  <a:srgbClr val="000000"/>
                </a:solidFill>
              </a:rPr>
              <a:t> in pascals (</a:t>
            </a:r>
            <a:r>
              <a:rPr lang="en-GB" sz="3200" b="1" dirty="0">
                <a:solidFill>
                  <a:srgbClr val="000000"/>
                </a:solidFill>
              </a:rPr>
              <a:t>Pa</a:t>
            </a:r>
            <a:r>
              <a:rPr lang="en-GB" sz="3200" dirty="0">
                <a:solidFill>
                  <a:srgbClr val="000000"/>
                </a:solidFill>
              </a:rPr>
              <a:t>)</a:t>
            </a:r>
          </a:p>
          <a:p>
            <a:pPr>
              <a:spcBef>
                <a:spcPts val="0"/>
              </a:spcBef>
              <a:defRPr b="1">
                <a:solidFill>
                  <a:srgbClr val="000000"/>
                </a:solidFill>
              </a:defRPr>
            </a:pPr>
            <a:r>
              <a:rPr lang="en-GB" sz="3200" b="1" dirty="0">
                <a:solidFill>
                  <a:srgbClr val="000000"/>
                </a:solidFill>
              </a:rPr>
              <a:t>V </a:t>
            </a:r>
            <a:r>
              <a:rPr lang="en-GB" sz="3200" dirty="0">
                <a:solidFill>
                  <a:srgbClr val="000000"/>
                </a:solidFill>
              </a:rPr>
              <a:t>is </a:t>
            </a:r>
            <a:r>
              <a:rPr lang="en-GB" sz="3200" b="1" dirty="0">
                <a:solidFill>
                  <a:srgbClr val="000000"/>
                </a:solidFill>
              </a:rPr>
              <a:t>volume</a:t>
            </a:r>
            <a:r>
              <a:rPr lang="en-GB" sz="3200" dirty="0">
                <a:solidFill>
                  <a:srgbClr val="000000"/>
                </a:solidFill>
              </a:rPr>
              <a:t> in metres cubed (</a:t>
            </a:r>
            <a:r>
              <a:rPr lang="en-GB" sz="3200" b="1" dirty="0">
                <a:solidFill>
                  <a:srgbClr val="000000"/>
                </a:solidFill>
              </a:rPr>
              <a:t>m</a:t>
            </a:r>
            <a:r>
              <a:rPr lang="en-GB" sz="3200" b="1" baseline="30000" dirty="0">
                <a:solidFill>
                  <a:srgbClr val="000000"/>
                </a:solidFill>
              </a:rPr>
              <a:t>3</a:t>
            </a:r>
            <a:r>
              <a:rPr lang="en-GB" sz="32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" name="INDEPENDENT WORK…">
            <a:extLst>
              <a:ext uri="{FF2B5EF4-FFF2-40B4-BE49-F238E27FC236}">
                <a16:creationId xmlns:a16="http://schemas.microsoft.com/office/drawing/2014/main" id="{83E49E4E-1249-495B-BFC4-CAC846A6A0B0}"/>
              </a:ext>
            </a:extLst>
          </p:cNvPr>
          <p:cNvSpPr/>
          <p:nvPr/>
        </p:nvSpPr>
        <p:spPr>
          <a:xfrm>
            <a:off x="9177062" y="1805830"/>
            <a:ext cx="2501591" cy="1421924"/>
          </a:xfrm>
          <a:prstGeom prst="rect">
            <a:avLst/>
          </a:prstGeom>
          <a:solidFill>
            <a:srgbClr val="FFFFFF"/>
          </a:solidFill>
          <a:ln w="38100">
            <a:solidFill>
              <a:srgbClr val="941751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886966">
              <a:lnSpc>
                <a:spcPct val="90000"/>
              </a:lnSpc>
              <a:defRPr sz="2400" b="1">
                <a:solidFill>
                  <a:srgbClr val="5B6C73"/>
                </a:solidFill>
                <a:latin typeface="Calisto MT"/>
                <a:ea typeface="Calisto MT"/>
                <a:cs typeface="Calisto MT"/>
                <a:sym typeface="Calisto MT"/>
              </a:defRPr>
            </a:pPr>
            <a:r>
              <a:rPr lang="en-GB" sz="3200"/>
              <a:t>Stretch</a:t>
            </a:r>
            <a:r>
              <a:rPr lang="en-GB" sz="2400"/>
              <a:t>:</a:t>
            </a:r>
            <a:endParaRPr sz="2400" dirty="0"/>
          </a:p>
          <a:p>
            <a:pPr defTabSz="886966">
              <a:lnSpc>
                <a:spcPct val="90000"/>
              </a:lnSpc>
              <a:defRPr sz="2400" b="1">
                <a:latin typeface="Calisto MT"/>
                <a:ea typeface="Calisto MT"/>
                <a:cs typeface="Calisto MT"/>
                <a:sym typeface="Calisto MT"/>
              </a:defRPr>
            </a:pPr>
            <a:r>
              <a:rPr sz="3200" dirty="0"/>
              <a:t>Re-arrange the equation.</a:t>
            </a:r>
            <a:r>
              <a:rPr sz="3200" dirty="0">
                <a:solidFill>
                  <a:srgbClr val="5B6C73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C1728E-C9F9-4B40-A3A3-1F316F1C758D}"/>
              </a:ext>
            </a:extLst>
          </p:cNvPr>
          <p:cNvSpPr txBox="1"/>
          <p:nvPr/>
        </p:nvSpPr>
        <p:spPr>
          <a:xfrm>
            <a:off x="376987" y="3311968"/>
            <a:ext cx="709061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rPr lang="en-GB" sz="3600" dirty="0">
                <a:solidFill>
                  <a:srgbClr val="000000"/>
                </a:solidFill>
              </a:rPr>
              <a:t>You might sometimes see this equation written as </a:t>
            </a:r>
            <a:r>
              <a:rPr lang="en-GB" sz="3600" dirty="0"/>
              <a:t>P x V = constant</a:t>
            </a:r>
            <a:r>
              <a:rPr lang="en-GB" sz="3600" b="0" dirty="0"/>
              <a:t> 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rgbClr val="000000"/>
                </a:solidFill>
              </a:defRPr>
            </a:pPr>
            <a:endParaRPr lang="en-GB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05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E498C6A8-F1FB-4E82-88CC-4B70F74501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838" y="0"/>
            <a:ext cx="3691603" cy="361029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4ABC02-14EE-49AE-AD7E-ED5D551983AE}"/>
              </a:ext>
            </a:extLst>
          </p:cNvPr>
          <p:cNvSpPr txBox="1"/>
          <p:nvPr/>
        </p:nvSpPr>
        <p:spPr>
          <a:xfrm>
            <a:off x="0" y="-1"/>
            <a:ext cx="4728411" cy="2800767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4400" b="1" dirty="0"/>
              <a:t>T/N: </a:t>
            </a:r>
            <a:r>
              <a:rPr lang="en-GB" sz="4400" dirty="0"/>
              <a:t>The graph of pressure against volume is </a:t>
            </a:r>
            <a:r>
              <a:rPr lang="en-GB" sz="4400" b="1" dirty="0"/>
              <a:t>inversely proportional</a:t>
            </a:r>
            <a:r>
              <a:rPr lang="en-GB" sz="4400" dirty="0"/>
              <a:t>. </a:t>
            </a:r>
            <a:endParaRPr lang="en-GB" sz="4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50FB3F-8D84-4280-9F08-B3DE0794DFFB}"/>
              </a:ext>
            </a:extLst>
          </p:cNvPr>
          <p:cNvSpPr txBox="1"/>
          <p:nvPr/>
        </p:nvSpPr>
        <p:spPr>
          <a:xfrm>
            <a:off x="7644168" y="732392"/>
            <a:ext cx="103999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C00000"/>
                </a:solidFill>
              </a:rPr>
              <a:t>20 kPa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FD121D-0DC9-4CE5-80F9-B3C1494356C8}"/>
              </a:ext>
            </a:extLst>
          </p:cNvPr>
          <p:cNvSpPr txBox="1"/>
          <p:nvPr/>
        </p:nvSpPr>
        <p:spPr>
          <a:xfrm>
            <a:off x="8504063" y="2069431"/>
            <a:ext cx="65497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C00000"/>
                </a:solidFill>
              </a:rPr>
              <a:t>10 kPa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2BE877-E3B5-463C-8153-B9264E6F2176}"/>
              </a:ext>
            </a:extLst>
          </p:cNvPr>
          <p:cNvSpPr txBox="1"/>
          <p:nvPr/>
        </p:nvSpPr>
        <p:spPr>
          <a:xfrm>
            <a:off x="8728911" y="3249480"/>
            <a:ext cx="71247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C00000"/>
                </a:solidFill>
              </a:rPr>
              <a:t>4 m</a:t>
            </a:r>
            <a:r>
              <a:rPr lang="en-GB" sz="2000" b="1" baseline="300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6A09F6-4585-4380-B5A6-AB42CAB4852F}"/>
              </a:ext>
            </a:extLst>
          </p:cNvPr>
          <p:cNvSpPr txBox="1"/>
          <p:nvPr/>
        </p:nvSpPr>
        <p:spPr>
          <a:xfrm>
            <a:off x="9617938" y="2806306"/>
            <a:ext cx="71247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C00000"/>
                </a:solidFill>
              </a:rPr>
              <a:t>8 m</a:t>
            </a:r>
            <a:r>
              <a:rPr lang="en-GB" sz="2000" b="1" baseline="300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E61C96-A6F7-4895-AB3F-02F0893BFAEE}"/>
              </a:ext>
            </a:extLst>
          </p:cNvPr>
          <p:cNvSpPr txBox="1"/>
          <p:nvPr/>
        </p:nvSpPr>
        <p:spPr>
          <a:xfrm>
            <a:off x="6458953" y="3561369"/>
            <a:ext cx="57330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You can use the equation P x V = constant to show that they are inversely proportional. Do this for the graph above.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080F771-2ACB-4511-9FC8-5C41653F9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74" y="2777317"/>
            <a:ext cx="3683537" cy="375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354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DC98330A-4DA0-4FC2-82E1-7FA094C2C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Conversion from cm</a:t>
            </a:r>
            <a:r>
              <a:rPr lang="en-GB" baseline="30000" dirty="0"/>
              <a:t>3</a:t>
            </a:r>
            <a:r>
              <a:rPr lang="en-GB" dirty="0"/>
              <a:t> to m</a:t>
            </a:r>
            <a:r>
              <a:rPr lang="en-GB" baseline="30000" dirty="0"/>
              <a:t>3</a:t>
            </a:r>
            <a:endParaRPr lang="en-GB" dirty="0"/>
          </a:p>
        </p:txBody>
      </p:sp>
      <p:pic>
        <p:nvPicPr>
          <p:cNvPr id="6" name="Content Placeholder 4" descr="A close up of a logo&#10;&#10;Description generated with high confidence">
            <a:extLst>
              <a:ext uri="{FF2B5EF4-FFF2-40B4-BE49-F238E27FC236}">
                <a16:creationId xmlns:a16="http://schemas.microsoft.com/office/drawing/2014/main" id="{9025C1C2-7D3C-47E8-9338-7A8DBAC5F7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736"/>
            <a:ext cx="10272608" cy="5762264"/>
          </a:xfrm>
        </p:spPr>
      </p:pic>
    </p:spTree>
    <p:extLst>
      <p:ext uri="{BB962C8B-B14F-4D97-AF65-F5344CB8AC3E}">
        <p14:creationId xmlns:p14="http://schemas.microsoft.com/office/powerpoint/2010/main" val="3320711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D1DBCF6-BEC1-4333-811F-1450D6DF8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Complete the worksheet.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A42575-B3EA-451B-8EFC-C184BC021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17A212-8149-4309-A0D4-87D5A06B8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462" y="0"/>
            <a:ext cx="4259845" cy="605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4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179F93-4497-4B0F-AB3B-1DD459F6D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D6A64DA-A181-497A-9176-4343731A7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155" y="0"/>
            <a:ext cx="1845845" cy="13475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990FD4-1049-49E2-999D-3B799544D7FC}"/>
              </a:ext>
            </a:extLst>
          </p:cNvPr>
          <p:cNvSpPr txBox="1"/>
          <p:nvPr/>
        </p:nvSpPr>
        <p:spPr>
          <a:xfrm>
            <a:off x="125819" y="1049112"/>
            <a:ext cx="1194036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3600" dirty="0"/>
              <a:t> Pascal</a:t>
            </a:r>
          </a:p>
          <a:p>
            <a:pPr marL="342900" indent="-342900">
              <a:buAutoNum type="arabicPeriod"/>
            </a:pPr>
            <a:r>
              <a:rPr lang="en-GB" sz="3600" dirty="0"/>
              <a:t> metres cubed</a:t>
            </a:r>
          </a:p>
          <a:p>
            <a:pPr marL="342900" indent="-342900">
              <a:buAutoNum type="arabicPeriod"/>
            </a:pPr>
            <a:r>
              <a:rPr lang="en-GB" sz="3600" dirty="0"/>
              <a:t> It decreases</a:t>
            </a:r>
          </a:p>
          <a:p>
            <a:pPr marL="342900" indent="-342900">
              <a:buAutoNum type="arabicPeriod"/>
            </a:pPr>
            <a:r>
              <a:rPr lang="en-GB" sz="3600" dirty="0"/>
              <a:t>a) constant = P x V = 0.1 x 50 = </a:t>
            </a:r>
            <a:r>
              <a:rPr lang="en-GB" sz="3600" dirty="0">
                <a:solidFill>
                  <a:srgbClr val="00B050"/>
                </a:solidFill>
              </a:rPr>
              <a:t>5 Pa m</a:t>
            </a:r>
            <a:r>
              <a:rPr lang="en-GB" sz="3600" baseline="30000" dirty="0">
                <a:solidFill>
                  <a:srgbClr val="00B050"/>
                </a:solidFill>
              </a:rPr>
              <a:t>3</a:t>
            </a:r>
          </a:p>
          <a:p>
            <a:r>
              <a:rPr lang="en-GB" sz="3600" dirty="0"/>
              <a:t>   b) constant = P x V = 20.2 x 0.002 = </a:t>
            </a:r>
            <a:r>
              <a:rPr lang="en-GB" sz="3600" dirty="0">
                <a:solidFill>
                  <a:srgbClr val="00B050"/>
                </a:solidFill>
              </a:rPr>
              <a:t>0.0404 Pa m</a:t>
            </a:r>
            <a:r>
              <a:rPr lang="en-GB" sz="3600" baseline="30000" dirty="0">
                <a:solidFill>
                  <a:srgbClr val="00B050"/>
                </a:solidFill>
              </a:rPr>
              <a:t>3</a:t>
            </a:r>
          </a:p>
          <a:p>
            <a:r>
              <a:rPr lang="en-GB" sz="3600" dirty="0"/>
              <a:t>5.a) P = constant ÷ V = 200 ÷ 0.15 = </a:t>
            </a:r>
            <a:r>
              <a:rPr lang="en-GB" sz="3600" dirty="0">
                <a:solidFill>
                  <a:srgbClr val="00B050"/>
                </a:solidFill>
              </a:rPr>
              <a:t>1,333.3 Pa</a:t>
            </a:r>
          </a:p>
          <a:p>
            <a:r>
              <a:rPr lang="en-GB" sz="3600" dirty="0"/>
              <a:t>   b) P = constant ÷ V = 550 ÷ 0.05 = </a:t>
            </a:r>
            <a:r>
              <a:rPr lang="en-GB" sz="3600" dirty="0">
                <a:solidFill>
                  <a:srgbClr val="00B050"/>
                </a:solidFill>
              </a:rPr>
              <a:t>11,000 Pa</a:t>
            </a:r>
          </a:p>
          <a:p>
            <a:r>
              <a:rPr lang="en-GB" sz="3600" dirty="0"/>
              <a:t>6.a) V = constant ÷ P = 5,200 ÷ 100 = </a:t>
            </a:r>
            <a:r>
              <a:rPr lang="en-GB" sz="3600" dirty="0">
                <a:solidFill>
                  <a:srgbClr val="00B050"/>
                </a:solidFill>
              </a:rPr>
              <a:t>52 m</a:t>
            </a:r>
            <a:r>
              <a:rPr lang="en-GB" sz="3600" baseline="30000" dirty="0">
                <a:solidFill>
                  <a:srgbClr val="00B050"/>
                </a:solidFill>
              </a:rPr>
              <a:t>3</a:t>
            </a:r>
          </a:p>
          <a:p>
            <a:r>
              <a:rPr lang="en-GB" sz="3600" dirty="0"/>
              <a:t>   b) V = constant ÷ P = 10,800 ÷ 240 = </a:t>
            </a:r>
            <a:r>
              <a:rPr lang="en-GB" sz="3600" dirty="0">
                <a:solidFill>
                  <a:srgbClr val="00B050"/>
                </a:solidFill>
              </a:rPr>
              <a:t>45 m</a:t>
            </a:r>
            <a:r>
              <a:rPr lang="en-GB" sz="3600" baseline="30000" dirty="0">
                <a:solidFill>
                  <a:srgbClr val="00B050"/>
                </a:solidFill>
              </a:rPr>
              <a:t>3</a:t>
            </a:r>
          </a:p>
          <a:p>
            <a:pPr marL="342900" indent="-342900">
              <a:buAutoNum type="arabicPeriod"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454316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629A1B-33D2-47A5-9705-04575F12F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Medium/Hard answers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F8DA4B3-33B8-4BF7-A73C-A768A8F92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850" y="0"/>
            <a:ext cx="1581150" cy="1154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164937-A7E1-495B-9DD1-963F326858DA}"/>
              </a:ext>
            </a:extLst>
          </p:cNvPr>
          <p:cNvSpPr txBox="1"/>
          <p:nvPr/>
        </p:nvSpPr>
        <p:spPr>
          <a:xfrm>
            <a:off x="135692" y="1049112"/>
            <a:ext cx="1123816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7. a) 600 kPa		b) 15 kPa</a:t>
            </a:r>
          </a:p>
          <a:p>
            <a:r>
              <a:rPr lang="en-GB" sz="3200" dirty="0"/>
              <a:t>8. a) 5 kPa			b) 2000 kPa</a:t>
            </a:r>
          </a:p>
          <a:p>
            <a:r>
              <a:rPr lang="en-GB" sz="3200" dirty="0"/>
              <a:t>9. a) 0.08 m</a:t>
            </a:r>
            <a:r>
              <a:rPr lang="en-GB" sz="3200" baseline="30000" dirty="0"/>
              <a:t>3		</a:t>
            </a:r>
            <a:r>
              <a:rPr lang="en-GB" sz="3200" dirty="0"/>
              <a:t>b) 0.003 m</a:t>
            </a:r>
            <a:r>
              <a:rPr lang="en-GB" sz="3200" baseline="30000" dirty="0"/>
              <a:t>3</a:t>
            </a:r>
            <a:endParaRPr lang="en-GB" sz="3200" dirty="0"/>
          </a:p>
          <a:p>
            <a:r>
              <a:rPr lang="en-GB" sz="3200" dirty="0"/>
              <a:t>10. a) 0.4 m</a:t>
            </a:r>
            <a:r>
              <a:rPr lang="en-GB" sz="3200" baseline="30000" dirty="0"/>
              <a:t>3</a:t>
            </a:r>
            <a:r>
              <a:rPr lang="en-GB" sz="3200" dirty="0"/>
              <a:t>		b) 0.0025 m</a:t>
            </a:r>
            <a:r>
              <a:rPr lang="en-GB" sz="3200" baseline="30000" dirty="0"/>
              <a:t>3</a:t>
            </a:r>
          </a:p>
          <a:p>
            <a:r>
              <a:rPr lang="en-GB" sz="3200" dirty="0"/>
              <a:t>11. 66.7 Pa</a:t>
            </a:r>
          </a:p>
          <a:p>
            <a:r>
              <a:rPr lang="en-GB" sz="3200" dirty="0"/>
              <a:t>12. a) 63,125 Pa		b) 214.2 kPa</a:t>
            </a:r>
          </a:p>
          <a:p>
            <a:r>
              <a:rPr lang="en-GB" sz="3200" dirty="0"/>
              <a:t>13. a) 490.3 cm</a:t>
            </a:r>
            <a:r>
              <a:rPr lang="en-GB" sz="3200" baseline="30000" dirty="0"/>
              <a:t>3</a:t>
            </a:r>
            <a:r>
              <a:rPr lang="en-GB" sz="3200" dirty="0"/>
              <a:t>		b) 502.5 cm</a:t>
            </a:r>
            <a:r>
              <a:rPr lang="en-GB" sz="3200" baseline="30000" dirty="0"/>
              <a:t>3</a:t>
            </a:r>
            <a:endParaRPr lang="en-GB" sz="3200" baseline="-25000" dirty="0"/>
          </a:p>
          <a:p>
            <a:r>
              <a:rPr lang="en-GB" sz="3200" dirty="0"/>
              <a:t>14. a) 135 kPa		b)  91 kPa</a:t>
            </a:r>
          </a:p>
          <a:p>
            <a:r>
              <a:rPr lang="en-GB" sz="3200" dirty="0"/>
              <a:t>15. a) They collide with the walls of the cylinder. Each collision exerts a force and therefore a pressure. b) 3,150 litres</a:t>
            </a:r>
          </a:p>
        </p:txBody>
      </p:sp>
    </p:spTree>
    <p:extLst>
      <p:ext uri="{BB962C8B-B14F-4D97-AF65-F5344CB8AC3E}">
        <p14:creationId xmlns:p14="http://schemas.microsoft.com/office/powerpoint/2010/main" val="1960819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34B9C7-A94F-49C4-BD2F-60465EB13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1DC43E1-82DB-4CF9-80EF-006E6B10C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162759"/>
            <a:ext cx="10515600" cy="4836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Exam question so exam conditions!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You have 8 minutes!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4727C1-88E0-423E-AEFF-9CB35FE2D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505" y="0"/>
            <a:ext cx="4379495" cy="585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484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16E9B1-406A-4D26-A186-C223F2D38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 review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A85E5B65-625C-4947-835C-75B7C4219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F2B2D57-6F9A-4C92-82C3-52FC11C6BB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041"/>
          <a:stretch/>
        </p:blipFill>
        <p:spPr>
          <a:xfrm>
            <a:off x="0" y="63752"/>
            <a:ext cx="9686925" cy="673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07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CE7B43-BE87-41AE-A4D0-6C651F57E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12E25B30-6BE4-4180-A3BB-24977A71E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D5ACD-8D21-4711-BAB8-C03B1D674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D6E7CB-93CD-4DA9-9347-999D875B02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299"/>
          <a:stretch/>
        </p:blipFill>
        <p:spPr>
          <a:xfrm>
            <a:off x="0" y="0"/>
            <a:ext cx="10279756" cy="64196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6D2CB6C-9623-44C6-B7BC-125A0FB9BC28}"/>
              </a:ext>
            </a:extLst>
          </p:cNvPr>
          <p:cNvSpPr txBox="1"/>
          <p:nvPr/>
        </p:nvSpPr>
        <p:spPr>
          <a:xfrm>
            <a:off x="8125905" y="2262433"/>
            <a:ext cx="36858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</a:rPr>
              <a:t>Pressure is inversely proportional to volume/PV = constant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</a:rPr>
              <a:t>Two calculations to prove this:</a:t>
            </a:r>
          </a:p>
          <a:p>
            <a:r>
              <a:rPr lang="en-GB" sz="2400" dirty="0" err="1">
                <a:solidFill>
                  <a:srgbClr val="00B050"/>
                </a:solidFill>
              </a:rPr>
              <a:t>Eg.</a:t>
            </a:r>
            <a:r>
              <a:rPr lang="en-GB" sz="2400" dirty="0">
                <a:solidFill>
                  <a:srgbClr val="00B050"/>
                </a:solidFill>
              </a:rPr>
              <a:t> 200 × 8 = 1600 kPacm</a:t>
            </a:r>
            <a:r>
              <a:rPr lang="en-GB" sz="2400" baseline="30000" dirty="0">
                <a:solidFill>
                  <a:srgbClr val="00B050"/>
                </a:solidFill>
              </a:rPr>
              <a:t>3</a:t>
            </a:r>
          </a:p>
          <a:p>
            <a:r>
              <a:rPr lang="en-GB" sz="2400" dirty="0">
                <a:solidFill>
                  <a:srgbClr val="00B050"/>
                </a:solidFill>
              </a:rPr>
              <a:t>160 × 10 = 1600 kPacm</a:t>
            </a:r>
            <a:r>
              <a:rPr lang="en-GB" sz="2400" baseline="30000" dirty="0">
                <a:solidFill>
                  <a:srgbClr val="00B050"/>
                </a:solidFill>
              </a:rPr>
              <a:t>3</a:t>
            </a:r>
          </a:p>
          <a:p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365167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CE7B43-BE87-41AE-A4D0-6C651F57E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F901A4-486B-440A-ACB4-795D8774A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544300" cy="6419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03E6D2-812C-4A23-AF73-F53FF96303DB}"/>
              </a:ext>
            </a:extLst>
          </p:cNvPr>
          <p:cNvSpPr txBox="1"/>
          <p:nvPr/>
        </p:nvSpPr>
        <p:spPr>
          <a:xfrm>
            <a:off x="697584" y="803972"/>
            <a:ext cx="9700181" cy="48320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00B050"/>
                </a:solidFill>
              </a:rPr>
              <a:t>Compressed means volume of gas decreases [1]</a:t>
            </a:r>
          </a:p>
          <a:p>
            <a:r>
              <a:rPr lang="en-GB" sz="4400" dirty="0">
                <a:solidFill>
                  <a:srgbClr val="00B050"/>
                </a:solidFill>
              </a:rPr>
              <a:t>So there are more frequent collisions of gas particles with container walls [1]</a:t>
            </a:r>
          </a:p>
          <a:p>
            <a:r>
              <a:rPr lang="en-GB" sz="4400" dirty="0">
                <a:solidFill>
                  <a:srgbClr val="00B050"/>
                </a:solidFill>
              </a:rPr>
              <a:t>Each collision with the wall causes a force [1]</a:t>
            </a:r>
          </a:p>
          <a:p>
            <a:r>
              <a:rPr lang="en-GB" sz="4400" dirty="0">
                <a:solidFill>
                  <a:srgbClr val="00B050"/>
                </a:solidFill>
              </a:rPr>
              <a:t>So there is a greater force on walls [1]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12E25B30-6BE4-4180-A3BB-24977A71E3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88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069951A-F2E7-482A-8372-D48A613F9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886966">
              <a:lnSpc>
                <a:spcPct val="90000"/>
              </a:lnSpc>
              <a:buNone/>
              <a:defRPr sz="2400" b="1">
                <a:solidFill>
                  <a:srgbClr val="5B6C73"/>
                </a:solidFill>
                <a:latin typeface="Calisto MT"/>
                <a:ea typeface="Calisto MT"/>
                <a:cs typeface="Calisto MT"/>
                <a:sym typeface="Calisto MT"/>
              </a:defRPr>
            </a:pPr>
            <a:r>
              <a:rPr lang="en-GB" sz="2800" dirty="0">
                <a:solidFill>
                  <a:srgbClr val="000000"/>
                </a:solidFill>
              </a:rPr>
              <a:t>In a chemistry experiment, 45 cm</a:t>
            </a:r>
            <a:r>
              <a:rPr lang="en-GB" sz="2800" baseline="30000" dirty="0">
                <a:solidFill>
                  <a:srgbClr val="000000"/>
                </a:solidFill>
              </a:rPr>
              <a:t>3</a:t>
            </a:r>
            <a:r>
              <a:rPr lang="en-GB" sz="2800" dirty="0">
                <a:solidFill>
                  <a:srgbClr val="000000"/>
                </a:solidFill>
              </a:rPr>
              <a:t> of a gas is collected in a syringe at a pressure of 160 kPa.</a:t>
            </a:r>
          </a:p>
          <a:p>
            <a:pPr defTabSz="886966">
              <a:lnSpc>
                <a:spcPct val="90000"/>
              </a:lnSpc>
              <a:defRPr sz="2400" b="1">
                <a:solidFill>
                  <a:srgbClr val="5B6C73"/>
                </a:solidFill>
                <a:latin typeface="Calisto MT"/>
                <a:ea typeface="Calisto MT"/>
                <a:cs typeface="Calisto MT"/>
                <a:sym typeface="Calisto MT"/>
              </a:defRPr>
            </a:pPr>
            <a:endParaRPr lang="en-GB" sz="2800" dirty="0">
              <a:solidFill>
                <a:srgbClr val="000000"/>
              </a:solidFill>
            </a:endParaRPr>
          </a:p>
          <a:p>
            <a:pPr marL="457200" indent="-457200">
              <a:buSzPct val="100000"/>
              <a:buAutoNum type="alphaLcPeriod"/>
              <a:defRPr sz="2400">
                <a:latin typeface="Calisto MT"/>
                <a:ea typeface="Calisto MT"/>
                <a:cs typeface="Calisto MT"/>
                <a:sym typeface="Calisto MT"/>
              </a:defRPr>
            </a:pPr>
            <a:r>
              <a:rPr lang="en-GB" sz="2800" dirty="0"/>
              <a:t>Calculate the volume of this amount of gas if its pressure changed to 200 kPa without changing its temperature. </a:t>
            </a:r>
          </a:p>
          <a:p>
            <a:pPr marL="457200" indent="-457200">
              <a:buSzPct val="100000"/>
              <a:buAutoNum type="alphaLcPeriod"/>
              <a:defRPr sz="2400">
                <a:latin typeface="Calisto MT"/>
                <a:ea typeface="Calisto MT"/>
                <a:cs typeface="Calisto MT"/>
                <a:sym typeface="Calisto MT"/>
              </a:defRPr>
            </a:pPr>
            <a:r>
              <a:rPr lang="en-GB" sz="2800" dirty="0"/>
              <a:t>If the gas in a. was then cooled without changing its volume, write and explain how its pressure would change.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B95130-84F6-41A0-975D-2565072F1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</p:spTree>
    <p:extLst>
      <p:ext uri="{BB962C8B-B14F-4D97-AF65-F5344CB8AC3E}">
        <p14:creationId xmlns:p14="http://schemas.microsoft.com/office/powerpoint/2010/main" val="1872959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547</Words>
  <Application>Microsoft Office PowerPoint</Application>
  <PresentationFormat>Widescreen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Bauhaus 93</vt:lpstr>
      <vt:lpstr>Calibri</vt:lpstr>
      <vt:lpstr>Calibri Light</vt:lpstr>
      <vt:lpstr>Calisto MT</vt:lpstr>
      <vt:lpstr>Office Theme</vt:lpstr>
      <vt:lpstr>Boyle’s Law</vt:lpstr>
      <vt:lpstr>Boyle’s law</vt:lpstr>
      <vt:lpstr>PowerPoint Presentation</vt:lpstr>
      <vt:lpstr>PowerPoint Presentation</vt:lpstr>
      <vt:lpstr>Conversion from cm3 to m3</vt:lpstr>
      <vt:lpstr>Worksheet</vt:lpstr>
      <vt:lpstr>Basic answers</vt:lpstr>
      <vt:lpstr>Medium/Hard answers</vt:lpstr>
      <vt:lpstr>Struggle time!</vt:lpstr>
      <vt:lpstr>Struggle time review</vt:lpstr>
      <vt:lpstr>PowerPoint Presentation</vt:lpstr>
      <vt:lpstr>PowerPoint Presentation</vt:lpstr>
      <vt:lpstr>Plenary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Peter</cp:lastModifiedBy>
  <cp:revision>38</cp:revision>
  <dcterms:created xsi:type="dcterms:W3CDTF">2020-02-27T10:29:06Z</dcterms:created>
  <dcterms:modified xsi:type="dcterms:W3CDTF">2020-10-30T19:50:19Z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