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399" r:id="rId7"/>
    <p:sldId id="406" r:id="rId8"/>
    <p:sldId id="408" r:id="rId9"/>
    <p:sldId id="411" r:id="rId10"/>
    <p:sldId id="409" r:id="rId11"/>
    <p:sldId id="413" r:id="rId12"/>
    <p:sldId id="410" r:id="rId13"/>
    <p:sldId id="407" r:id="rId14"/>
    <p:sldId id="416" r:id="rId15"/>
    <p:sldId id="279" r:id="rId16"/>
    <p:sldId id="286" r:id="rId17"/>
    <p:sldId id="287" r:id="rId18"/>
    <p:sldId id="414" r:id="rId19"/>
    <p:sldId id="288" r:id="rId20"/>
    <p:sldId id="382" r:id="rId21"/>
    <p:sldId id="292" r:id="rId22"/>
    <p:sldId id="41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80" d="100"/>
          <a:sy n="80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1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Changes of state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5D510DB9-CE2D-42CE-9D0C-4E14791E3F14}"/>
              </a:ext>
            </a:extLst>
          </p:cNvPr>
          <p:cNvSpPr txBox="1">
            <a:spLocks/>
          </p:cNvSpPr>
          <p:nvPr/>
        </p:nvSpPr>
        <p:spPr>
          <a:xfrm>
            <a:off x="6096000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3CD2B3B-77B5-4EA9-B032-2941EB370FE7}" type="datetime1">
              <a:rPr lang="en-GB"/>
              <a:t>30/10/2020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C4211B9-7323-428C-8B7C-DA184262B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CD78C05-6561-4B84-84CC-525DA9C66FE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280FDFC-D00B-430E-85A8-BF2CF569BC1C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9FF1A82-86CE-4896-952C-F908BBCC9670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Solid</a:t>
            </a:r>
          </a:p>
          <a:p>
            <a:r>
              <a:rPr lang="en-GB" dirty="0"/>
              <a:t>Liquid</a:t>
            </a:r>
          </a:p>
          <a:p>
            <a:r>
              <a:rPr lang="en-GB" dirty="0"/>
              <a:t>Gas</a:t>
            </a:r>
          </a:p>
          <a:p>
            <a:r>
              <a:rPr lang="en-GB" dirty="0"/>
              <a:t>Particle</a:t>
            </a:r>
          </a:p>
          <a:p>
            <a:r>
              <a:rPr lang="en-GB" dirty="0"/>
              <a:t>State</a:t>
            </a:r>
          </a:p>
          <a:p>
            <a:r>
              <a:rPr lang="en-GB" dirty="0"/>
              <a:t>Energy</a:t>
            </a:r>
          </a:p>
          <a:p>
            <a:r>
              <a:rPr lang="en-GB" dirty="0"/>
              <a:t>Inter-molecular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arrangement and motion of particles in solids, liquids and gases.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/>
              <a:t>Describe </a:t>
            </a:r>
            <a:r>
              <a:rPr lang="en-GB" b="0" dirty="0"/>
              <a:t>the changes that occur when a solid melts to form a liquid, and when a liquid evaporates to form a gas.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Explain</a:t>
            </a:r>
            <a:r>
              <a:rPr lang="en-GB" b="0" dirty="0"/>
              <a:t> the temperature-time graph for a material changing state. 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Changes of state</a:t>
            </a:r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7-02-19 at 14.28.13.png">
            <a:extLst>
              <a:ext uri="{FF2B5EF4-FFF2-40B4-BE49-F238E27FC236}">
                <a16:creationId xmlns:a16="http://schemas.microsoft.com/office/drawing/2014/main" id="{2ECD6EF6-3A68-49DD-ABA2-24A950351E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5" t="24117" r="47256" b="59252"/>
          <a:stretch/>
        </p:blipFill>
        <p:spPr>
          <a:xfrm>
            <a:off x="463393" y="0"/>
            <a:ext cx="7696913" cy="2003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4A7128-C9A8-40B2-87F2-02548F8A028A}"/>
              </a:ext>
            </a:extLst>
          </p:cNvPr>
          <p:cNvSpPr txBox="1"/>
          <p:nvPr/>
        </p:nvSpPr>
        <p:spPr>
          <a:xfrm>
            <a:off x="168199" y="2228224"/>
            <a:ext cx="2434284" cy="1569660"/>
          </a:xfrm>
          <a:prstGeom prst="rec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Solids:</a:t>
            </a:r>
            <a:r>
              <a:rPr lang="en-US" sz="2400" dirty="0"/>
              <a:t> Particles are tightly packed and vibrate in a fixed position.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14E897-1F65-47B8-8769-0E58866B13EE}"/>
              </a:ext>
            </a:extLst>
          </p:cNvPr>
          <p:cNvSpPr txBox="1"/>
          <p:nvPr/>
        </p:nvSpPr>
        <p:spPr>
          <a:xfrm>
            <a:off x="3175956" y="2228224"/>
            <a:ext cx="2353876" cy="1569660"/>
          </a:xfrm>
          <a:prstGeom prst="rec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Liquids: </a:t>
            </a:r>
            <a:r>
              <a:rPr lang="en-US" sz="2400" dirty="0"/>
              <a:t>Not ordered (but still touching) and can flow.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74D4AA-5BF7-48A3-BCCA-DE491DC6603D}"/>
              </a:ext>
            </a:extLst>
          </p:cNvPr>
          <p:cNvSpPr txBox="1"/>
          <p:nvPr/>
        </p:nvSpPr>
        <p:spPr>
          <a:xfrm>
            <a:off x="5976841" y="2228224"/>
            <a:ext cx="2434284" cy="1200329"/>
          </a:xfrm>
          <a:prstGeom prst="rec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Gases: </a:t>
            </a:r>
            <a:r>
              <a:rPr lang="en-US" sz="2400" dirty="0"/>
              <a:t>Spread out and can move freely.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16DE58-FE29-4559-993D-8C53F2B570B3}"/>
              </a:ext>
            </a:extLst>
          </p:cNvPr>
          <p:cNvSpPr txBox="1"/>
          <p:nvPr/>
        </p:nvSpPr>
        <p:spPr>
          <a:xfrm>
            <a:off x="8858134" y="1058673"/>
            <a:ext cx="310804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Questions:</a:t>
            </a:r>
          </a:p>
          <a:p>
            <a:pPr marL="514350" indent="-514350">
              <a:buAutoNum type="arabicParenR"/>
            </a:pPr>
            <a:r>
              <a:rPr lang="en-GB" sz="2800" dirty="0"/>
              <a:t>Which state has the highest energy?</a:t>
            </a:r>
          </a:p>
          <a:p>
            <a:pPr marL="514350" indent="-514350">
              <a:buAutoNum type="arabicParenR"/>
            </a:pPr>
            <a:r>
              <a:rPr lang="en-GB" sz="2800" dirty="0"/>
              <a:t>Which state of matter can be compressed?</a:t>
            </a:r>
          </a:p>
          <a:p>
            <a:pPr marL="514350" indent="-514350">
              <a:buAutoNum type="arabicParenR"/>
            </a:pPr>
            <a:endParaRPr lang="en-GB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E5532A-5D2E-475D-82A4-95E3AEDDD364}"/>
              </a:ext>
            </a:extLst>
          </p:cNvPr>
          <p:cNvSpPr txBox="1"/>
          <p:nvPr/>
        </p:nvSpPr>
        <p:spPr>
          <a:xfrm>
            <a:off x="4311849" y="4022934"/>
            <a:ext cx="48827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</a:t>
            </a:r>
          </a:p>
          <a:p>
            <a:r>
              <a:rPr lang="en-GB" sz="2800" dirty="0"/>
              <a:t>Explain the differences between the states of matter in terms of inter-molecular forces.</a:t>
            </a:r>
          </a:p>
        </p:txBody>
      </p:sp>
    </p:spTree>
    <p:extLst>
      <p:ext uri="{BB962C8B-B14F-4D97-AF65-F5344CB8AC3E}">
        <p14:creationId xmlns:p14="http://schemas.microsoft.com/office/powerpoint/2010/main" val="539177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7-02-19 at 14.28.13.png">
            <a:extLst>
              <a:ext uri="{FF2B5EF4-FFF2-40B4-BE49-F238E27FC236}">
                <a16:creationId xmlns:a16="http://schemas.microsoft.com/office/drawing/2014/main" id="{20B4FC7B-8A7E-445B-A57F-7AD6327A38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5" t="24117" r="47256" b="59252"/>
          <a:stretch/>
        </p:blipFill>
        <p:spPr>
          <a:xfrm>
            <a:off x="199706" y="1453147"/>
            <a:ext cx="7696913" cy="20031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09859E-1A1C-49FF-A0D5-200673B7F0F7}"/>
              </a:ext>
            </a:extLst>
          </p:cNvPr>
          <p:cNvSpPr txBox="1"/>
          <p:nvPr/>
        </p:nvSpPr>
        <p:spPr>
          <a:xfrm>
            <a:off x="1843173" y="0"/>
            <a:ext cx="1418505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Melting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6AAB14-25D0-4C81-B80E-20FA954FB7DB}"/>
              </a:ext>
            </a:extLst>
          </p:cNvPr>
          <p:cNvSpPr txBox="1"/>
          <p:nvPr/>
        </p:nvSpPr>
        <p:spPr>
          <a:xfrm>
            <a:off x="4697596" y="0"/>
            <a:ext cx="194530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Evaporating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D256D-246F-44B9-BB47-3D133B8F6396}"/>
              </a:ext>
            </a:extLst>
          </p:cNvPr>
          <p:cNvSpPr txBox="1"/>
          <p:nvPr/>
        </p:nvSpPr>
        <p:spPr>
          <a:xfrm>
            <a:off x="4380770" y="4269708"/>
            <a:ext cx="194530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Condensing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E83BBB-2A93-4739-8D73-254DDDB1C1E4}"/>
              </a:ext>
            </a:extLst>
          </p:cNvPr>
          <p:cNvSpPr txBox="1"/>
          <p:nvPr/>
        </p:nvSpPr>
        <p:spPr>
          <a:xfrm>
            <a:off x="1556624" y="4269708"/>
            <a:ext cx="194530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Freezing</a:t>
            </a:r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4E4D7FCF-521B-41CE-98BC-ECCCBA018DDE}"/>
              </a:ext>
            </a:extLst>
          </p:cNvPr>
          <p:cNvSpPr/>
          <p:nvPr/>
        </p:nvSpPr>
        <p:spPr>
          <a:xfrm>
            <a:off x="1556624" y="673446"/>
            <a:ext cx="2001996" cy="7138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Arrow: Curved Down 17">
            <a:extLst>
              <a:ext uri="{FF2B5EF4-FFF2-40B4-BE49-F238E27FC236}">
                <a16:creationId xmlns:a16="http://schemas.microsoft.com/office/drawing/2014/main" id="{DF2E3FFC-C5B0-4915-8859-97D0D0FD4E42}"/>
              </a:ext>
            </a:extLst>
          </p:cNvPr>
          <p:cNvSpPr/>
          <p:nvPr/>
        </p:nvSpPr>
        <p:spPr>
          <a:xfrm>
            <a:off x="4380771" y="673446"/>
            <a:ext cx="2001996" cy="7138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ABD70627-6C0D-422D-A564-5BBFFE7FD429}"/>
              </a:ext>
            </a:extLst>
          </p:cNvPr>
          <p:cNvSpPr/>
          <p:nvPr/>
        </p:nvSpPr>
        <p:spPr>
          <a:xfrm rot="10800000">
            <a:off x="4352427" y="3489742"/>
            <a:ext cx="2001996" cy="7138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Arrow: Curved Down 21">
            <a:extLst>
              <a:ext uri="{FF2B5EF4-FFF2-40B4-BE49-F238E27FC236}">
                <a16:creationId xmlns:a16="http://schemas.microsoft.com/office/drawing/2014/main" id="{E981B862-87B1-42CE-AE08-B4BC99CEC0E4}"/>
              </a:ext>
            </a:extLst>
          </p:cNvPr>
          <p:cNvSpPr/>
          <p:nvPr/>
        </p:nvSpPr>
        <p:spPr>
          <a:xfrm rot="10800000">
            <a:off x="1499936" y="3489743"/>
            <a:ext cx="2001996" cy="71387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ECE030-B2CF-4E5E-A978-5746E405B1C3}"/>
              </a:ext>
            </a:extLst>
          </p:cNvPr>
          <p:cNvSpPr txBox="1"/>
          <p:nvPr/>
        </p:nvSpPr>
        <p:spPr>
          <a:xfrm>
            <a:off x="7718155" y="3746488"/>
            <a:ext cx="4256714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400" dirty="0"/>
              <a:t>Which state changes require an input of energy?</a:t>
            </a:r>
          </a:p>
          <a:p>
            <a:pPr marL="514350" indent="-514350">
              <a:buAutoNum type="arabicPeriod"/>
            </a:pPr>
            <a:r>
              <a:rPr lang="en-US" sz="2400" dirty="0"/>
              <a:t>Which state changes output energy to the surroundings?</a:t>
            </a:r>
          </a:p>
        </p:txBody>
      </p:sp>
    </p:spTree>
    <p:extLst>
      <p:ext uri="{BB962C8B-B14F-4D97-AF65-F5344CB8AC3E}">
        <p14:creationId xmlns:p14="http://schemas.microsoft.com/office/powerpoint/2010/main" val="81043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9D0B1B-D430-49D2-948F-299EB3DBF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939" y="1822748"/>
            <a:ext cx="10128896" cy="4154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Describe the particle arrangement of a liquid.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C2F3A1-0901-4DAB-9C87-F4D24E571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81" y="260648"/>
            <a:ext cx="29337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8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9D0B1B-D430-49D2-948F-299EB3DBF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9888" y="2019972"/>
            <a:ext cx="7134685" cy="4154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Which state of matter is compressible? Why?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C2F3A1-0901-4DAB-9C87-F4D24E571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81" y="260648"/>
            <a:ext cx="29337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48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9D0B1B-D430-49D2-948F-299EB3DBF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939" y="1822748"/>
            <a:ext cx="10128896" cy="4154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Describe the particle arrangement of a gas.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C2F3A1-0901-4DAB-9C87-F4D24E571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81" y="260648"/>
            <a:ext cx="29337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8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9D0B1B-D430-49D2-948F-299EB3DBF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939" y="1822748"/>
            <a:ext cx="10128896" cy="4154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What is the state change called when going from a gas to a liquid?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C2F3A1-0901-4DAB-9C87-F4D24E571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81" y="260648"/>
            <a:ext cx="29337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41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9D0B1B-D430-49D2-948F-299EB3DBF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939" y="1822748"/>
            <a:ext cx="10128896" cy="4154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Describe the particle arrangement of a solid.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C2F3A1-0901-4DAB-9C87-F4D24E571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81" y="260648"/>
            <a:ext cx="29337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79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46FE00B-22C7-4C83-A4C1-40BA8EF18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99" y="1252447"/>
            <a:ext cx="5409132" cy="2568657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Describe what happens to the particle arrangement when going from ice </a:t>
            </a:r>
            <a:r>
              <a:rPr lang="en-US" dirty="0">
                <a:sym typeface="Wingdings"/>
              </a:rPr>
              <a:t> water </a:t>
            </a:r>
            <a:r>
              <a:rPr lang="en-US" dirty="0" err="1">
                <a:sym typeface="Wingdings"/>
              </a:rPr>
              <a:t>vapour</a:t>
            </a:r>
            <a:endParaRPr lang="en-US" dirty="0">
              <a:sym typeface="Wingdings"/>
            </a:endParaRPr>
          </a:p>
          <a:p>
            <a:pPr marL="514350" indent="-514350">
              <a:buAutoNum type="arabicPeriod"/>
            </a:pPr>
            <a:r>
              <a:rPr lang="en-US" dirty="0"/>
              <a:t>Describe what happens to the particle arrangement </a:t>
            </a:r>
            <a:r>
              <a:rPr lang="en-US" dirty="0">
                <a:sym typeface="Wingdings"/>
              </a:rPr>
              <a:t>when you going from water </a:t>
            </a:r>
            <a:r>
              <a:rPr lang="en-US" dirty="0" err="1">
                <a:sym typeface="Wingdings"/>
              </a:rPr>
              <a:t>vapour</a:t>
            </a:r>
            <a:r>
              <a:rPr lang="en-US" dirty="0">
                <a:sym typeface="Wingdings"/>
              </a:rPr>
              <a:t>  ice</a:t>
            </a:r>
            <a:endParaRPr lang="en-US" dirty="0"/>
          </a:p>
        </p:txBody>
      </p:sp>
      <p:pic>
        <p:nvPicPr>
          <p:cNvPr id="7" name="Picture 6" descr="Screen Shot 2017-02-19 at 14.28.13.png">
            <a:extLst>
              <a:ext uri="{FF2B5EF4-FFF2-40B4-BE49-F238E27FC236}">
                <a16:creationId xmlns:a16="http://schemas.microsoft.com/office/drawing/2014/main" id="{5A24B4F7-7335-4DC3-A4E8-91EAA0130D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5" t="24117" r="47256" b="62219"/>
          <a:stretch/>
        </p:blipFill>
        <p:spPr>
          <a:xfrm>
            <a:off x="4464373" y="0"/>
            <a:ext cx="5534555" cy="11834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A346C4-D3A4-4232-B3A5-0F1B470CBC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018" y="1643475"/>
            <a:ext cx="1763965" cy="1099372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614E03D-6128-4094-90BB-3AEC5AD92E75}"/>
              </a:ext>
            </a:extLst>
          </p:cNvPr>
          <p:cNvCxnSpPr/>
          <p:nvPr/>
        </p:nvCxnSpPr>
        <p:spPr>
          <a:xfrm flipV="1">
            <a:off x="7456888" y="1984860"/>
            <a:ext cx="874195" cy="16495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1974781-AA33-4586-B06A-AC8F90E701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1082" y="1542286"/>
            <a:ext cx="1566954" cy="9181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3EE5B6-5FE8-4F8B-B3F0-94ED34A047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1637" y="3267583"/>
            <a:ext cx="1566954" cy="918137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1127356-599C-4462-8FB9-EFC408E838E0}"/>
              </a:ext>
            </a:extLst>
          </p:cNvPr>
          <p:cNvCxnSpPr/>
          <p:nvPr/>
        </p:nvCxnSpPr>
        <p:spPr>
          <a:xfrm flipV="1">
            <a:off x="7164885" y="3697602"/>
            <a:ext cx="874195" cy="16495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75D6D2C6-1D5B-47E0-B2D4-E56CF74FAB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080" y="3324029"/>
            <a:ext cx="1763965" cy="10993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4EBD9FD-404D-4230-9443-D4D7016A66B3}"/>
              </a:ext>
            </a:extLst>
          </p:cNvPr>
          <p:cNvSpPr txBox="1"/>
          <p:nvPr/>
        </p:nvSpPr>
        <p:spPr>
          <a:xfrm>
            <a:off x="9867666" y="1252447"/>
            <a:ext cx="2177423" cy="26776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u="sng" dirty="0"/>
              <a:t>Keywords</a:t>
            </a:r>
          </a:p>
          <a:p>
            <a:r>
              <a:rPr lang="en-US" sz="2400" dirty="0"/>
              <a:t>Solid, liquid, gas, evaporation, condensation, freezing, melting, energy</a:t>
            </a:r>
          </a:p>
        </p:txBody>
      </p:sp>
      <p:pic>
        <p:nvPicPr>
          <p:cNvPr id="15" name="MS900074799[1].wav">
            <a:hlinkClick r:id="" action="ppaction://media"/>
            <a:extLst>
              <a:ext uri="{FF2B5EF4-FFF2-40B4-BE49-F238E27FC236}">
                <a16:creationId xmlns:a16="http://schemas.microsoft.com/office/drawing/2014/main" id="{8E47B31C-BC69-4F77-A012-AF9B005E97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0834141" y="5456928"/>
            <a:ext cx="244475" cy="24447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8F0CFDA9-4538-44F0-A0D4-34A3C70DC406}"/>
              </a:ext>
            </a:extLst>
          </p:cNvPr>
          <p:cNvSpPr/>
          <p:nvPr/>
        </p:nvSpPr>
        <p:spPr>
          <a:xfrm>
            <a:off x="9898036" y="4664839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835FDE3-24D6-40DB-9A79-A065928EC711}"/>
              </a:ext>
            </a:extLst>
          </p:cNvPr>
          <p:cNvSpPr/>
          <p:nvPr/>
        </p:nvSpPr>
        <p:spPr>
          <a:xfrm>
            <a:off x="9898036" y="4664839"/>
            <a:ext cx="2052228" cy="205222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FA948E-D44A-42B7-8562-BB001B3735B6}"/>
              </a:ext>
            </a:extLst>
          </p:cNvPr>
          <p:cNvSpPr txBox="1"/>
          <p:nvPr/>
        </p:nvSpPr>
        <p:spPr>
          <a:xfrm>
            <a:off x="10213122" y="4160784"/>
            <a:ext cx="1422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5 minutes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76D2E1-8881-47EA-B568-8A68EC23E5F5}"/>
              </a:ext>
            </a:extLst>
          </p:cNvPr>
          <p:cNvSpPr txBox="1"/>
          <p:nvPr/>
        </p:nvSpPr>
        <p:spPr>
          <a:xfrm>
            <a:off x="203200" y="4622449"/>
            <a:ext cx="753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Stretch: </a:t>
            </a:r>
            <a:r>
              <a:rPr lang="en-GB" sz="3600" dirty="0"/>
              <a:t>Which state of matter</a:t>
            </a:r>
            <a:r>
              <a:rPr lang="en-GB" sz="3600" b="1" dirty="0"/>
              <a:t> </a:t>
            </a:r>
            <a:r>
              <a:rPr lang="en-GB" sz="3600" dirty="0"/>
              <a:t>is used in hydraulics? Why?</a:t>
            </a:r>
            <a:r>
              <a:rPr lang="en-GB" sz="3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837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F54F6C0-1EF8-41FB-925D-C9F93FCFB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State change temperatures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5BDF80A-5109-4F03-8B40-2895F30B7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38" y="1252538"/>
            <a:ext cx="6586703" cy="3159041"/>
          </a:xfrm>
          <a:ln w="57150"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4400" dirty="0"/>
              <a:t>Before a state change, energy </a:t>
            </a:r>
            <a:r>
              <a:rPr lang="en-GB" sz="4400" b="1" dirty="0"/>
              <a:t>raises</a:t>
            </a:r>
            <a:r>
              <a:rPr lang="en-GB" sz="4400" dirty="0"/>
              <a:t> the temperature of a material. </a:t>
            </a:r>
          </a:p>
          <a:p>
            <a:pPr marL="0" indent="0">
              <a:buNone/>
            </a:pPr>
            <a:r>
              <a:rPr lang="en-GB" sz="4400" dirty="0"/>
              <a:t>During a state change, the temperature stays </a:t>
            </a:r>
            <a:r>
              <a:rPr lang="en-GB" sz="4400" b="1" dirty="0"/>
              <a:t>constant</a:t>
            </a:r>
            <a:r>
              <a:rPr lang="en-GB" sz="44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0FBF9B-B373-4B4D-93B5-E3947C80206F}"/>
              </a:ext>
            </a:extLst>
          </p:cNvPr>
          <p:cNvSpPr txBox="1"/>
          <p:nvPr/>
        </p:nvSpPr>
        <p:spPr>
          <a:xfrm>
            <a:off x="8133347" y="1049112"/>
            <a:ext cx="46161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</a:t>
            </a:r>
            <a:r>
              <a:rPr lang="en-GB" sz="2800" dirty="0"/>
              <a:t> Why is the temperature of a material constant during a state change?</a:t>
            </a:r>
            <a:br>
              <a:rPr lang="en-GB" sz="2800" dirty="0"/>
            </a:br>
            <a:br>
              <a:rPr lang="en-GB" sz="2800" dirty="0"/>
            </a:br>
            <a:r>
              <a:rPr lang="en-GB" sz="2800" dirty="0"/>
              <a:t>Where does the heating energy go?</a:t>
            </a:r>
          </a:p>
        </p:txBody>
      </p:sp>
    </p:spTree>
    <p:extLst>
      <p:ext uri="{BB962C8B-B14F-4D97-AF65-F5344CB8AC3E}">
        <p14:creationId xmlns:p14="http://schemas.microsoft.com/office/powerpoint/2010/main" val="223164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F679F-549E-4C95-A485-E88BE07047ED}"/>
              </a:ext>
            </a:extLst>
          </p:cNvPr>
          <p:cNvSpPr/>
          <p:nvPr/>
        </p:nvSpPr>
        <p:spPr>
          <a:xfrm>
            <a:off x="7671997" y="4963752"/>
            <a:ext cx="3940739" cy="430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8D52A9-1875-448B-A5AC-16E08E7DC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02A712F-FC8C-44F9-8C7E-86B75C94D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" name="Content Placeholder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4D2B819F-CAFA-4CF0-90B1-00B4088182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6"/>
          <a:stretch/>
        </p:blipFill>
        <p:spPr>
          <a:xfrm>
            <a:off x="0" y="52610"/>
            <a:ext cx="12192000" cy="68053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83DB982-DB7B-4FF1-B091-F221FF964CB1}"/>
              </a:ext>
            </a:extLst>
          </p:cNvPr>
          <p:cNvSpPr/>
          <p:nvPr/>
        </p:nvSpPr>
        <p:spPr>
          <a:xfrm>
            <a:off x="1567543" y="4847771"/>
            <a:ext cx="740228" cy="430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7ABC6E-4543-4698-856A-F46661F4212F}"/>
              </a:ext>
            </a:extLst>
          </p:cNvPr>
          <p:cNvSpPr/>
          <p:nvPr/>
        </p:nvSpPr>
        <p:spPr>
          <a:xfrm>
            <a:off x="5313436" y="3173614"/>
            <a:ext cx="898678" cy="430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72A749-09AA-42F5-B68D-0A3F36873017}"/>
              </a:ext>
            </a:extLst>
          </p:cNvPr>
          <p:cNvSpPr/>
          <p:nvPr/>
        </p:nvSpPr>
        <p:spPr>
          <a:xfrm>
            <a:off x="9399207" y="1463350"/>
            <a:ext cx="782563" cy="430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A73BD6-98E2-47A6-B43C-C89B867EFC72}"/>
              </a:ext>
            </a:extLst>
          </p:cNvPr>
          <p:cNvSpPr/>
          <p:nvPr/>
        </p:nvSpPr>
        <p:spPr>
          <a:xfrm>
            <a:off x="9936236" y="2726200"/>
            <a:ext cx="2035402" cy="7025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6181E50-B4FB-4631-B697-FD44B4D03A3E}"/>
              </a:ext>
            </a:extLst>
          </p:cNvPr>
          <p:cNvSpPr/>
          <p:nvPr/>
        </p:nvSpPr>
        <p:spPr>
          <a:xfrm>
            <a:off x="9936236" y="4309260"/>
            <a:ext cx="2035402" cy="7025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73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E6C93F-2C64-4F24-BB15-2DB139B87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2258496"/>
            <a:ext cx="5174245" cy="1912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000" dirty="0"/>
              <a:t>Complete the worksheet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3AB60E-5412-4800-BFCE-64C92303D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171" y="0"/>
            <a:ext cx="4262137" cy="599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43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Basic/Medium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385F3-F5A6-4BB8-9D16-CAFA04F3D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GB" dirty="0"/>
              <a:t>A – Melting, B – Freezing, C – Evaporation, D – Condensation</a:t>
            </a:r>
          </a:p>
          <a:p>
            <a:pPr marL="0" indent="0">
              <a:buNone/>
            </a:pPr>
            <a:r>
              <a:rPr lang="en-GB" dirty="0"/>
              <a:t>      E – Sublimation. </a:t>
            </a:r>
          </a:p>
          <a:p>
            <a:pPr marL="514350" indent="-514350">
              <a:buAutoNum type="arabicPeriod" startAt="2"/>
            </a:pPr>
            <a:r>
              <a:rPr lang="en-GB" dirty="0"/>
              <a:t>The bonds are breaking, particles moving more quickly &amp; eventually separating from each other to form a gas. </a:t>
            </a:r>
          </a:p>
          <a:p>
            <a:pPr marL="514350" indent="-514350">
              <a:buAutoNum type="arabicPeriod" startAt="2"/>
            </a:pPr>
            <a:r>
              <a:rPr lang="en-GB" dirty="0"/>
              <a:t>a) Gas, b) Liquid, c) Gas, d) Gas/Liquid, e) Gas, f) Gas. </a:t>
            </a:r>
          </a:p>
          <a:p>
            <a:pPr marL="514350" indent="-514350">
              <a:buAutoNum type="arabicPeriod" startAt="2"/>
            </a:pPr>
            <a:r>
              <a:rPr lang="en-GB" dirty="0"/>
              <a:t>A – Gas, C – Liquid, E – Solid</a:t>
            </a:r>
          </a:p>
          <a:p>
            <a:pPr marL="514350" indent="-514350">
              <a:buAutoNum type="arabicPeriod" startAt="2"/>
            </a:pPr>
            <a:r>
              <a:rPr lang="en-GB" dirty="0"/>
              <a:t>B – Condensation, D – Freezing. </a:t>
            </a:r>
          </a:p>
          <a:p>
            <a:pPr marL="514350" indent="-514350">
              <a:buAutoNum type="arabicPeriod" startAt="2"/>
            </a:pPr>
            <a:r>
              <a:rPr lang="en-GB" dirty="0"/>
              <a:t>Energy is going into making bonds (instead of changing temperature). </a:t>
            </a:r>
          </a:p>
          <a:p>
            <a:pPr marL="514350" indent="-514350">
              <a:buAutoNum type="arabicPeriod" startAt="2"/>
            </a:pPr>
            <a:r>
              <a:rPr lang="en-GB" dirty="0"/>
              <a:t>Bonds of particles are strengthening, larger inter-molecular forces &amp; particles arranging in a fixed pattern (vibrating around their fixed positions). </a:t>
            </a:r>
          </a:p>
          <a:p>
            <a:pPr marL="514350" indent="-514350">
              <a:buAutoNum type="arabicPeriod" startAt="2"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620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Medium/Hard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F09C12-891C-4A51-A50D-091B28C12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8. a) Particles are very far apart, large spaces in between them.</a:t>
            </a:r>
          </a:p>
          <a:p>
            <a:pPr marL="0" indent="0">
              <a:buNone/>
            </a:pPr>
            <a:r>
              <a:rPr lang="en-GB" dirty="0"/>
              <a:t>    b) Moving at a range of different speeds &amp; moving in different directions. </a:t>
            </a:r>
          </a:p>
          <a:p>
            <a:pPr marL="0" indent="0">
              <a:buNone/>
            </a:pPr>
            <a:r>
              <a:rPr lang="en-GB" dirty="0"/>
              <a:t>    c) It increases. 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en-GB" dirty="0"/>
              <a:t>9. </a:t>
            </a: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gas, particles are further apart (much less dense) moving in random directions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solid, particles are much closer together (much more dense) and in a regular arrangement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Particles themselves are the same size for the same material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same mass has the same number of particles for the same material.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Thus gas requires a much larger volume.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3681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3F1AFA-A5B9-403D-A576-5114F7C57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34" y="1049112"/>
            <a:ext cx="8010525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35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F3EACA-9D93-448D-ACFB-65C396054244}"/>
              </a:ext>
            </a:extLst>
          </p:cNvPr>
          <p:cNvSpPr txBox="1"/>
          <p:nvPr/>
        </p:nvSpPr>
        <p:spPr>
          <a:xfrm>
            <a:off x="129965" y="2279038"/>
            <a:ext cx="74405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Exam question so exam conditions!</a:t>
            </a:r>
          </a:p>
          <a:p>
            <a:endParaRPr lang="en-GB" sz="4000" dirty="0"/>
          </a:p>
          <a:p>
            <a:r>
              <a:rPr lang="en-GB" sz="4000" dirty="0"/>
              <a:t>You have 6 minutes.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DE9A6F-3DC6-4252-ABCC-1C618ABD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65" y="63308"/>
            <a:ext cx="8799211" cy="912586"/>
          </a:xfrm>
        </p:spPr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95041C-6DAA-479F-B13E-AA16FD733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3723" y="0"/>
            <a:ext cx="3715204" cy="602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36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0FE950-C91F-450D-AA8F-810C6F9AB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96" y="1095375"/>
            <a:ext cx="10915650" cy="4667250"/>
          </a:xfrm>
          <a:prstGeom prst="rect">
            <a:avLst/>
          </a:prstGeom>
        </p:spPr>
      </p:pic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E4E921BA-933E-43BA-9DAE-F0DE33744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65" y="63308"/>
            <a:ext cx="8799211" cy="912586"/>
          </a:xfrm>
        </p:spPr>
        <p:txBody>
          <a:bodyPr/>
          <a:lstStyle/>
          <a:p>
            <a:r>
              <a:rPr lang="en-GB" dirty="0"/>
              <a:t>Self correct answers</a:t>
            </a:r>
          </a:p>
        </p:txBody>
      </p:sp>
    </p:spTree>
    <p:extLst>
      <p:ext uri="{BB962C8B-B14F-4D97-AF65-F5344CB8AC3E}">
        <p14:creationId xmlns:p14="http://schemas.microsoft.com/office/powerpoint/2010/main" val="226628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06B86C-8BAB-4A17-A2E6-6CC4CF252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1" y="1285875"/>
            <a:ext cx="10906125" cy="4286250"/>
          </a:xfrm>
          <a:prstGeom prst="rect">
            <a:avLst/>
          </a:prstGeom>
        </p:spPr>
      </p:pic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E4E921BA-933E-43BA-9DAE-F0DE33744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65" y="63308"/>
            <a:ext cx="8799211" cy="912586"/>
          </a:xfrm>
        </p:spPr>
        <p:txBody>
          <a:bodyPr/>
          <a:lstStyle/>
          <a:p>
            <a:r>
              <a:rPr lang="en-GB" dirty="0"/>
              <a:t>Self correct answers</a:t>
            </a:r>
          </a:p>
        </p:txBody>
      </p:sp>
    </p:spTree>
    <p:extLst>
      <p:ext uri="{BB962C8B-B14F-4D97-AF65-F5344CB8AC3E}">
        <p14:creationId xmlns:p14="http://schemas.microsoft.com/office/powerpoint/2010/main" val="3717921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570</Words>
  <Application>Microsoft Office PowerPoint</Application>
  <PresentationFormat>Widescreen</PresentationFormat>
  <Paragraphs>69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Bauhaus 93</vt:lpstr>
      <vt:lpstr>Calibri</vt:lpstr>
      <vt:lpstr>Calibri Light</vt:lpstr>
      <vt:lpstr>Office Theme</vt:lpstr>
      <vt:lpstr>Changes of state</vt:lpstr>
      <vt:lpstr>Changes of state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State change temperatures</vt:lpstr>
      <vt:lpstr>PowerPoint Presentation</vt:lpstr>
      <vt:lpstr>Task</vt:lpstr>
      <vt:lpstr>Basic/Medium answers</vt:lpstr>
      <vt:lpstr>Medium/Hard answers</vt:lpstr>
      <vt:lpstr>Hard answers</vt:lpstr>
      <vt:lpstr>Struggle time!</vt:lpstr>
      <vt:lpstr>Self correct answers</vt:lpstr>
      <vt:lpstr>Self correct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31</cp:revision>
  <dcterms:created xsi:type="dcterms:W3CDTF">2020-02-27T10:29:06Z</dcterms:created>
  <dcterms:modified xsi:type="dcterms:W3CDTF">2020-10-30T19:33:40Z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