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67" r:id="rId7"/>
    <p:sldId id="447" r:id="rId8"/>
    <p:sldId id="468" r:id="rId9"/>
    <p:sldId id="449" r:id="rId10"/>
    <p:sldId id="469" r:id="rId11"/>
    <p:sldId id="470" r:id="rId12"/>
    <p:sldId id="462" r:id="rId13"/>
    <p:sldId id="471" r:id="rId14"/>
    <p:sldId id="472" r:id="rId15"/>
    <p:sldId id="473" r:id="rId16"/>
    <p:sldId id="452" r:id="rId17"/>
    <p:sldId id="474" r:id="rId18"/>
    <p:sldId id="4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What energy store do the following have:</a:t>
            </a:r>
          </a:p>
          <a:p>
            <a:pPr marL="514350" indent="-514350">
              <a:buAutoNum type="alphaLcParenR"/>
            </a:pPr>
            <a:r>
              <a:rPr lang="en-GB" dirty="0"/>
              <a:t>Battery	b) Stretched rubber band</a:t>
            </a:r>
          </a:p>
          <a:p>
            <a:pPr marL="0" indent="0">
              <a:buNone/>
            </a:pPr>
            <a:r>
              <a:rPr lang="en-GB" dirty="0"/>
              <a:t>c)   A uranium nucleus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Efficiency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27850A7-BD0A-44DA-BD88-AB0B744A457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136E3DE-BFAF-4422-94EF-700729E8B73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64E78C6-9601-4888-B6BB-7939275FCE38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01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Efficiency</a:t>
            </a:r>
          </a:p>
          <a:p>
            <a:r>
              <a:rPr lang="en-GB" dirty="0"/>
              <a:t>Energy</a:t>
            </a:r>
          </a:p>
          <a:p>
            <a:r>
              <a:rPr lang="en-GB" dirty="0"/>
              <a:t>Power</a:t>
            </a:r>
          </a:p>
          <a:p>
            <a:r>
              <a:rPr lang="en-GB" dirty="0"/>
              <a:t>Joules</a:t>
            </a:r>
          </a:p>
          <a:p>
            <a:r>
              <a:rPr lang="en-GB" dirty="0"/>
              <a:t>Watts</a:t>
            </a:r>
          </a:p>
          <a:p>
            <a:r>
              <a:rPr lang="en-GB" dirty="0"/>
              <a:t>Percentage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what efficiency is.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equation for efficiency.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 </a:t>
            </a:r>
            <a:r>
              <a:rPr lang="en-GB" b="0" dirty="0"/>
              <a:t>efficiencies of various devices.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779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0" y="1229194"/>
            <a:ext cx="7038277" cy="286232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3600" dirty="0"/>
              <a:t>The more energy something wastes, the less efficient it is.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Energy is dissipated to the thermal energy store of the surroundings.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D19E241-A2B5-404D-935D-FBF7CBD33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E141C1-74EC-4DAA-AD6D-64A360C214A0}"/>
              </a:ext>
            </a:extLst>
          </p:cNvPr>
          <p:cNvSpPr txBox="1"/>
          <p:nvPr/>
        </p:nvSpPr>
        <p:spPr>
          <a:xfrm>
            <a:off x="7345180" y="1379095"/>
            <a:ext cx="44670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Stretch: </a:t>
            </a:r>
            <a:r>
              <a:rPr lang="en-GB" sz="3600" dirty="0"/>
              <a:t>Name three different ways transferring energy. 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485E48-559C-4173-B341-B6A3FEB1C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1" y="-1"/>
            <a:ext cx="7683864" cy="6866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A48704-36EE-4E99-BDBF-15F7EA756A70}"/>
              </a:ext>
            </a:extLst>
          </p:cNvPr>
          <p:cNvSpPr txBox="1"/>
          <p:nvPr/>
        </p:nvSpPr>
        <p:spPr>
          <a:xfrm>
            <a:off x="8169639" y="1693889"/>
            <a:ext cx="3911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Complete the task!</a:t>
            </a:r>
          </a:p>
        </p:txBody>
      </p:sp>
    </p:spTree>
    <p:extLst>
      <p:ext uri="{BB962C8B-B14F-4D97-AF65-F5344CB8AC3E}">
        <p14:creationId xmlns:p14="http://schemas.microsoft.com/office/powerpoint/2010/main" val="1124972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1" y="0"/>
            <a:ext cx="8409482" cy="3046988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"/>
            <a:r>
              <a:rPr lang="en-GB" altLang="en-US" sz="3200" dirty="0"/>
              <a:t>Efficiency is a measure of how good a device is at changing energy from one form to another. </a:t>
            </a:r>
            <a:r>
              <a:rPr lang="en-US" sz="3200" dirty="0">
                <a:solidFill>
                  <a:srgbClr val="B6124B"/>
                </a:solidFill>
              </a:rPr>
              <a:t>Efficiency</a:t>
            </a:r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/>
              <a:t>can be calculated using the formula: </a:t>
            </a:r>
            <a:endParaRPr lang="en-US" sz="3200" b="1" dirty="0">
              <a:solidFill>
                <a:srgbClr val="000000"/>
              </a:solidFill>
            </a:endParaRPr>
          </a:p>
          <a:p>
            <a:pPr marL="45720" indent="0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algn="ctr"/>
            <a:r>
              <a:rPr lang="en-GB" sz="3200" b="1" dirty="0">
                <a:solidFill>
                  <a:srgbClr val="B6124B"/>
                </a:solidFill>
                <a:latin typeface="Calibri" panose="020F0502020204030204" pitchFamily="34" charset="0"/>
              </a:rPr>
              <a:t>Efficiency  =  </a:t>
            </a:r>
            <a:r>
              <a:rPr lang="en-GB" sz="3200" b="1" u="sng" dirty="0">
                <a:solidFill>
                  <a:srgbClr val="B6124B"/>
                </a:solidFill>
                <a:latin typeface="Calibri" panose="020F0502020204030204" pitchFamily="34" charset="0"/>
              </a:rPr>
              <a:t>Useful energy out </a:t>
            </a:r>
            <a:r>
              <a:rPr lang="en-GB" sz="3200" b="1" dirty="0">
                <a:solidFill>
                  <a:srgbClr val="B6124B"/>
                </a:solidFill>
                <a:latin typeface="Calibri" panose="020F0502020204030204" pitchFamily="34" charset="0"/>
              </a:rPr>
              <a:t>  x   100%</a:t>
            </a:r>
          </a:p>
          <a:p>
            <a:r>
              <a:rPr lang="en-GB" sz="3200" b="1" dirty="0">
                <a:solidFill>
                  <a:srgbClr val="B6124B"/>
                </a:solidFill>
                <a:latin typeface="Calibri" panose="020F0502020204030204" pitchFamily="34" charset="0"/>
              </a:rPr>
              <a:t>		               Total energy in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9CFA74-66C0-4392-87B6-402A0E490CDB}"/>
              </a:ext>
            </a:extLst>
          </p:cNvPr>
          <p:cNvSpPr/>
          <p:nvPr/>
        </p:nvSpPr>
        <p:spPr>
          <a:xfrm>
            <a:off x="8554190" y="1399529"/>
            <a:ext cx="34129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2800" b="1" dirty="0">
                <a:solidFill>
                  <a:srgbClr val="2E663E"/>
                </a:solidFill>
              </a:rPr>
              <a:t>Stretch: </a:t>
            </a:r>
            <a:r>
              <a:rPr lang="en-US" sz="2800" dirty="0"/>
              <a:t>A car uses a total of 2,000 J of chemical energy and turns it into 1,500 J of useful kinetic energy. What is its efficiency?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A96947-529E-4A31-A482-1D1FD20A526C}"/>
              </a:ext>
            </a:extLst>
          </p:cNvPr>
          <p:cNvSpPr/>
          <p:nvPr/>
        </p:nvSpPr>
        <p:spPr>
          <a:xfrm>
            <a:off x="589811" y="381101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 dirty="0">
                <a:solidFill>
                  <a:srgbClr val="B6124B"/>
                </a:solidFill>
                <a:latin typeface="Calibri" panose="020F0502020204030204" pitchFamily="34" charset="0"/>
              </a:rPr>
              <a:t>Note</a:t>
            </a:r>
            <a:r>
              <a:rPr lang="en-GB" dirty="0">
                <a:solidFill>
                  <a:srgbClr val="B6124B"/>
                </a:solidFill>
                <a:latin typeface="Calibri" panose="020F0502020204030204" pitchFamily="34" charset="0"/>
              </a:rPr>
              <a:t>: You can also see this equation as </a:t>
            </a:r>
          </a:p>
          <a:p>
            <a:pPr algn="ctr"/>
            <a:r>
              <a:rPr lang="en-GB" dirty="0">
                <a:solidFill>
                  <a:srgbClr val="B6124B"/>
                </a:solidFill>
                <a:latin typeface="Calibri" panose="020F0502020204030204" pitchFamily="34" charset="0"/>
              </a:rPr>
              <a:t>Efficiency  =  </a:t>
            </a:r>
            <a:r>
              <a:rPr lang="en-GB" u="sng" dirty="0">
                <a:solidFill>
                  <a:srgbClr val="B6124B"/>
                </a:solidFill>
                <a:latin typeface="Calibri" panose="020F0502020204030204" pitchFamily="34" charset="0"/>
              </a:rPr>
              <a:t>Useful power out </a:t>
            </a:r>
            <a:r>
              <a:rPr lang="en-GB" dirty="0">
                <a:solidFill>
                  <a:srgbClr val="B6124B"/>
                </a:solidFill>
                <a:latin typeface="Calibri" panose="020F0502020204030204" pitchFamily="34" charset="0"/>
              </a:rPr>
              <a:t>  x   100%</a:t>
            </a:r>
          </a:p>
          <a:p>
            <a:r>
              <a:rPr lang="en-GB" dirty="0">
                <a:solidFill>
                  <a:srgbClr val="B6124B"/>
                </a:solidFill>
                <a:latin typeface="Calibri" panose="020F0502020204030204" pitchFamily="34" charset="0"/>
              </a:rPr>
              <a:t>		           Total power 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96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C798D6B-5FAA-49BD-B79C-B5734873B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dirty="0">
                <a:solidFill>
                  <a:schemeClr val="bg1"/>
                </a:solidFill>
              </a:rPr>
              <a:t>Worksheet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E2699E-05C1-41D9-BC6F-E6E0B5F032D8}"/>
              </a:ext>
            </a:extLst>
          </p:cNvPr>
          <p:cNvSpPr txBox="1"/>
          <p:nvPr/>
        </p:nvSpPr>
        <p:spPr>
          <a:xfrm>
            <a:off x="135692" y="1409700"/>
            <a:ext cx="7274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Complete the worksheet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569963-D24C-44AA-8CF7-E51591D79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760" y="0"/>
            <a:ext cx="5731239" cy="608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98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BF8BAA-5B08-4537-B64C-18A54094B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601" y="1098369"/>
            <a:ext cx="5595136" cy="476385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74EF5E-2BB0-4291-B9AB-6AA73F934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92" y="1049112"/>
            <a:ext cx="5260314" cy="476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58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16A40A-273B-4C30-BB39-30668CC8C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49111"/>
            <a:ext cx="10120697" cy="395831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17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228CCA-6D9B-410B-AABF-A7C917F55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237854" cy="67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07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EAA416-6E24-4E0F-8B52-88D7EB677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92" y="1009650"/>
            <a:ext cx="69723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65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0F3C46-9741-4FFB-B431-C75CC8825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4412"/>
            <a:ext cx="7077075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73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3388F0-118C-459B-947B-8DF5B77C2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9112"/>
            <a:ext cx="9930067" cy="339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94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6E4A9B-EF8E-4A88-A354-5AA06736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7D607-9CD6-40B4-8BB0-C11F35732799}"/>
              </a:ext>
            </a:extLst>
          </p:cNvPr>
          <p:cNvSpPr txBox="1"/>
          <p:nvPr/>
        </p:nvSpPr>
        <p:spPr>
          <a:xfrm>
            <a:off x="135692" y="1447800"/>
            <a:ext cx="63603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Exam question so exam conditions!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You have 8 minutes.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D92281-DDBD-4356-B579-C9C147701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0"/>
            <a:ext cx="4114800" cy="605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91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BE4582-3323-4D68-850E-877AB7D36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4EA278-5194-4138-BE42-B282B8FD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1AB69D-A629-48D2-893C-EF6444DA6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58400" cy="562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65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FC8083-58FB-43A7-8722-ADA52A155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5" y="0"/>
            <a:ext cx="10186381" cy="5996114"/>
          </a:xfrm>
          <a:prstGeom prst="rect">
            <a:avLst/>
          </a:prstGeom>
        </p:spPr>
      </p:pic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25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206</Words>
  <Application>Microsoft Office PowerPoint</Application>
  <PresentationFormat>Widescreen</PresentationFormat>
  <Paragraphs>37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Bauhaus 93</vt:lpstr>
      <vt:lpstr>Calibri</vt:lpstr>
      <vt:lpstr>Calibri Light</vt:lpstr>
      <vt:lpstr>Office Theme</vt:lpstr>
      <vt:lpstr>Efficiency</vt:lpstr>
      <vt:lpstr>PowerPoint Presentation</vt:lpstr>
      <vt:lpstr>System</vt:lpstr>
      <vt:lpstr>PowerPoint Presentation</vt:lpstr>
      <vt:lpstr>PowerPoint Presentation</vt:lpstr>
      <vt:lpstr>Worksheet</vt:lpstr>
      <vt:lpstr>Basic answers</vt:lpstr>
      <vt:lpstr>Medium answers</vt:lpstr>
      <vt:lpstr>Medium answers</vt:lpstr>
      <vt:lpstr>Hard answers</vt:lpstr>
      <vt:lpstr>Hard answers</vt:lpstr>
      <vt:lpstr>Hard answers</vt:lpstr>
      <vt:lpstr>Struggle time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29</cp:revision>
  <dcterms:created xsi:type="dcterms:W3CDTF">2020-02-27T10:29:06Z</dcterms:created>
  <dcterms:modified xsi:type="dcterms:W3CDTF">2020-10-30T18:29:50Z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