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453" r:id="rId5"/>
    <p:sldId id="454" r:id="rId6"/>
    <p:sldId id="408" r:id="rId7"/>
    <p:sldId id="455" r:id="rId8"/>
    <p:sldId id="456" r:id="rId9"/>
    <p:sldId id="463" r:id="rId10"/>
    <p:sldId id="464" r:id="rId11"/>
    <p:sldId id="465" r:id="rId12"/>
    <p:sldId id="457" r:id="rId13"/>
    <p:sldId id="459" r:id="rId14"/>
    <p:sldId id="466" r:id="rId15"/>
    <p:sldId id="460" r:id="rId16"/>
    <p:sldId id="4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80" d="100"/>
          <a:sy n="80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What energy store do the following have:</a:t>
            </a:r>
          </a:p>
          <a:p>
            <a:pPr marL="514350" indent="-514350">
              <a:buAutoNum type="alphaLcParenR"/>
            </a:pPr>
            <a:r>
              <a:rPr lang="en-GB" dirty="0"/>
              <a:t>Petrol	b) A book on a high shelf</a:t>
            </a:r>
          </a:p>
          <a:p>
            <a:pPr marL="0" indent="0">
              <a:buNone/>
            </a:pPr>
            <a:r>
              <a:rPr lang="en-GB" dirty="0"/>
              <a:t>c)   A moving car</a:t>
            </a:r>
          </a:p>
          <a:p>
            <a:pPr marL="514350" indent="-514350">
              <a:buAutoNum type="arabicPeriod"/>
            </a:pP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Energy stores and systems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9C73A9C-C07A-4BC4-8BFF-50BB596EC47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783CD69-8011-4EC5-A0AD-E06782102F58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46EB245-895E-41FF-B0F3-241DB232A97A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Energy</a:t>
            </a:r>
          </a:p>
          <a:p>
            <a:r>
              <a:rPr lang="en-GB" dirty="0"/>
              <a:t>Store</a:t>
            </a:r>
          </a:p>
          <a:p>
            <a:r>
              <a:rPr lang="en-GB" dirty="0"/>
              <a:t>Transfer</a:t>
            </a:r>
          </a:p>
          <a:p>
            <a:r>
              <a:rPr lang="en-GB" dirty="0"/>
              <a:t>Joule</a:t>
            </a:r>
          </a:p>
          <a:p>
            <a:r>
              <a:rPr lang="en-GB" dirty="0"/>
              <a:t>Conservation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what a system is.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principle of conservation of energy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Recall </a:t>
            </a:r>
            <a:r>
              <a:rPr lang="en-GB" b="0" dirty="0"/>
              <a:t>what wasted energy is. 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C4AF7D0-B872-454E-B3FA-2CA4CB8977B0}"/>
              </a:ext>
            </a:extLst>
          </p:cNvPr>
          <p:cNvSpPr txBox="1"/>
          <p:nvPr/>
        </p:nvSpPr>
        <p:spPr>
          <a:xfrm>
            <a:off x="0" y="1229194"/>
            <a:ext cx="7038277" cy="341632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en-US" sz="3600" dirty="0"/>
              <a:t>A </a:t>
            </a:r>
            <a:r>
              <a:rPr lang="en-US" sz="3600" dirty="0">
                <a:solidFill>
                  <a:srgbClr val="800000"/>
                </a:solidFill>
              </a:rPr>
              <a:t>system</a:t>
            </a:r>
            <a:r>
              <a:rPr lang="en-US" sz="3600" dirty="0"/>
              <a:t> is an object or a group of objects. </a:t>
            </a:r>
          </a:p>
          <a:p>
            <a:pPr marL="45720" indent="0">
              <a:buNone/>
            </a:pPr>
            <a:r>
              <a:rPr lang="en-US" sz="3600" b="1" dirty="0"/>
              <a:t>When a system changes, the </a:t>
            </a:r>
            <a:r>
              <a:rPr lang="en-US" sz="3600" b="1" dirty="0">
                <a:solidFill>
                  <a:srgbClr val="800000"/>
                </a:solidFill>
              </a:rPr>
              <a:t>energy</a:t>
            </a:r>
            <a:r>
              <a:rPr lang="en-US" sz="3600" b="1" dirty="0"/>
              <a:t> stored in that system changes as well, as it </a:t>
            </a:r>
            <a:r>
              <a:rPr lang="en-US" sz="3600" b="1" dirty="0">
                <a:solidFill>
                  <a:srgbClr val="800000"/>
                </a:solidFill>
              </a:rPr>
              <a:t>is transferred from one store to another</a:t>
            </a:r>
            <a:r>
              <a:rPr lang="en-US" sz="3600" b="1" dirty="0"/>
              <a:t>. 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3D19E241-A2B5-404D-935D-FBF7CBD33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E141C1-74EC-4DAA-AD6D-64A360C214A0}"/>
              </a:ext>
            </a:extLst>
          </p:cNvPr>
          <p:cNvSpPr txBox="1"/>
          <p:nvPr/>
        </p:nvSpPr>
        <p:spPr>
          <a:xfrm>
            <a:off x="7345180" y="1379095"/>
            <a:ext cx="44670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Stretch: </a:t>
            </a:r>
            <a:r>
              <a:rPr lang="en-GB" sz="3600" dirty="0"/>
              <a:t>Name three different ways transferring energy. 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4035310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C4AF7D0-B872-454E-B3FA-2CA4CB8977B0}"/>
              </a:ext>
            </a:extLst>
          </p:cNvPr>
          <p:cNvSpPr txBox="1"/>
          <p:nvPr/>
        </p:nvSpPr>
        <p:spPr>
          <a:xfrm>
            <a:off x="0" y="0"/>
            <a:ext cx="6633543" cy="3785652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principle of conservation of energy 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says that energy cannot be created or destroyed. It can only be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transferred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from one store to another.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5E6447-F9A9-44D8-967B-BC926C07A55F}"/>
              </a:ext>
            </a:extLst>
          </p:cNvPr>
          <p:cNvSpPr txBox="1"/>
          <p:nvPr/>
        </p:nvSpPr>
        <p:spPr>
          <a:xfrm>
            <a:off x="6865495" y="1289154"/>
            <a:ext cx="50666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 </a:t>
            </a:r>
            <a:r>
              <a:rPr lang="en-GB" sz="3200" dirty="0"/>
              <a:t>A ball is dropped from a height. The energy is transferred from the________________ store to the ______________ store. </a:t>
            </a:r>
            <a:endParaRPr lang="en-GB" sz="3200" b="1" dirty="0"/>
          </a:p>
        </p:txBody>
      </p:sp>
      <p:pic>
        <p:nvPicPr>
          <p:cNvPr id="4" name="Picture 3" descr="A picture containing game, person, basketball, holding&#10;&#10;Description automatically generated">
            <a:extLst>
              <a:ext uri="{FF2B5EF4-FFF2-40B4-BE49-F238E27FC236}">
                <a16:creationId xmlns:a16="http://schemas.microsoft.com/office/drawing/2014/main" id="{8380DC46-F2FC-4433-8333-EF74984F20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1" b="12778"/>
          <a:stretch/>
        </p:blipFill>
        <p:spPr>
          <a:xfrm>
            <a:off x="2177519" y="3429000"/>
            <a:ext cx="45720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301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C4AF7D0-B872-454E-B3FA-2CA4CB8977B0}"/>
              </a:ext>
            </a:extLst>
          </p:cNvPr>
          <p:cNvSpPr txBox="1"/>
          <p:nvPr/>
        </p:nvSpPr>
        <p:spPr>
          <a:xfrm>
            <a:off x="0" y="0"/>
            <a:ext cx="6633543" cy="1938992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Energy that is transferred to unwanted forms of energy is </a:t>
            </a:r>
            <a:r>
              <a:rPr lang="en-GB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wasted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5E6447-F9A9-44D8-967B-BC926C07A55F}"/>
              </a:ext>
            </a:extLst>
          </p:cNvPr>
          <p:cNvSpPr txBox="1"/>
          <p:nvPr/>
        </p:nvSpPr>
        <p:spPr>
          <a:xfrm>
            <a:off x="6865495" y="1289154"/>
            <a:ext cx="50666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Stretch: </a:t>
            </a:r>
            <a:r>
              <a:rPr lang="en-GB" sz="4000" dirty="0"/>
              <a:t>Wasted energy is transferred to which store of energy?</a:t>
            </a:r>
            <a:endParaRPr lang="en-GB" sz="4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3E0D0A-EB51-43D2-98F2-4AE9A4330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02" y="2324100"/>
            <a:ext cx="5324598" cy="301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57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9C5685A-326C-4530-884C-9691D4BCF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BC798D6B-5FAA-49BD-B79C-B5734873B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 dirty="0">
                <a:solidFill>
                  <a:schemeClr val="bg1"/>
                </a:solidFill>
              </a:rPr>
              <a:t>Worksheet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DDBCCFD-FC15-4857-916B-F6B0B5FD7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0"/>
            <a:ext cx="4207708" cy="602765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9E2699E-05C1-41D9-BC6F-E6E0B5F032D8}"/>
              </a:ext>
            </a:extLst>
          </p:cNvPr>
          <p:cNvSpPr txBox="1"/>
          <p:nvPr/>
        </p:nvSpPr>
        <p:spPr>
          <a:xfrm>
            <a:off x="135692" y="1409700"/>
            <a:ext cx="7274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Complete the worksheet</a:t>
            </a:r>
          </a:p>
        </p:txBody>
      </p:sp>
    </p:spTree>
    <p:extLst>
      <p:ext uri="{BB962C8B-B14F-4D97-AF65-F5344CB8AC3E}">
        <p14:creationId xmlns:p14="http://schemas.microsoft.com/office/powerpoint/2010/main" val="3976282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9479E9-973D-4F16-B747-8F754A2B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8A3A4B-3579-4F40-BAD5-FA9875EAA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1143000"/>
            <a:ext cx="12172950" cy="4572000"/>
          </a:xfrm>
          <a:prstGeom prst="rect">
            <a:avLst/>
          </a:prstGeom>
        </p:spPr>
      </p:pic>
      <p:pic>
        <p:nvPicPr>
          <p:cNvPr id="11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23F135B5-1093-4BFF-A248-3C7A12817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889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9479E9-973D-4F16-B747-8F754A2B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11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23F135B5-1093-4BFF-A248-3C7A1281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77A09F-6B64-493D-9FE2-97CEE01BE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92" y="1704975"/>
            <a:ext cx="11572875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07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7F8E3C-F903-4570-B255-E781153C7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0808"/>
            <a:ext cx="12192000" cy="467638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D9479E9-973D-4F16-B747-8F754A2B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11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23F135B5-1093-4BFF-A248-3C7A12817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42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9479E9-973D-4F16-B747-8F754A2B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11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23F135B5-1093-4BFF-A248-3C7A1281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1DA442-247C-4E4F-94A7-AD3F49372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049112"/>
            <a:ext cx="8916558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76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30FE2B5-EDFC-4BE7-8958-9D5084D674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0851" y="0"/>
            <a:ext cx="5391150" cy="599563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56E4A9B-EF8E-4A88-A354-5AA06736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7D607-9CD6-40B4-8BB0-C11F35732799}"/>
              </a:ext>
            </a:extLst>
          </p:cNvPr>
          <p:cNvSpPr txBox="1"/>
          <p:nvPr/>
        </p:nvSpPr>
        <p:spPr>
          <a:xfrm>
            <a:off x="135692" y="1447800"/>
            <a:ext cx="63603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Exam question so exam conditions!</a:t>
            </a: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You have 5 minutes. </a:t>
            </a:r>
          </a:p>
        </p:txBody>
      </p:sp>
    </p:spTree>
    <p:extLst>
      <p:ext uri="{BB962C8B-B14F-4D97-AF65-F5344CB8AC3E}">
        <p14:creationId xmlns:p14="http://schemas.microsoft.com/office/powerpoint/2010/main" val="3260078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BE4582-3323-4D68-850E-877AB7D36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4EA278-5194-4138-BE42-B282B8FD9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127638-9863-469E-AD76-D3A749751D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278"/>
          <a:stretch/>
        </p:blipFill>
        <p:spPr>
          <a:xfrm>
            <a:off x="-1" y="29936"/>
            <a:ext cx="10283105" cy="3399063"/>
          </a:xfrm>
          <a:prstGeom prst="rect">
            <a:avLst/>
          </a:prstGeom>
        </p:spPr>
      </p:pic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8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BE4582-3323-4D68-850E-877AB7D36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4EA278-5194-4138-BE42-B282B8FD9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42CFB4-FB0D-4361-BBC5-9E94B21A1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6" y="0"/>
            <a:ext cx="8123654" cy="616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15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198</Words>
  <Application>Microsoft Office PowerPoint</Application>
  <PresentationFormat>Widescreen</PresentationFormat>
  <Paragraphs>28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Bauhaus 93</vt:lpstr>
      <vt:lpstr>Calibri</vt:lpstr>
      <vt:lpstr>Calibri Light</vt:lpstr>
      <vt:lpstr>Office Theme</vt:lpstr>
      <vt:lpstr>Energy stores and systems</vt:lpstr>
      <vt:lpstr>PowerPoint Presentation</vt:lpstr>
      <vt:lpstr>System</vt:lpstr>
      <vt:lpstr>PowerPoint Presentation</vt:lpstr>
      <vt:lpstr>PowerPoint Presentation</vt:lpstr>
      <vt:lpstr>Worksheet</vt:lpstr>
      <vt:lpstr>Basic answers</vt:lpstr>
      <vt:lpstr>Medium answers</vt:lpstr>
      <vt:lpstr>Hard answers</vt:lpstr>
      <vt:lpstr>Hard answers</vt:lpstr>
      <vt:lpstr>Struggle time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28</cp:revision>
  <dcterms:created xsi:type="dcterms:W3CDTF">2020-02-27T10:29:06Z</dcterms:created>
  <dcterms:modified xsi:type="dcterms:W3CDTF">2020-10-30T18:28:22Z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