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70" r:id="rId7"/>
    <p:sldId id="482" r:id="rId8"/>
    <p:sldId id="465" r:id="rId9"/>
    <p:sldId id="466" r:id="rId10"/>
    <p:sldId id="473" r:id="rId11"/>
    <p:sldId id="452" r:id="rId12"/>
    <p:sldId id="460" r:id="rId13"/>
    <p:sldId id="4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What is the equation for gravitational potential energy?</a:t>
            </a:r>
          </a:p>
          <a:p>
            <a:pPr marL="514350" indent="-514350">
              <a:buAutoNum type="arabicPeriod"/>
            </a:pPr>
            <a:r>
              <a:rPr lang="en-GB" dirty="0"/>
              <a:t>If an object is dropped from a height the gravitational store converts into what store?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GPE – KE conversions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0F636-6360-4937-9784-5BF72A5FE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89" y="3693937"/>
            <a:ext cx="1782519" cy="2120704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009D92-A49B-4513-A97D-C88C3CDBD81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AB4C1D1-B893-460A-B4FE-525DC1A9EF9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A1BA2AA-2EE7-4571-8114-48240993EEAC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Gravitational</a:t>
            </a:r>
          </a:p>
          <a:p>
            <a:r>
              <a:rPr lang="en-GB" dirty="0"/>
              <a:t>Potential 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Height</a:t>
            </a:r>
          </a:p>
          <a:p>
            <a:r>
              <a:rPr lang="en-GB" dirty="0"/>
              <a:t>Metres</a:t>
            </a:r>
          </a:p>
          <a:p>
            <a:r>
              <a:rPr lang="en-GB" dirty="0"/>
              <a:t>Joules</a:t>
            </a:r>
          </a:p>
          <a:p>
            <a:r>
              <a:rPr lang="en-GB" dirty="0"/>
              <a:t>Mass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State</a:t>
            </a:r>
            <a:r>
              <a:rPr lang="en-GB" b="0" dirty="0"/>
              <a:t> energy transfers that occur for a falling objects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principle of conservation of energy.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 </a:t>
            </a:r>
            <a:r>
              <a:rPr lang="en-GB" b="0" dirty="0"/>
              <a:t>final velocities from drop heights.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421031-568F-411E-858B-0768B06E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Energy conversions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E0365-D31C-4786-9E49-2D78DB091DCF}"/>
              </a:ext>
            </a:extLst>
          </p:cNvPr>
          <p:cNvSpPr/>
          <p:nvPr/>
        </p:nvSpPr>
        <p:spPr>
          <a:xfrm>
            <a:off x="357842" y="1217340"/>
            <a:ext cx="6177869" cy="25452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270F92-C8D9-481A-88E2-CF081DF1A3EE}"/>
              </a:ext>
            </a:extLst>
          </p:cNvPr>
          <p:cNvSpPr txBox="1"/>
          <p:nvPr/>
        </p:nvSpPr>
        <p:spPr>
          <a:xfrm>
            <a:off x="7000407" y="1217339"/>
            <a:ext cx="50416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Kris is at the top of a 5 m high slide. Assuming that all of her GPE is converted to KE, what will be her maximum speed when she reaches the bottom? Kris has a mass of 55 kg.</a:t>
            </a:r>
            <a:endParaRPr lang="en-GB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8ED2D1-9027-44B1-9032-CE922F905B10}"/>
              </a:ext>
            </a:extLst>
          </p:cNvPr>
          <p:cNvSpPr txBox="1"/>
          <p:nvPr/>
        </p:nvSpPr>
        <p:spPr>
          <a:xfrm>
            <a:off x="388814" y="1217339"/>
            <a:ext cx="6146897" cy="2376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object at height initially has gravitational potential energy.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it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falls, this energy is converted into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kinetic energy.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the book reaches the ground its final KE will be equal to its initial GPE.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icture containing grass, outdoor, field, person&#10;&#10;Description automatically generated">
            <a:extLst>
              <a:ext uri="{FF2B5EF4-FFF2-40B4-BE49-F238E27FC236}">
                <a16:creationId xmlns:a16="http://schemas.microsoft.com/office/drawing/2014/main" id="{96582C4A-056A-4AF7-8C76-0E4E171D6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24" y="3482239"/>
            <a:ext cx="2774951" cy="263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9952A5-1805-4C4E-8315-B648F15E2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066931"/>
            <a:ext cx="11835946" cy="1496387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Worked example 1: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Kris is at the top of a 5 m high slide. Assuming that all of her GPE is converted to KE, what will be her maximum speed when she reaches the bottom? Kris has a mass of 55 kg.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EE4DF2-ECFE-4723-A646-491F2C51F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Worked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7A1DEE-7BD5-4E88-AE73-3FD122755837}"/>
                  </a:ext>
                </a:extLst>
              </p:cNvPr>
              <p:cNvSpPr txBox="1"/>
              <p:nvPr/>
            </p:nvSpPr>
            <p:spPr>
              <a:xfrm>
                <a:off x="234994" y="2184864"/>
                <a:ext cx="8600606" cy="1118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Step 1: 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Calculate Kris’s GPE at the top of the slide:</a:t>
                </a:r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GB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𝑚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𝑔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h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=55 × 10 × 5=2750 </m:t>
                      </m:r>
                      <m:r>
                        <a:rPr lang="en-GB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𝐽</m:t>
                      </m:r>
                    </m:oMath>
                  </m:oMathPara>
                </a14:m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7A1DEE-7BD5-4E88-AE73-3FD122755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94" y="2184864"/>
                <a:ext cx="8600606" cy="1118383"/>
              </a:xfrm>
              <a:prstGeom prst="rect">
                <a:avLst/>
              </a:prstGeom>
              <a:blipFill>
                <a:blip r:embed="rId2"/>
                <a:stretch>
                  <a:fillRect l="-1135" t="-3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1F8ACFB-8132-4C61-9B5A-C4CD7289B962}"/>
              </a:ext>
            </a:extLst>
          </p:cNvPr>
          <p:cNvSpPr txBox="1"/>
          <p:nvPr/>
        </p:nvSpPr>
        <p:spPr>
          <a:xfrm>
            <a:off x="234994" y="3308559"/>
            <a:ext cx="10024671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2: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Kris slides down, her GPE is converted to KE. At the bottom of the slide, all her GPE will have been converted to KE, i.e. her KE equals 2750 J.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6343C4B-AC55-492D-ABB3-7E84DE142446}"/>
                  </a:ext>
                </a:extLst>
              </p:cNvPr>
              <p:cNvSpPr txBox="1"/>
              <p:nvPr/>
            </p:nvSpPr>
            <p:spPr>
              <a:xfrm>
                <a:off x="234994" y="4173732"/>
                <a:ext cx="10902698" cy="18031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Next, rearrange the KE equation to find her speed: </a:t>
                </a:r>
                <a14:m>
                  <m:oMath xmlns:m="http://schemas.openxmlformats.org/officeDocument/2006/math"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i="1" kern="1400" spc="-5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400" i="1" kern="1400" spc="-5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2400" i="1" kern="1400" spc="-5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400" spc="-5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2×</m:t>
                                </m:r>
                                <m:r>
                                  <a:rPr lang="en-GB" sz="2400" i="1" kern="1400" spc="-5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GB" sz="2400" i="1" kern="1400" spc="-5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r>
                              <a:rPr lang="en-GB" sz="2400" i="1" kern="1400" spc="-5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</m:oMath>
                </a14:m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Step 3: 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Substitute our known values for m and KE: </a:t>
                </a:r>
                <a14:m>
                  <m:oMath xmlns:m="http://schemas.openxmlformats.org/officeDocument/2006/math"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i="1" kern="1400" spc="-5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400" i="1" kern="1400" spc="-5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 kern="1400" spc="-5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 × 2750</m:t>
                            </m:r>
                          </m:num>
                          <m:den>
                            <m:r>
                              <a:rPr lang="en-GB" sz="2400" i="1" kern="1400" spc="-5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55</m:t>
                            </m:r>
                          </m:den>
                        </m:f>
                      </m:e>
                    </m:rad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 </m:t>
                    </m:r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2400" i="1" kern="1400" spc="-5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6343C4B-AC55-492D-ABB3-7E84DE142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94" y="4173732"/>
                <a:ext cx="10902698" cy="1803186"/>
              </a:xfrm>
              <a:prstGeom prst="rect">
                <a:avLst/>
              </a:prstGeom>
              <a:blipFill>
                <a:blip r:embed="rId3"/>
                <a:stretch>
                  <a:fillRect l="-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85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2A8DB4-AB58-400E-98C6-5759B9346C8C}"/>
              </a:ext>
            </a:extLst>
          </p:cNvPr>
          <p:cNvSpPr txBox="1"/>
          <p:nvPr/>
        </p:nvSpPr>
        <p:spPr>
          <a:xfrm>
            <a:off x="135692" y="1612290"/>
            <a:ext cx="584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Complete the worksheet!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964B6570-BAF7-4B1A-8A9C-9CAC0E375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4866" y="0"/>
            <a:ext cx="4367134" cy="591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8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Basic/medium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6F3348-25A0-454C-A67E-906EBE0ECB0F}"/>
              </a:ext>
            </a:extLst>
          </p:cNvPr>
          <p:cNvSpPr txBox="1"/>
          <p:nvPr/>
        </p:nvSpPr>
        <p:spPr>
          <a:xfrm>
            <a:off x="135692" y="1049112"/>
            <a:ext cx="115564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200" dirty="0"/>
              <a:t>a) </a:t>
            </a:r>
            <a:r>
              <a:rPr lang="en-GB" sz="2200" b="1" dirty="0">
                <a:solidFill>
                  <a:srgbClr val="C00000"/>
                </a:solidFill>
              </a:rPr>
              <a:t>B</a:t>
            </a:r>
            <a:r>
              <a:rPr lang="en-GB" sz="2200" dirty="0"/>
              <a:t>  	   b) </a:t>
            </a:r>
            <a:r>
              <a:rPr lang="en-GB" sz="2200" b="1" dirty="0">
                <a:solidFill>
                  <a:srgbClr val="C00000"/>
                </a:solidFill>
              </a:rPr>
              <a:t>C</a:t>
            </a:r>
            <a:r>
              <a:rPr lang="en-GB" sz="2200" dirty="0">
                <a:solidFill>
                  <a:srgbClr val="C00000"/>
                </a:solidFill>
              </a:rPr>
              <a:t> </a:t>
            </a:r>
            <a:r>
              <a:rPr lang="en-GB" sz="2200" dirty="0"/>
              <a:t>    c) </a:t>
            </a:r>
            <a:r>
              <a:rPr lang="en-GB" sz="2200" b="1" dirty="0">
                <a:solidFill>
                  <a:srgbClr val="C00000"/>
                </a:solidFill>
              </a:rPr>
              <a:t>D</a:t>
            </a:r>
            <a:r>
              <a:rPr lang="en-GB" sz="2200" dirty="0"/>
              <a:t>      </a:t>
            </a:r>
          </a:p>
          <a:p>
            <a:r>
              <a:rPr lang="en-GB" sz="2200" dirty="0"/>
              <a:t>      d) E</a:t>
            </a:r>
            <a:r>
              <a:rPr lang="en-GB" sz="2200" baseline="-25000" dirty="0"/>
              <a:t>p</a:t>
            </a:r>
            <a:r>
              <a:rPr lang="en-GB" sz="2200" dirty="0"/>
              <a:t> = m × g × h = 60 × 9.8 × 8 = </a:t>
            </a:r>
            <a:r>
              <a:rPr lang="en-GB" sz="2200" b="1" dirty="0">
                <a:solidFill>
                  <a:srgbClr val="C00000"/>
                </a:solidFill>
              </a:rPr>
              <a:t>4704 J     </a:t>
            </a:r>
          </a:p>
          <a:p>
            <a:r>
              <a:rPr lang="en-GB" sz="2200" dirty="0"/>
              <a:t>      e) </a:t>
            </a:r>
            <a:r>
              <a:rPr lang="en-GB" sz="2200" b="1" dirty="0">
                <a:solidFill>
                  <a:srgbClr val="C00000"/>
                </a:solidFill>
              </a:rPr>
              <a:t>4704 J</a:t>
            </a:r>
          </a:p>
          <a:p>
            <a:r>
              <a:rPr lang="en-GB" sz="2200" dirty="0"/>
              <a:t>2.   a)  </a:t>
            </a:r>
            <a:r>
              <a:rPr lang="en-GB" sz="2200" b="1" dirty="0">
                <a:solidFill>
                  <a:srgbClr val="C00000"/>
                </a:solidFill>
              </a:rPr>
              <a:t>Starts with maximum KE. This reduces as the iPad falls and turns into KE. The iPad has max KE and min GPE just before it hits the floor.</a:t>
            </a:r>
          </a:p>
          <a:p>
            <a:r>
              <a:rPr lang="en-GB" sz="2200" dirty="0"/>
              <a:t>      b) E</a:t>
            </a:r>
            <a:r>
              <a:rPr lang="en-GB" sz="2200" baseline="-25000" dirty="0"/>
              <a:t>p</a:t>
            </a:r>
            <a:r>
              <a:rPr lang="en-GB" sz="2200" dirty="0"/>
              <a:t> = m × g × h = 0.47 × 9.8 × 2 = </a:t>
            </a:r>
            <a:r>
              <a:rPr lang="en-GB" sz="2200" b="1" dirty="0">
                <a:solidFill>
                  <a:srgbClr val="C00000"/>
                </a:solidFill>
              </a:rPr>
              <a:t>9.2 J</a:t>
            </a:r>
          </a:p>
          <a:p>
            <a:r>
              <a:rPr lang="en-GB" sz="2200" dirty="0"/>
              <a:t>      c) </a:t>
            </a:r>
            <a:r>
              <a:rPr lang="en-GB" sz="2200" b="1" dirty="0">
                <a:solidFill>
                  <a:srgbClr val="C00000"/>
                </a:solidFill>
              </a:rPr>
              <a:t>9.2 J</a:t>
            </a:r>
          </a:p>
          <a:p>
            <a:r>
              <a:rPr lang="en-GB" sz="2200" dirty="0"/>
              <a:t>3.   a) E</a:t>
            </a:r>
            <a:r>
              <a:rPr lang="en-GB" sz="2200" baseline="-25000" dirty="0"/>
              <a:t>k</a:t>
            </a:r>
            <a:r>
              <a:rPr lang="en-GB" sz="2200" dirty="0"/>
              <a:t> = 0.5 × m × v</a:t>
            </a:r>
            <a:r>
              <a:rPr lang="en-GB" sz="2200" baseline="30000" dirty="0"/>
              <a:t>2</a:t>
            </a:r>
            <a:r>
              <a:rPr lang="en-GB" sz="2200" dirty="0"/>
              <a:t> = 0.5 × 0.005 × 25</a:t>
            </a:r>
            <a:r>
              <a:rPr lang="en-GB" sz="2200" baseline="30000" dirty="0"/>
              <a:t>2</a:t>
            </a:r>
            <a:r>
              <a:rPr lang="en-GB" sz="2200" dirty="0"/>
              <a:t> = </a:t>
            </a:r>
            <a:r>
              <a:rPr lang="en-GB" sz="2200" b="1" dirty="0">
                <a:solidFill>
                  <a:srgbClr val="C00000"/>
                </a:solidFill>
              </a:rPr>
              <a:t>15.6 J</a:t>
            </a:r>
          </a:p>
          <a:p>
            <a:r>
              <a:rPr lang="en-GB" sz="2200" baseline="30000" dirty="0"/>
              <a:t> </a:t>
            </a:r>
            <a:r>
              <a:rPr lang="en-GB" sz="2200" dirty="0"/>
              <a:t>     b) </a:t>
            </a:r>
            <a:r>
              <a:rPr lang="en-GB" sz="2200" b="1" dirty="0">
                <a:solidFill>
                  <a:srgbClr val="C00000"/>
                </a:solidFill>
              </a:rPr>
              <a:t>15.6 J</a:t>
            </a:r>
          </a:p>
          <a:p>
            <a:r>
              <a:rPr lang="en-GB" sz="2200" baseline="30000" dirty="0"/>
              <a:t>        </a:t>
            </a:r>
            <a:r>
              <a:rPr lang="en-GB" sz="2200" dirty="0"/>
              <a:t>c) E</a:t>
            </a:r>
            <a:r>
              <a:rPr lang="en-GB" sz="2200" baseline="-25000" dirty="0"/>
              <a:t>p</a:t>
            </a:r>
            <a:r>
              <a:rPr lang="en-GB" sz="2200" dirty="0"/>
              <a:t> = m × g × h</a:t>
            </a:r>
          </a:p>
          <a:p>
            <a:r>
              <a:rPr lang="en-GB" sz="2200" dirty="0"/>
              <a:t>          15.6 = 0.05 × 9.8 × h → </a:t>
            </a:r>
            <a:r>
              <a:rPr lang="en-GB" sz="2200" b="1" dirty="0">
                <a:solidFill>
                  <a:srgbClr val="C00000"/>
                </a:solidFill>
              </a:rPr>
              <a:t>h = 31.8 m</a:t>
            </a:r>
          </a:p>
          <a:p>
            <a:r>
              <a:rPr lang="en-GB" sz="2200" dirty="0"/>
              <a:t>4.  a) E</a:t>
            </a:r>
            <a:r>
              <a:rPr lang="en-GB" sz="2200" baseline="-25000" dirty="0"/>
              <a:t>p</a:t>
            </a:r>
            <a:r>
              <a:rPr lang="en-GB" sz="2200" dirty="0"/>
              <a:t> = m × g × h = 0.0025 × 9.8 × 828 = </a:t>
            </a:r>
            <a:r>
              <a:rPr lang="en-GB" sz="2200" b="1" dirty="0">
                <a:solidFill>
                  <a:srgbClr val="C00000"/>
                </a:solidFill>
              </a:rPr>
              <a:t>20.3 J</a:t>
            </a:r>
          </a:p>
          <a:p>
            <a:r>
              <a:rPr lang="en-GB" sz="2200" dirty="0"/>
              <a:t>     b) </a:t>
            </a:r>
            <a:r>
              <a:rPr lang="en-GB" sz="2200" b="1" dirty="0">
                <a:solidFill>
                  <a:srgbClr val="C00000"/>
                </a:solidFill>
              </a:rPr>
              <a:t>20.3 J</a:t>
            </a:r>
          </a:p>
          <a:p>
            <a:r>
              <a:rPr lang="en-GB" sz="2200" dirty="0"/>
              <a:t>     c) E</a:t>
            </a:r>
            <a:r>
              <a:rPr lang="en-GB" sz="2200" baseline="-25000" dirty="0"/>
              <a:t>k</a:t>
            </a:r>
            <a:r>
              <a:rPr lang="en-GB" sz="2200" dirty="0"/>
              <a:t> = 0.5 × m × v</a:t>
            </a:r>
            <a:r>
              <a:rPr lang="en-GB" sz="2200" baseline="30000" dirty="0"/>
              <a:t>2 </a:t>
            </a:r>
            <a:r>
              <a:rPr lang="en-GB" sz="2200" dirty="0"/>
              <a:t>→ 20.3 = 0.5 × 0.0025 × v</a:t>
            </a:r>
            <a:r>
              <a:rPr lang="en-GB" sz="2200" baseline="30000" dirty="0"/>
              <a:t>2 </a:t>
            </a:r>
          </a:p>
          <a:p>
            <a:r>
              <a:rPr lang="en-GB" sz="2200" baseline="30000" dirty="0"/>
              <a:t>             </a:t>
            </a:r>
            <a:r>
              <a:rPr lang="en-GB" sz="2200" dirty="0"/>
              <a:t>v = √16240 = </a:t>
            </a:r>
            <a:r>
              <a:rPr lang="en-GB" sz="2200" b="1" dirty="0">
                <a:solidFill>
                  <a:srgbClr val="C00000"/>
                </a:solidFill>
              </a:rPr>
              <a:t>127.4 m/s</a:t>
            </a:r>
          </a:p>
        </p:txBody>
      </p:sp>
    </p:spTree>
    <p:extLst>
      <p:ext uri="{BB962C8B-B14F-4D97-AF65-F5344CB8AC3E}">
        <p14:creationId xmlns:p14="http://schemas.microsoft.com/office/powerpoint/2010/main" val="299231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45E86-2AAC-4E9A-B0E1-E9B8F57F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2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B9496CC-1260-45C9-8DBC-2BC08193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4C7F35-B709-4B54-B7B5-5515B789D785}"/>
              </a:ext>
            </a:extLst>
          </p:cNvPr>
          <p:cNvSpPr txBox="1"/>
          <p:nvPr/>
        </p:nvSpPr>
        <p:spPr>
          <a:xfrm>
            <a:off x="135692" y="1049112"/>
            <a:ext cx="1155646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5. a) E</a:t>
            </a:r>
            <a:r>
              <a:rPr lang="en-GB" sz="2400" baseline="-25000" dirty="0"/>
              <a:t>p</a:t>
            </a:r>
            <a:r>
              <a:rPr lang="en-GB" sz="2400" dirty="0"/>
              <a:t> = m × g × h → 3600 = 0.0113 × 9.8 × h</a:t>
            </a:r>
          </a:p>
          <a:p>
            <a:r>
              <a:rPr lang="en-GB" sz="2400" dirty="0"/>
              <a:t>         → h = 32,500 m = </a:t>
            </a:r>
            <a:r>
              <a:rPr lang="en-GB" sz="2400" b="1" dirty="0">
                <a:solidFill>
                  <a:srgbClr val="C00000"/>
                </a:solidFill>
              </a:rPr>
              <a:t>32.5 km</a:t>
            </a:r>
          </a:p>
          <a:p>
            <a:r>
              <a:rPr lang="en-GB" sz="2400" dirty="0"/>
              <a:t>    b) E</a:t>
            </a:r>
            <a:r>
              <a:rPr lang="en-GB" sz="2400" baseline="-25000" dirty="0"/>
              <a:t>k</a:t>
            </a:r>
            <a:r>
              <a:rPr lang="en-GB" sz="2400" dirty="0"/>
              <a:t> = 0.5 × m × v</a:t>
            </a:r>
            <a:r>
              <a:rPr lang="en-GB" sz="2400" baseline="30000" dirty="0"/>
              <a:t>2</a:t>
            </a:r>
            <a:r>
              <a:rPr lang="en-GB" sz="2400" dirty="0"/>
              <a:t> → 3600 = 0.5 × 0.0113 × v</a:t>
            </a:r>
            <a:r>
              <a:rPr lang="en-GB" sz="2400" baseline="30000" dirty="0"/>
              <a:t>2</a:t>
            </a:r>
            <a:endParaRPr lang="en-GB" sz="2400" dirty="0"/>
          </a:p>
          <a:p>
            <a:r>
              <a:rPr lang="en-GB" sz="2400" dirty="0"/>
              <a:t>        v = √637168 = </a:t>
            </a:r>
            <a:r>
              <a:rPr lang="en-GB" sz="2400" b="1" dirty="0">
                <a:solidFill>
                  <a:srgbClr val="C00000"/>
                </a:solidFill>
              </a:rPr>
              <a:t>798 m/s</a:t>
            </a:r>
          </a:p>
          <a:p>
            <a:r>
              <a:rPr lang="en-GB" sz="2400" dirty="0"/>
              <a:t>6. E</a:t>
            </a:r>
            <a:r>
              <a:rPr lang="en-GB" sz="2400" baseline="-25000" dirty="0"/>
              <a:t>k</a:t>
            </a:r>
            <a:r>
              <a:rPr lang="en-GB" sz="2400" dirty="0"/>
              <a:t> = 0.5 × m × v</a:t>
            </a:r>
            <a:r>
              <a:rPr lang="en-GB" sz="2400" baseline="30000" dirty="0"/>
              <a:t>2</a:t>
            </a:r>
            <a:r>
              <a:rPr lang="en-GB" sz="2400" dirty="0"/>
              <a:t> = 0.5 × 120 × 343</a:t>
            </a:r>
            <a:r>
              <a:rPr lang="en-GB" sz="2400" baseline="30000" dirty="0"/>
              <a:t>2</a:t>
            </a:r>
            <a:r>
              <a:rPr lang="en-GB" sz="2400" dirty="0"/>
              <a:t> = 7,058,940 J</a:t>
            </a:r>
          </a:p>
          <a:p>
            <a:r>
              <a:rPr lang="en-GB" sz="2400" dirty="0"/>
              <a:t>    E</a:t>
            </a:r>
            <a:r>
              <a:rPr lang="en-GB" sz="2400" baseline="-25000" dirty="0"/>
              <a:t>p</a:t>
            </a:r>
            <a:r>
              <a:rPr lang="en-GB" sz="2400" dirty="0"/>
              <a:t> = m × g × h → 7,058,940 = 120 × 9.8 × h</a:t>
            </a:r>
          </a:p>
          <a:p>
            <a:r>
              <a:rPr lang="en-GB" sz="2400" dirty="0"/>
              <a:t>    h = 6002.5 m = </a:t>
            </a:r>
            <a:r>
              <a:rPr lang="en-GB" sz="2400" b="1" dirty="0">
                <a:solidFill>
                  <a:srgbClr val="C00000"/>
                </a:solidFill>
              </a:rPr>
              <a:t>6 km</a:t>
            </a:r>
          </a:p>
          <a:p>
            <a:r>
              <a:rPr lang="en-GB" sz="2400" dirty="0"/>
              <a:t>7. a) E</a:t>
            </a:r>
            <a:r>
              <a:rPr lang="en-GB" sz="2400" baseline="-25000" dirty="0"/>
              <a:t>p</a:t>
            </a:r>
            <a:r>
              <a:rPr lang="en-GB" sz="2400" dirty="0"/>
              <a:t> = m × g × h → 2.2 × 10</a:t>
            </a:r>
            <a:r>
              <a:rPr lang="en-GB" sz="2400" baseline="30000" dirty="0"/>
              <a:t>12</a:t>
            </a:r>
            <a:r>
              <a:rPr lang="en-GB" sz="2400" dirty="0"/>
              <a:t> = 550,000 × 9.8 × h</a:t>
            </a:r>
          </a:p>
          <a:p>
            <a:r>
              <a:rPr lang="en-GB" sz="2400" dirty="0"/>
              <a:t>         → h = 408,163 m = </a:t>
            </a:r>
            <a:r>
              <a:rPr lang="en-GB" sz="2400" b="1" dirty="0">
                <a:solidFill>
                  <a:srgbClr val="C00000"/>
                </a:solidFill>
              </a:rPr>
              <a:t>408 km</a:t>
            </a:r>
          </a:p>
          <a:p>
            <a:r>
              <a:rPr lang="en-GB" sz="2400" dirty="0"/>
              <a:t>    b) E</a:t>
            </a:r>
            <a:r>
              <a:rPr lang="en-GB" sz="2400" baseline="-25000" dirty="0"/>
              <a:t>k</a:t>
            </a:r>
            <a:r>
              <a:rPr lang="en-GB" sz="2400" dirty="0"/>
              <a:t> = 0.5 × m × v</a:t>
            </a:r>
            <a:r>
              <a:rPr lang="en-GB" sz="2400" baseline="30000" dirty="0"/>
              <a:t>2</a:t>
            </a:r>
            <a:r>
              <a:rPr lang="en-GB" sz="2400" dirty="0"/>
              <a:t> → 2.2 × 10</a:t>
            </a:r>
            <a:r>
              <a:rPr lang="en-GB" sz="2400" baseline="30000" dirty="0"/>
              <a:t>12</a:t>
            </a:r>
            <a:r>
              <a:rPr lang="en-GB" sz="2400" dirty="0"/>
              <a:t> = 0.5 × 550,000 × v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</a:p>
          <a:p>
            <a:r>
              <a:rPr lang="en-GB" sz="2400" dirty="0"/>
              <a:t>        → v = √8,000,000 = </a:t>
            </a:r>
            <a:r>
              <a:rPr lang="en-GB" sz="2400" b="1" dirty="0">
                <a:solidFill>
                  <a:srgbClr val="C00000"/>
                </a:solidFill>
              </a:rPr>
              <a:t>2830 m/s</a:t>
            </a:r>
          </a:p>
          <a:p>
            <a:r>
              <a:rPr lang="en-GB" sz="2400" dirty="0"/>
              <a:t>8. E</a:t>
            </a:r>
            <a:r>
              <a:rPr lang="en-GB" sz="2400" baseline="-25000" dirty="0"/>
              <a:t>k</a:t>
            </a:r>
            <a:r>
              <a:rPr lang="en-GB" sz="2400" dirty="0"/>
              <a:t> = 0.5 × m × v</a:t>
            </a:r>
            <a:r>
              <a:rPr lang="en-GB" sz="2400" baseline="30000" dirty="0"/>
              <a:t>2</a:t>
            </a:r>
            <a:r>
              <a:rPr lang="en-GB" sz="2400" dirty="0"/>
              <a:t> = 0.5 × 5.97 × 10</a:t>
            </a:r>
            <a:r>
              <a:rPr lang="en-GB" sz="2400" baseline="30000" dirty="0"/>
              <a:t>24</a:t>
            </a:r>
            <a:r>
              <a:rPr lang="en-GB" sz="2400" dirty="0"/>
              <a:t> × (30,000)</a:t>
            </a:r>
            <a:r>
              <a:rPr lang="en-GB" sz="2400" baseline="30000" dirty="0"/>
              <a:t>2</a:t>
            </a:r>
            <a:r>
              <a:rPr lang="en-GB" sz="2400" dirty="0"/>
              <a:t> = </a:t>
            </a:r>
            <a:r>
              <a:rPr lang="en-GB" sz="2400" b="1" dirty="0">
                <a:solidFill>
                  <a:srgbClr val="C00000"/>
                </a:solidFill>
              </a:rPr>
              <a:t>2.69 × 10</a:t>
            </a:r>
            <a:r>
              <a:rPr lang="en-GB" sz="2400" b="1" baseline="30000" dirty="0">
                <a:solidFill>
                  <a:srgbClr val="C00000"/>
                </a:solidFill>
              </a:rPr>
              <a:t>33</a:t>
            </a:r>
            <a:r>
              <a:rPr lang="en-GB" sz="2400" b="1" dirty="0">
                <a:solidFill>
                  <a:srgbClr val="C00000"/>
                </a:solidFill>
              </a:rPr>
              <a:t> J</a:t>
            </a:r>
            <a:r>
              <a:rPr lang="en-GB" sz="2400" dirty="0"/>
              <a:t> </a:t>
            </a:r>
          </a:p>
          <a:p>
            <a:r>
              <a:rPr lang="en-GB" sz="2200" dirty="0">
                <a:solidFill>
                  <a:srgbClr val="C00000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37442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E4A9B-EF8E-4A88-A354-5AA06736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7D607-9CD6-40B4-8BB0-C11F35732799}"/>
              </a:ext>
            </a:extLst>
          </p:cNvPr>
          <p:cNvSpPr txBox="1"/>
          <p:nvPr/>
        </p:nvSpPr>
        <p:spPr>
          <a:xfrm>
            <a:off x="135692" y="1447800"/>
            <a:ext cx="63603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questions so exam conditions!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You have 8 minutes.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32D86-50A9-4583-82DB-D806D52EC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4322008" cy="597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1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4EA278-5194-4138-BE42-B282B8FD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340A3E-8F1F-465F-A489-62E3C6A8B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527741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4D1DFBDC-CEE8-4184-B4B1-C8EF4D13A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2133600" cy="155760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C6BB2F28-DCC6-4CBB-A408-C3D3FA18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Struggle time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9A280-653F-4B63-8836-31369125A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449"/>
            <a:ext cx="8315325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1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709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Bauhaus 93</vt:lpstr>
      <vt:lpstr>Calibri</vt:lpstr>
      <vt:lpstr>Calibri Light</vt:lpstr>
      <vt:lpstr>Cambria Math</vt:lpstr>
      <vt:lpstr>Office Theme</vt:lpstr>
      <vt:lpstr>GPE – KE conversions</vt:lpstr>
      <vt:lpstr>PowerPoint Presentation</vt:lpstr>
      <vt:lpstr>Energy conversions</vt:lpstr>
      <vt:lpstr>Worked example 1</vt:lpstr>
      <vt:lpstr>Worksheet</vt:lpstr>
      <vt:lpstr>Basic/medium answers</vt:lpstr>
      <vt:lpstr>Hard answers</vt:lpstr>
      <vt:lpstr>Struggle time</vt:lpstr>
      <vt:lpstr>Struggle time review</vt:lpstr>
      <vt:lpstr>Struggle time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32</cp:revision>
  <dcterms:created xsi:type="dcterms:W3CDTF">2020-02-27T10:29:06Z</dcterms:created>
  <dcterms:modified xsi:type="dcterms:W3CDTF">2020-10-30T18:39:23Z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