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50" r:id="rId7"/>
    <p:sldId id="451" r:id="rId8"/>
    <p:sldId id="435" r:id="rId9"/>
    <p:sldId id="436" r:id="rId10"/>
    <p:sldId id="452" r:id="rId11"/>
    <p:sldId id="427" r:id="rId12"/>
    <p:sldId id="428" r:id="rId13"/>
    <p:sldId id="429" r:id="rId14"/>
    <p:sldId id="453" r:id="rId15"/>
    <p:sldId id="454" r:id="rId16"/>
    <p:sldId id="421" r:id="rId17"/>
    <p:sldId id="422" r:id="rId18"/>
    <p:sldId id="42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8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8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Kelvin scale &amp; pressure law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8DDBAF18-49D3-4BA5-B667-40B05A934311}"/>
              </a:ext>
            </a:extLst>
          </p:cNvPr>
          <p:cNvSpPr txBox="1">
            <a:spLocks/>
          </p:cNvSpPr>
          <p:nvPr/>
        </p:nvSpPr>
        <p:spPr>
          <a:xfrm>
            <a:off x="6954453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991A527-68AB-4778-A3EF-0B75B6AAAEBE}" type="datetime1">
              <a:rPr lang="en-GB" smtClean="0"/>
              <a:t>30/10/2020</a:t>
            </a:fld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4E8FC9-50C5-46E2-A838-4046087BC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68DB170-42EC-4534-BF4A-8799B449336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2268976-5B34-413A-9436-07A4FC7B1625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AE69F87-BAA4-463E-AF93-F0140380531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Pressure</a:t>
            </a:r>
          </a:p>
          <a:p>
            <a:r>
              <a:rPr lang="en-GB" dirty="0"/>
              <a:t>Pascal</a:t>
            </a:r>
          </a:p>
          <a:p>
            <a:r>
              <a:rPr lang="en-GB" dirty="0"/>
              <a:t>Temperature</a:t>
            </a:r>
          </a:p>
          <a:p>
            <a:r>
              <a:rPr lang="en-GB" dirty="0"/>
              <a:t>Kelvin</a:t>
            </a:r>
          </a:p>
          <a:p>
            <a:r>
              <a:rPr lang="en-GB" dirty="0"/>
              <a:t>Absolute Zero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Describe </a:t>
            </a:r>
            <a:r>
              <a:rPr lang="en-GB" b="0" dirty="0"/>
              <a:t>an experiment to measure the lowest possible temperature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/>
              <a:t>Recall </a:t>
            </a:r>
            <a:r>
              <a:rPr lang="en-GB" b="0" dirty="0"/>
              <a:t>how to convert between degrees Celsius and Kelvin.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</a:t>
            </a:r>
            <a:r>
              <a:rPr lang="en-GB" b="0" dirty="0"/>
              <a:t> what will happen to the pressure of gases at different temperatures. 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Kelvin scale &amp; pressure law</a:t>
            </a:r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207D19-8D3B-41FA-87BC-F81383D7C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400" dirty="0"/>
              <a:t>Pressure against </a:t>
            </a:r>
            <a:r>
              <a:rPr lang="en-US" altLang="en-US" sz="4400" dirty="0">
                <a:cs typeface="Arial" panose="020B0604020202020204" pitchFamily="34" charset="0"/>
              </a:rPr>
              <a:t>°C temperature</a:t>
            </a:r>
            <a:r>
              <a:rPr lang="en-GB" altLang="en-US" sz="4400" dirty="0"/>
              <a:t> graph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1D030-9D14-44EC-9565-B330D6CD4DE6}"/>
              </a:ext>
            </a:extLst>
          </p:cNvPr>
          <p:cNvSpPr txBox="1">
            <a:spLocks noChangeArrowheads="1"/>
          </p:cNvSpPr>
          <p:nvPr/>
        </p:nvSpPr>
        <p:spPr>
          <a:xfrm>
            <a:off x="6519313" y="1427162"/>
            <a:ext cx="4831180" cy="3673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altLang="en-US" sz="3600" dirty="0"/>
              <a:t>The straight line crosses the temperature axis at absolute zero </a:t>
            </a:r>
          </a:p>
          <a:p>
            <a:pPr marL="0" indent="0">
              <a:buFontTx/>
              <a:buNone/>
            </a:pPr>
            <a:r>
              <a:rPr lang="en-GB" altLang="en-US" sz="3600" dirty="0"/>
              <a:t>(-273</a:t>
            </a:r>
            <a:r>
              <a:rPr lang="en-US" altLang="en-US" sz="3600" dirty="0">
                <a:cs typeface="Arial" panose="020B0604020202020204" pitchFamily="34" charset="0"/>
              </a:rPr>
              <a:t>°C)</a:t>
            </a:r>
          </a:p>
        </p:txBody>
      </p:sp>
      <p:graphicFrame>
        <p:nvGraphicFramePr>
          <p:cNvPr id="5" name="Object 64">
            <a:extLst>
              <a:ext uri="{FF2B5EF4-FFF2-40B4-BE49-F238E27FC236}">
                <a16:creationId xmlns:a16="http://schemas.microsoft.com/office/drawing/2014/main" id="{E2D506F1-FB3C-4357-9BA7-EAF9DE4C4B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1196975"/>
          <a:ext cx="5362575" cy="413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Bitmap Image" r:id="rId3" imgW="5361905" imgH="4133333" progId="Paint.Picture">
                  <p:embed/>
                </p:oleObj>
              </mc:Choice>
              <mc:Fallback>
                <p:oleObj name="Bitmap Image" r:id="rId3" imgW="5361905" imgH="4133333" progId="Paint.Picture">
                  <p:embed/>
                  <p:pic>
                    <p:nvPicPr>
                      <p:cNvPr id="5" name="Object 64">
                        <a:extLst>
                          <a:ext uri="{FF2B5EF4-FFF2-40B4-BE49-F238E27FC236}">
                            <a16:creationId xmlns:a16="http://schemas.microsoft.com/office/drawing/2014/main" id="{E2D506F1-FB3C-4357-9BA7-EAF9DE4C4B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196975"/>
                        <a:ext cx="5362575" cy="413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153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166609-C769-4ACB-BBE2-30DC9DC9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3" y="1253331"/>
            <a:ext cx="5960308" cy="2933658"/>
          </a:xfrm>
          <a:ln w="5715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sz="3600" dirty="0"/>
              <a:t>As temperature decreases the average speed at which molecules move decreases.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sz="3600" dirty="0"/>
              <a:t>Eventually at a temperature called </a:t>
            </a:r>
            <a:r>
              <a:rPr lang="en-GB" altLang="en-US" sz="3600" b="1" dirty="0">
                <a:solidFill>
                  <a:srgbClr val="CC0000"/>
                </a:solidFill>
              </a:rPr>
              <a:t>absolute zero</a:t>
            </a:r>
            <a:r>
              <a:rPr lang="en-GB" altLang="en-US" sz="3600" dirty="0"/>
              <a:t> all molecules will cease moving.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B67856-C2E9-4BB7-B12A-A44985A60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Absolute zero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A95401-B06C-484F-AD9D-84209774886C}"/>
              </a:ext>
            </a:extLst>
          </p:cNvPr>
          <p:cNvSpPr txBox="1"/>
          <p:nvPr/>
        </p:nvSpPr>
        <p:spPr>
          <a:xfrm>
            <a:off x="6497053" y="1491916"/>
            <a:ext cx="53901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Stretch:</a:t>
            </a:r>
            <a:r>
              <a:rPr lang="en-GB" sz="3600" dirty="0"/>
              <a:t> Describe the experiment we could do to measure absolute zero. 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277982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ACHER’S NOTES…">
            <a:extLst>
              <a:ext uri="{FF2B5EF4-FFF2-40B4-BE49-F238E27FC236}">
                <a16:creationId xmlns:a16="http://schemas.microsoft.com/office/drawing/2014/main" id="{64B5645A-370E-4414-9E4B-95621E0A5148}"/>
              </a:ext>
            </a:extLst>
          </p:cNvPr>
          <p:cNvSpPr txBox="1">
            <a:spLocks/>
          </p:cNvSpPr>
          <p:nvPr/>
        </p:nvSpPr>
        <p:spPr>
          <a:xfrm>
            <a:off x="1085" y="0"/>
            <a:ext cx="8630654" cy="3594602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sz="3900" dirty="0"/>
              <a:t>This kelvin scale starts from absolute zero: 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GB" altLang="en-US" sz="3900" b="1" dirty="0"/>
              <a:t>0 kelvin  (0 K) = - 273 </a:t>
            </a:r>
            <a:r>
              <a:rPr lang="en-US" altLang="en-US" sz="3900" b="1" dirty="0">
                <a:cs typeface="Arial" panose="020B0604020202020204" pitchFamily="34" charset="0"/>
              </a:rPr>
              <a:t>°C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3900" b="1" dirty="0">
                <a:solidFill>
                  <a:srgbClr val="002060"/>
                </a:solidFill>
                <a:cs typeface="Arial" panose="020B0604020202020204" pitchFamily="34" charset="0"/>
              </a:rPr>
              <a:t>A change of one kelvin is the same as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3900" b="1" dirty="0">
                <a:solidFill>
                  <a:srgbClr val="002060"/>
                </a:solidFill>
                <a:cs typeface="Arial" panose="020B0604020202020204" pitchFamily="34" charset="0"/>
              </a:rPr>
              <a:t>a change of </a:t>
            </a:r>
            <a:r>
              <a:rPr lang="en-GB" altLang="en-US" sz="3900" b="1" dirty="0">
                <a:solidFill>
                  <a:srgbClr val="002060"/>
                </a:solidFill>
              </a:rPr>
              <a:t>one </a:t>
            </a:r>
            <a:r>
              <a:rPr lang="en-US" altLang="en-US" sz="3900" b="1" dirty="0">
                <a:solidFill>
                  <a:srgbClr val="002060"/>
                </a:solidFill>
                <a:cs typeface="Arial" panose="020B0604020202020204" pitchFamily="34" charset="0"/>
              </a:rPr>
              <a:t>°C.</a:t>
            </a:r>
          </a:p>
          <a:p>
            <a:pPr marL="0" indent="0">
              <a:buNone/>
            </a:pPr>
            <a:r>
              <a:rPr lang="en-US" altLang="en-US" sz="3900" b="1" dirty="0">
                <a:solidFill>
                  <a:srgbClr val="CC0000"/>
                </a:solidFill>
                <a:cs typeface="Arial" panose="020B0604020202020204" pitchFamily="34" charset="0"/>
              </a:rPr>
              <a:t>kelvin temperature  =  °C temperature + 273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32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" name="Group 38">
            <a:extLst>
              <a:ext uri="{FF2B5EF4-FFF2-40B4-BE49-F238E27FC236}">
                <a16:creationId xmlns:a16="http://schemas.microsoft.com/office/drawing/2014/main" id="{94F74650-F9B6-4ADB-9247-52E3D354BCA8}"/>
              </a:ext>
            </a:extLst>
          </p:cNvPr>
          <p:cNvGraphicFramePr>
            <a:graphicFrameLocks/>
          </p:cNvGraphicFramePr>
          <p:nvPr/>
        </p:nvGraphicFramePr>
        <p:xfrm>
          <a:off x="3553326" y="3038225"/>
          <a:ext cx="8339138" cy="3148013"/>
        </p:xfrm>
        <a:graphic>
          <a:graphicData uri="http://schemas.openxmlformats.org/drawingml/2006/table">
            <a:tbl>
              <a:tblPr/>
              <a:tblGrid>
                <a:gridCol w="311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Situation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Celsius (</a:t>
                      </a:r>
                      <a:r>
                        <a:rPr kumimoji="0" lang="en-GB" sz="2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Absolute (K)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Intergalactic space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- 270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Vostok Antarctica 1983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Average Earth Surface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Gas flame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1773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Sun’s surface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5727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35">
            <a:extLst>
              <a:ext uri="{FF2B5EF4-FFF2-40B4-BE49-F238E27FC236}">
                <a16:creationId xmlns:a16="http://schemas.microsoft.com/office/drawing/2014/main" id="{2A8D787B-7699-4F74-9C72-0F6058D47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0776" y="3673225"/>
            <a:ext cx="1350963" cy="409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36">
            <a:extLst>
              <a:ext uri="{FF2B5EF4-FFF2-40B4-BE49-F238E27FC236}">
                <a16:creationId xmlns:a16="http://schemas.microsoft.com/office/drawing/2014/main" id="{53F3480E-8D31-45AC-B373-1482581FE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1601" y="4160587"/>
            <a:ext cx="1350963" cy="409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Rectangle 37">
            <a:extLst>
              <a:ext uri="{FF2B5EF4-FFF2-40B4-BE49-F238E27FC236}">
                <a16:creationId xmlns:a16="http://schemas.microsoft.com/office/drawing/2014/main" id="{893BF2E2-1D07-44F1-B2A8-B58010F12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4764" y="4665412"/>
            <a:ext cx="1350962" cy="409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Rectangle 38">
            <a:extLst>
              <a:ext uri="{FF2B5EF4-FFF2-40B4-BE49-F238E27FC236}">
                <a16:creationId xmlns:a16="http://schemas.microsoft.com/office/drawing/2014/main" id="{5C012C85-50EC-4245-AD4B-117908B46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3964" y="5181350"/>
            <a:ext cx="1350962" cy="409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Rectangle 39">
            <a:extLst>
              <a:ext uri="{FF2B5EF4-FFF2-40B4-BE49-F238E27FC236}">
                <a16:creationId xmlns:a16="http://schemas.microsoft.com/office/drawing/2014/main" id="{F3CA49A6-AF35-4837-A4FA-E8A87A2A2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114" y="5713162"/>
            <a:ext cx="1350962" cy="409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8C737-9E75-4E07-A52D-3C7660DD2ECE}"/>
              </a:ext>
            </a:extLst>
          </p:cNvPr>
          <p:cNvSpPr txBox="1"/>
          <p:nvPr/>
        </p:nvSpPr>
        <p:spPr>
          <a:xfrm>
            <a:off x="8785725" y="1097004"/>
            <a:ext cx="32618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Task:</a:t>
            </a:r>
            <a:r>
              <a:rPr lang="en-GB" sz="2800" dirty="0"/>
              <a:t> Calculate the temperatures missing from the table below: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99030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B4ABC02-14EE-49AE-AD7E-ED5D551983AE}"/>
              </a:ext>
            </a:extLst>
          </p:cNvPr>
          <p:cNvSpPr txBox="1"/>
          <p:nvPr/>
        </p:nvSpPr>
        <p:spPr>
          <a:xfrm>
            <a:off x="1" y="-1"/>
            <a:ext cx="7010400" cy="4031873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GB" altLang="en-US" sz="3200" dirty="0"/>
              <a:t>Mathematically the pressure law can be stated:</a:t>
            </a:r>
            <a:endParaRPr lang="en-GB" altLang="en-US" sz="4800" b="1" i="1" u="sng" dirty="0">
              <a:solidFill>
                <a:srgbClr val="FF3300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en-GB" altLang="en-US" sz="4800" b="1" i="1" dirty="0">
                <a:solidFill>
                  <a:srgbClr val="FF3300"/>
                </a:solidFill>
              </a:rPr>
              <a:t>p</a:t>
            </a:r>
            <a:r>
              <a:rPr lang="en-GB" altLang="en-US" sz="4800" b="1" i="1" baseline="-25000" dirty="0">
                <a:solidFill>
                  <a:srgbClr val="FF3300"/>
                </a:solidFill>
              </a:rPr>
              <a:t>1</a:t>
            </a:r>
            <a:r>
              <a:rPr lang="en-GB" altLang="en-US" sz="4800" b="1" i="1" dirty="0">
                <a:solidFill>
                  <a:srgbClr val="FF3300"/>
                </a:solidFill>
              </a:rPr>
              <a:t>   =    p</a:t>
            </a:r>
            <a:r>
              <a:rPr lang="en-GB" altLang="en-US" sz="4800" b="1" i="1" baseline="-25000" dirty="0">
                <a:solidFill>
                  <a:srgbClr val="FF3300"/>
                </a:solidFill>
              </a:rPr>
              <a:t>2</a:t>
            </a:r>
            <a:r>
              <a:rPr lang="en-GB" altLang="en-US" sz="4800" b="1" i="1" u="sng" baseline="-25000" dirty="0">
                <a:solidFill>
                  <a:srgbClr val="FF3300"/>
                </a:solidFill>
              </a:rPr>
              <a:t> </a:t>
            </a:r>
          </a:p>
          <a:p>
            <a:pPr marL="0" indent="0" algn="ctr" eaLnBrk="1" hangingPunct="1">
              <a:buFontTx/>
              <a:buNone/>
            </a:pPr>
            <a:r>
              <a:rPr lang="en-GB" altLang="en-US" sz="4800" b="1" i="1" dirty="0">
                <a:solidFill>
                  <a:srgbClr val="FF3300"/>
                </a:solidFill>
              </a:rPr>
              <a:t>T</a:t>
            </a:r>
            <a:r>
              <a:rPr lang="en-GB" altLang="en-US" sz="4800" b="1" i="1" baseline="-25000" dirty="0">
                <a:solidFill>
                  <a:srgbClr val="FF3300"/>
                </a:solidFill>
              </a:rPr>
              <a:t>1</a:t>
            </a:r>
            <a:r>
              <a:rPr lang="en-GB" altLang="en-US" sz="4800" b="1" i="1" dirty="0">
                <a:solidFill>
                  <a:srgbClr val="FF3300"/>
                </a:solidFill>
              </a:rPr>
              <a:t>         T</a:t>
            </a:r>
            <a:r>
              <a:rPr lang="en-GB" altLang="en-US" sz="4800" b="1" i="1" baseline="-25000" dirty="0">
                <a:solidFill>
                  <a:srgbClr val="FF3300"/>
                </a:solidFill>
              </a:rPr>
              <a:t>2 </a:t>
            </a:r>
          </a:p>
          <a:p>
            <a:pPr marL="0" indent="0" eaLnBrk="1" hangingPunct="1">
              <a:buFontTx/>
              <a:buNone/>
            </a:pPr>
            <a:r>
              <a:rPr lang="en-GB" altLang="en-US" sz="3200" dirty="0"/>
              <a:t>Where:</a:t>
            </a:r>
          </a:p>
          <a:p>
            <a:pPr marL="0" indent="0" eaLnBrk="1" hangingPunct="1">
              <a:buFontTx/>
              <a:buNone/>
            </a:pPr>
            <a:r>
              <a:rPr lang="en-GB" altLang="en-US" sz="3200" b="1" i="1" dirty="0">
                <a:solidFill>
                  <a:srgbClr val="FF3300"/>
                </a:solidFill>
              </a:rPr>
              <a:t>p</a:t>
            </a:r>
            <a:r>
              <a:rPr lang="en-GB" altLang="en-US" sz="3200" dirty="0"/>
              <a:t> = pressure (in Pa)</a:t>
            </a:r>
          </a:p>
          <a:p>
            <a:pPr marL="0" indent="0" eaLnBrk="1" hangingPunct="1">
              <a:buFontTx/>
              <a:buNone/>
            </a:pPr>
            <a:r>
              <a:rPr lang="en-GB" altLang="en-US" sz="3200" b="1" i="1" dirty="0">
                <a:solidFill>
                  <a:srgbClr val="FF3300"/>
                </a:solidFill>
              </a:rPr>
              <a:t>T</a:t>
            </a:r>
            <a:r>
              <a:rPr lang="en-GB" altLang="en-US" sz="3200" dirty="0"/>
              <a:t> = temperature (in Kelvin)</a:t>
            </a:r>
          </a:p>
        </p:txBody>
      </p:sp>
      <p:grpSp>
        <p:nvGrpSpPr>
          <p:cNvPr id="12" name="Group 10">
            <a:extLst>
              <a:ext uri="{FF2B5EF4-FFF2-40B4-BE49-F238E27FC236}">
                <a16:creationId xmlns:a16="http://schemas.microsoft.com/office/drawing/2014/main" id="{8D84F606-D044-4EEC-BAFC-BF178C22D58B}"/>
              </a:ext>
            </a:extLst>
          </p:cNvPr>
          <p:cNvGrpSpPr>
            <a:grpSpLocks/>
          </p:cNvGrpSpPr>
          <p:nvPr/>
        </p:nvGrpSpPr>
        <p:grpSpPr bwMode="auto">
          <a:xfrm>
            <a:off x="2119209" y="1042738"/>
            <a:ext cx="2966138" cy="1626062"/>
            <a:chOff x="2109" y="754"/>
            <a:chExt cx="1451" cy="771"/>
          </a:xfrm>
        </p:grpSpPr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C29E0CC0-E182-40D4-984F-AC9218F70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754"/>
              <a:ext cx="1451" cy="77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" name="Line 8">
              <a:extLst>
                <a:ext uri="{FF2B5EF4-FFF2-40B4-BE49-F238E27FC236}">
                  <a16:creationId xmlns:a16="http://schemas.microsoft.com/office/drawing/2014/main" id="{E9E8BF60-972D-4CDE-A4BE-DCA96BC349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" y="1117"/>
              <a:ext cx="227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Line 9">
              <a:extLst>
                <a:ext uri="{FF2B5EF4-FFF2-40B4-BE49-F238E27FC236}">
                  <a16:creationId xmlns:a16="http://schemas.microsoft.com/office/drawing/2014/main" id="{E999F2FD-6311-499B-B8F0-CA974F3743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5" y="1117"/>
              <a:ext cx="227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D5D3BF9-CBB7-4B8C-A5C5-C79D7D29740A}"/>
              </a:ext>
            </a:extLst>
          </p:cNvPr>
          <p:cNvSpPr txBox="1"/>
          <p:nvPr/>
        </p:nvSpPr>
        <p:spPr>
          <a:xfrm>
            <a:off x="7459579" y="1411853"/>
            <a:ext cx="4307305" cy="2513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altLang="en-US" sz="2800" b="1" dirty="0"/>
              <a:t>Stretch: </a:t>
            </a:r>
            <a:r>
              <a:rPr lang="en-GB" altLang="en-US" sz="2800" dirty="0"/>
              <a:t>A gas has an initial pressure of 40kPa at a temperature of - 73</a:t>
            </a:r>
            <a:r>
              <a:rPr lang="en-GB" altLang="en-US" sz="2800" baseline="30000" dirty="0"/>
              <a:t>o</a:t>
            </a:r>
            <a:r>
              <a:rPr lang="en-GB" altLang="en-US" sz="2800" dirty="0"/>
              <a:t>C. Calculate the final pressure of this gas if its temperature is increased to 327</a:t>
            </a:r>
            <a:r>
              <a:rPr lang="en-GB" altLang="en-US" sz="2800" baseline="30000" dirty="0"/>
              <a:t>o</a:t>
            </a:r>
            <a:r>
              <a:rPr lang="en-GB" altLang="en-US" sz="2800" dirty="0"/>
              <a:t>C at a constant volume.</a:t>
            </a:r>
          </a:p>
        </p:txBody>
      </p:sp>
    </p:spTree>
    <p:extLst>
      <p:ext uri="{BB962C8B-B14F-4D97-AF65-F5344CB8AC3E}">
        <p14:creationId xmlns:p14="http://schemas.microsoft.com/office/powerpoint/2010/main" val="62435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E98B1B-7439-4100-8354-0541070B9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Pressure law question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676DEE-C65F-4DF3-9962-A0EFE6CC1F61}"/>
              </a:ext>
            </a:extLst>
          </p:cNvPr>
          <p:cNvSpPr txBox="1">
            <a:spLocks noChangeArrowheads="1"/>
          </p:cNvSpPr>
          <p:nvPr/>
        </p:nvSpPr>
        <p:spPr>
          <a:xfrm>
            <a:off x="135692" y="1072356"/>
            <a:ext cx="10873455" cy="4713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Tx/>
              <a:buNone/>
            </a:pPr>
            <a:r>
              <a:rPr lang="en-GB" altLang="en-US" sz="3200" i="1" dirty="0"/>
              <a:t>A gas has an initial pressure of 40kPa at a temperature of - 73</a:t>
            </a:r>
            <a:r>
              <a:rPr lang="en-GB" altLang="en-US" sz="3200" i="1" baseline="30000" dirty="0"/>
              <a:t>o</a:t>
            </a:r>
            <a:r>
              <a:rPr lang="en-GB" altLang="en-US" sz="3200" i="1" dirty="0"/>
              <a:t>C. Calculate the final pressure of this gas if its temperature is increased to 327</a:t>
            </a:r>
            <a:r>
              <a:rPr lang="en-GB" altLang="en-US" sz="3200" i="1" baseline="30000" dirty="0"/>
              <a:t>o</a:t>
            </a:r>
            <a:r>
              <a:rPr lang="en-GB" altLang="en-US" sz="3200" i="1" dirty="0"/>
              <a:t>C at a constant volume.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en-GB" altLang="en-US" sz="3200" i="1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GB" altLang="en-US" sz="3200" dirty="0"/>
              <a:t>Pressure law:</a:t>
            </a:r>
            <a:r>
              <a:rPr lang="en-GB" altLang="en-US" sz="3200" b="1" i="1" dirty="0">
                <a:solidFill>
                  <a:srgbClr val="FF3300"/>
                </a:solidFill>
              </a:rPr>
              <a:t>  p</a:t>
            </a:r>
            <a:r>
              <a:rPr lang="en-GB" altLang="en-US" sz="3200" b="1" i="1" baseline="-25000" dirty="0">
                <a:solidFill>
                  <a:srgbClr val="FF3300"/>
                </a:solidFill>
              </a:rPr>
              <a:t>1</a:t>
            </a:r>
            <a:r>
              <a:rPr lang="en-GB" altLang="en-US" sz="3200" b="1" i="1" dirty="0">
                <a:solidFill>
                  <a:srgbClr val="FF3300"/>
                </a:solidFill>
              </a:rPr>
              <a:t> / T</a:t>
            </a:r>
            <a:r>
              <a:rPr lang="en-GB" altLang="en-US" sz="3200" b="1" i="1" baseline="-25000" dirty="0">
                <a:solidFill>
                  <a:srgbClr val="FF3300"/>
                </a:solidFill>
              </a:rPr>
              <a:t>1 </a:t>
            </a:r>
            <a:r>
              <a:rPr lang="en-GB" altLang="en-US" sz="3200" dirty="0"/>
              <a:t>= </a:t>
            </a:r>
            <a:r>
              <a:rPr lang="en-GB" altLang="en-US" sz="3200" b="1" i="1" dirty="0">
                <a:solidFill>
                  <a:srgbClr val="FF3300"/>
                </a:solidFill>
              </a:rPr>
              <a:t>p</a:t>
            </a:r>
            <a:r>
              <a:rPr lang="en-GB" altLang="en-US" sz="3200" b="1" i="1" baseline="-25000" dirty="0">
                <a:solidFill>
                  <a:srgbClr val="FF3300"/>
                </a:solidFill>
              </a:rPr>
              <a:t>2</a:t>
            </a:r>
            <a:r>
              <a:rPr lang="en-GB" altLang="en-US" sz="3200" b="1" i="1" dirty="0">
                <a:solidFill>
                  <a:srgbClr val="FF3300"/>
                </a:solidFill>
              </a:rPr>
              <a:t> / T</a:t>
            </a:r>
            <a:r>
              <a:rPr lang="en-GB" altLang="en-US" sz="3200" b="1" i="1" baseline="-25000" dirty="0">
                <a:solidFill>
                  <a:srgbClr val="FF3300"/>
                </a:solidFill>
              </a:rPr>
              <a:t>2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GB" altLang="en-US" sz="3200" dirty="0"/>
              <a:t>Temperatures must be in kelvin!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GB" altLang="en-US" sz="3200" dirty="0"/>
              <a:t>so: </a:t>
            </a:r>
            <a:r>
              <a:rPr lang="en-GB" altLang="en-US" sz="3200" b="1" i="1" dirty="0">
                <a:solidFill>
                  <a:srgbClr val="FF3300"/>
                </a:solidFill>
              </a:rPr>
              <a:t>T</a:t>
            </a:r>
            <a:r>
              <a:rPr lang="en-GB" altLang="en-US" sz="3200" b="1" i="1" baseline="-25000" dirty="0">
                <a:solidFill>
                  <a:srgbClr val="FF3300"/>
                </a:solidFill>
              </a:rPr>
              <a:t>1 </a:t>
            </a:r>
            <a:r>
              <a:rPr lang="en-GB" altLang="en-US" sz="3200" dirty="0"/>
              <a:t>= 200K and </a:t>
            </a:r>
            <a:r>
              <a:rPr lang="en-GB" altLang="en-US" sz="3200" b="1" i="1" dirty="0">
                <a:solidFill>
                  <a:srgbClr val="FF3300"/>
                </a:solidFill>
              </a:rPr>
              <a:t>T</a:t>
            </a:r>
            <a:r>
              <a:rPr lang="en-GB" altLang="en-US" sz="3200" b="1" i="1" baseline="-25000" dirty="0">
                <a:solidFill>
                  <a:srgbClr val="FF3300"/>
                </a:solidFill>
              </a:rPr>
              <a:t>2 </a:t>
            </a:r>
            <a:r>
              <a:rPr lang="en-GB" altLang="en-US" sz="3200" dirty="0"/>
              <a:t>= 600K 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GB" altLang="en-US" sz="3200" dirty="0"/>
              <a:t>40 kPa / 200K = </a:t>
            </a:r>
            <a:r>
              <a:rPr lang="en-GB" altLang="en-US" sz="3200" b="1" i="1" dirty="0">
                <a:solidFill>
                  <a:srgbClr val="FF3300"/>
                </a:solidFill>
              </a:rPr>
              <a:t>p</a:t>
            </a:r>
            <a:r>
              <a:rPr lang="en-GB" altLang="en-US" sz="3200" b="1" i="1" baseline="-25000" dirty="0">
                <a:solidFill>
                  <a:srgbClr val="FF3300"/>
                </a:solidFill>
              </a:rPr>
              <a:t>2</a:t>
            </a:r>
            <a:r>
              <a:rPr lang="en-GB" altLang="en-US" sz="3200" b="1" i="1" dirty="0">
                <a:solidFill>
                  <a:srgbClr val="FF3300"/>
                </a:solidFill>
              </a:rPr>
              <a:t> </a:t>
            </a:r>
            <a:r>
              <a:rPr lang="en-GB" altLang="en-US" sz="3200" dirty="0"/>
              <a:t>/ 600K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GB" altLang="en-US" sz="3200" b="1" i="1" dirty="0">
                <a:solidFill>
                  <a:srgbClr val="FF3300"/>
                </a:solidFill>
              </a:rPr>
              <a:t>p</a:t>
            </a:r>
            <a:r>
              <a:rPr lang="en-GB" altLang="en-US" sz="3200" b="1" i="1" baseline="-25000" dirty="0">
                <a:solidFill>
                  <a:srgbClr val="FF3300"/>
                </a:solidFill>
              </a:rPr>
              <a:t>2</a:t>
            </a:r>
            <a:r>
              <a:rPr lang="en-GB" altLang="en-US" sz="3200" b="1" i="1" dirty="0">
                <a:solidFill>
                  <a:srgbClr val="FF3300"/>
                </a:solidFill>
              </a:rPr>
              <a:t> </a:t>
            </a:r>
            <a:r>
              <a:rPr lang="en-GB" altLang="en-US" sz="3200" dirty="0"/>
              <a:t>= (40 000 x 600) / 200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GB" altLang="en-US" sz="3200" b="1" dirty="0">
                <a:solidFill>
                  <a:srgbClr val="FF3300"/>
                </a:solidFill>
              </a:rPr>
              <a:t>Final pressure = 120 kPa </a:t>
            </a:r>
          </a:p>
        </p:txBody>
      </p:sp>
    </p:spTree>
    <p:extLst>
      <p:ext uri="{BB962C8B-B14F-4D97-AF65-F5344CB8AC3E}">
        <p14:creationId xmlns:p14="http://schemas.microsoft.com/office/powerpoint/2010/main" val="14217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1DBCF6-BEC1-4333-811F-1450D6DF8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A42575-B3EA-451B-8EFC-C184BC02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B7AAE1-5129-421B-A6DB-E764A1F02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546" y="0"/>
            <a:ext cx="4363453" cy="610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4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179F93-4497-4B0F-AB3B-1DD459F6D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D6A64DA-A181-497A-9176-4343731A7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155" y="0"/>
            <a:ext cx="1845845" cy="13475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990FD4-1049-49E2-999D-3B799544D7FC}"/>
              </a:ext>
            </a:extLst>
          </p:cNvPr>
          <p:cNvSpPr txBox="1"/>
          <p:nvPr/>
        </p:nvSpPr>
        <p:spPr>
          <a:xfrm>
            <a:off x="125819" y="1049112"/>
            <a:ext cx="11940362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3200" dirty="0"/>
              <a:t> Temperature at which there is no pressure/particles are not moving</a:t>
            </a:r>
          </a:p>
          <a:p>
            <a:pPr marL="342900" indent="-342900">
              <a:buAutoNum type="arabicPeriod"/>
            </a:pPr>
            <a:r>
              <a:rPr lang="en-GB" sz="3200" dirty="0"/>
              <a:t> a) 0 K		b) -273 °C </a:t>
            </a:r>
          </a:p>
          <a:p>
            <a:pPr marL="342900" indent="-342900">
              <a:buAutoNum type="arabicPeriod"/>
            </a:pPr>
            <a:r>
              <a:rPr lang="en-GB" sz="3200" dirty="0"/>
              <a:t> a) 273 K		b) 336 K		c) 387 K</a:t>
            </a:r>
          </a:p>
          <a:p>
            <a:r>
              <a:rPr lang="en-GB" sz="3200" dirty="0"/>
              <a:t>    d) 383 K		e) 313 K		f) 0 K</a:t>
            </a:r>
          </a:p>
          <a:p>
            <a:r>
              <a:rPr lang="en-GB" sz="3200" dirty="0"/>
              <a:t>4. a) 37 °C 		b) 169 °C 		c) 82 °C </a:t>
            </a:r>
          </a:p>
          <a:p>
            <a:r>
              <a:rPr lang="en-GB" sz="3200" dirty="0"/>
              <a:t>    d) -273 °C 	e) 727 °C 		f) -103 °C </a:t>
            </a:r>
          </a:p>
          <a:p>
            <a:r>
              <a:rPr lang="en-GB" sz="3200" dirty="0"/>
              <a:t>5. a) 273 K	b) 373 K</a:t>
            </a:r>
          </a:p>
          <a:p>
            <a:r>
              <a:rPr lang="en-GB" sz="3200" dirty="0"/>
              <a:t>6. a) 666.7 kPa	b) 100 kPa</a:t>
            </a:r>
          </a:p>
          <a:p>
            <a:r>
              <a:rPr lang="en-GB" sz="3200" dirty="0"/>
              <a:t>7. a) 50 kPa	b) 124.3 kPa</a:t>
            </a:r>
            <a:endParaRPr lang="en-GB" sz="3600" dirty="0"/>
          </a:p>
          <a:p>
            <a:endParaRPr lang="en-GB" sz="3600" dirty="0"/>
          </a:p>
          <a:p>
            <a:endParaRPr lang="en-GB" sz="3600" dirty="0"/>
          </a:p>
          <a:p>
            <a:endParaRPr lang="en-GB" sz="3600" dirty="0"/>
          </a:p>
          <a:p>
            <a:endParaRPr lang="en-GB" sz="3600" dirty="0"/>
          </a:p>
          <a:p>
            <a:pPr marL="342900" indent="-342900">
              <a:buAutoNum type="arabicPeriod"/>
            </a:pPr>
            <a:endParaRPr lang="en-GB" sz="3600" dirty="0"/>
          </a:p>
          <a:p>
            <a:pPr marL="342900" indent="-342900">
              <a:buAutoNum type="arabicPeriod"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454316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629A1B-33D2-47A5-9705-04575F12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F8DA4B3-33B8-4BF7-A73C-A768A8F92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850" y="0"/>
            <a:ext cx="1581150" cy="115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164937-A7E1-495B-9DD1-963F326858DA}"/>
              </a:ext>
            </a:extLst>
          </p:cNvPr>
          <p:cNvSpPr txBox="1"/>
          <p:nvPr/>
        </p:nvSpPr>
        <p:spPr>
          <a:xfrm>
            <a:off x="135692" y="1049112"/>
            <a:ext cx="112381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8. a) 251.1 K		b) 452.2 K</a:t>
            </a:r>
          </a:p>
          <a:p>
            <a:r>
              <a:rPr lang="en-GB" sz="3200" dirty="0"/>
              <a:t>9. a) 169.2 K		b) 1092 K</a:t>
            </a:r>
          </a:p>
          <a:p>
            <a:r>
              <a:rPr lang="en-GB" sz="3200" dirty="0"/>
              <a:t>10. The pressure decreases. The particles are travelling less quickly and so collide with the walls of the container less often. </a:t>
            </a:r>
          </a:p>
          <a:p>
            <a:r>
              <a:rPr lang="en-GB" sz="3200" dirty="0"/>
              <a:t>11. Vary the temperature of the water bath &amp; measure the pressure of air trapped in a container. Extrapolate linear relationship to zero pressure. This is the temperature of absolute zero. 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60819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629A1B-33D2-47A5-9705-04575F12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F8DA4B3-33B8-4BF7-A73C-A768A8F92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850" y="0"/>
            <a:ext cx="1581150" cy="115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164937-A7E1-495B-9DD1-963F326858DA}"/>
              </a:ext>
            </a:extLst>
          </p:cNvPr>
          <p:cNvSpPr txBox="1"/>
          <p:nvPr/>
        </p:nvSpPr>
        <p:spPr>
          <a:xfrm>
            <a:off x="135692" y="1049112"/>
            <a:ext cx="112381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12. a) Particles are moving in random directions. When they collide with the walls the particles exert a force. This force causes a pressure. </a:t>
            </a:r>
          </a:p>
          <a:p>
            <a:r>
              <a:rPr lang="en-GB" sz="3200" dirty="0"/>
              <a:t>b) 9.8 ml</a:t>
            </a:r>
          </a:p>
          <a:p>
            <a:r>
              <a:rPr lang="en-GB" sz="3200" dirty="0"/>
              <a:t>13. 19,140 kPa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19816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8A99D6-C0FF-4967-8DB6-B0247463ADC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2591" y="2881909"/>
            <a:ext cx="3743325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3DE5FA-FA98-41C5-ADB0-384474428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Kinetic energy</a:t>
            </a:r>
          </a:p>
        </p:txBody>
      </p:sp>
      <p:sp>
        <p:nvSpPr>
          <p:cNvPr id="6" name="TEACHER’S NOTES…">
            <a:extLst>
              <a:ext uri="{FF2B5EF4-FFF2-40B4-BE49-F238E27FC236}">
                <a16:creationId xmlns:a16="http://schemas.microsoft.com/office/drawing/2014/main" id="{F213B811-D941-42F5-A322-6E5BBC9E9125}"/>
              </a:ext>
            </a:extLst>
          </p:cNvPr>
          <p:cNvSpPr txBox="1">
            <a:spLocks/>
          </p:cNvSpPr>
          <p:nvPr/>
        </p:nvSpPr>
        <p:spPr>
          <a:xfrm>
            <a:off x="1085" y="0"/>
            <a:ext cx="7089526" cy="2247900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en-US" sz="3900" dirty="0"/>
              <a:t>The Kelvin temperature of a gas is proportional to the average kinetic energy of its molecules. </a:t>
            </a:r>
            <a:endParaRPr lang="en-US" altLang="en-US" sz="3900" b="1" dirty="0">
              <a:solidFill>
                <a:srgbClr val="CC0000"/>
              </a:solidFill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32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9900BA-812D-48A6-9185-7B780840A695}"/>
              </a:ext>
            </a:extLst>
          </p:cNvPr>
          <p:cNvSpPr txBox="1"/>
          <p:nvPr/>
        </p:nvSpPr>
        <p:spPr>
          <a:xfrm>
            <a:off x="135692" y="3031958"/>
            <a:ext cx="47892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Sketch a graph of average kinetic energy of molecules vs temperature in Kelvin.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694690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34B9C7-A94F-49C4-BD2F-60465EB13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DC43E1-82DB-4CF9-80EF-006E6B10C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162759"/>
            <a:ext cx="10515600" cy="4836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Exam question so exam conditions!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You have 6 minutes!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3C187-6431-4846-8E0C-DBBF5BF25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8654" y="0"/>
            <a:ext cx="4257654" cy="591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84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16E9B1-406A-4D26-A186-C223F2D3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85E5B65-625C-4947-835C-75B7C4219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F7EC6D-43D9-49BD-A1F0-B41BC61C4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0158"/>
            <a:ext cx="9676817" cy="556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07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CE7B43-BE87-41AE-A4D0-6C651F57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2E25B30-6BE4-4180-A3BB-24977A71E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D5ACD-8D21-4711-BAB8-C03B1D674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EC270E-03AA-43D0-8C01-5186E7BA9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20" y="0"/>
            <a:ext cx="9429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72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665</Words>
  <Application>Microsoft Office PowerPoint</Application>
  <PresentationFormat>Widescreen</PresentationFormat>
  <Paragraphs>91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Bauhaus 93</vt:lpstr>
      <vt:lpstr>Calibri</vt:lpstr>
      <vt:lpstr>Calibri Light</vt:lpstr>
      <vt:lpstr>Office Theme</vt:lpstr>
      <vt:lpstr>Bitmap Image</vt:lpstr>
      <vt:lpstr>Kelvin scale &amp; pressure law</vt:lpstr>
      <vt:lpstr>Kelvin scale &amp; pressure law</vt:lpstr>
      <vt:lpstr>Pressure against °C temperature graph</vt:lpstr>
      <vt:lpstr>Absolute zero</vt:lpstr>
      <vt:lpstr>PowerPoint Presentation</vt:lpstr>
      <vt:lpstr>PowerPoint Presentation</vt:lpstr>
      <vt:lpstr>Pressure law question</vt:lpstr>
      <vt:lpstr>Worksheet</vt:lpstr>
      <vt:lpstr>Basic answers</vt:lpstr>
      <vt:lpstr>Medium answers</vt:lpstr>
      <vt:lpstr>Hard answers</vt:lpstr>
      <vt:lpstr>Kinetic energy</vt:lpstr>
      <vt:lpstr>Struggle time!</vt:lpstr>
      <vt:lpstr>Struggle time review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39</cp:revision>
  <dcterms:created xsi:type="dcterms:W3CDTF">2020-02-27T10:29:06Z</dcterms:created>
  <dcterms:modified xsi:type="dcterms:W3CDTF">2020-10-30T19:52:38Z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