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7" r:id="rId5"/>
    <p:sldId id="278" r:id="rId6"/>
    <p:sldId id="470" r:id="rId7"/>
    <p:sldId id="408" r:id="rId8"/>
    <p:sldId id="476" r:id="rId9"/>
    <p:sldId id="472" r:id="rId10"/>
    <p:sldId id="477" r:id="rId11"/>
    <p:sldId id="478" r:id="rId12"/>
    <p:sldId id="479" r:id="rId13"/>
    <p:sldId id="465" r:id="rId14"/>
    <p:sldId id="466" r:id="rId15"/>
    <p:sldId id="473" r:id="rId16"/>
    <p:sldId id="480" r:id="rId17"/>
    <p:sldId id="474" r:id="rId18"/>
    <p:sldId id="481" r:id="rId19"/>
    <p:sldId id="452" r:id="rId20"/>
    <p:sldId id="460" r:id="rId21"/>
    <p:sldId id="461" r:id="rId22"/>
    <p:sldId id="468" r:id="rId23"/>
    <p:sldId id="46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Kinetic energy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D0CD94-583D-4E68-B20A-CFF62A68E89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0DAF930-F9BF-4037-A501-1AFDAE11C404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9374630-0343-4E6C-AD19-63C8FDB83D91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661219D-6101-4F57-B74F-28C9B62FF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Kinetic </a:t>
            </a:r>
          </a:p>
          <a:p>
            <a:r>
              <a:rPr lang="en-GB" dirty="0"/>
              <a:t>Energy</a:t>
            </a:r>
          </a:p>
          <a:p>
            <a:r>
              <a:rPr lang="en-GB" dirty="0"/>
              <a:t>Speed</a:t>
            </a:r>
          </a:p>
          <a:p>
            <a:r>
              <a:rPr lang="en-GB" dirty="0"/>
              <a:t>Velocity</a:t>
            </a:r>
          </a:p>
          <a:p>
            <a:r>
              <a:rPr lang="en-GB" dirty="0"/>
              <a:t>Joules</a:t>
            </a:r>
          </a:p>
          <a:p>
            <a:r>
              <a:rPr lang="en-GB" dirty="0"/>
              <a:t>Mass</a:t>
            </a:r>
          </a:p>
          <a:p>
            <a:r>
              <a:rPr lang="en-GB" dirty="0"/>
              <a:t>Kilogram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State</a:t>
            </a:r>
            <a:r>
              <a:rPr lang="en-GB" b="0" dirty="0"/>
              <a:t> the types of object that have kinetic energy.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the equation for kinetic.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Calculate </a:t>
            </a:r>
            <a:r>
              <a:rPr lang="en-GB" b="0" dirty="0"/>
              <a:t>kinetic energies using the equation. </a:t>
            </a:r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421031-568F-411E-858B-0768B06E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Kinetic energy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9E0365-D31C-4786-9E49-2D78DB091DCF}"/>
              </a:ext>
            </a:extLst>
          </p:cNvPr>
          <p:cNvSpPr/>
          <p:nvPr/>
        </p:nvSpPr>
        <p:spPr>
          <a:xfrm>
            <a:off x="357842" y="1217339"/>
            <a:ext cx="6177869" cy="187732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270F92-C8D9-481A-88E2-CF081DF1A3EE}"/>
              </a:ext>
            </a:extLst>
          </p:cNvPr>
          <p:cNvSpPr txBox="1"/>
          <p:nvPr/>
        </p:nvSpPr>
        <p:spPr>
          <a:xfrm>
            <a:off x="7499893" y="1182231"/>
            <a:ext cx="43342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/>
              <a:t>A football is kicked vertically up in the air. List the changes in energy stores as the ball goes up &amp; then back down.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8ED2D1-9027-44B1-9032-CE922F905B10}"/>
              </a:ext>
            </a:extLst>
          </p:cNvPr>
          <p:cNvSpPr txBox="1"/>
          <p:nvPr/>
        </p:nvSpPr>
        <p:spPr>
          <a:xfrm>
            <a:off x="500045" y="1278782"/>
            <a:ext cx="615346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object that is moving has </a:t>
            </a:r>
            <a:r>
              <a:rPr lang="en-GB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kinetic energy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The greater the mass or velocity of the object, the greater the amount of kinetic energy.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22478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52693210-13C5-4EAA-800F-CFD036603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Equation for kinetic energy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6A525F-60EF-4B23-9F8F-EFA75977D57D}"/>
              </a:ext>
            </a:extLst>
          </p:cNvPr>
          <p:cNvSpPr txBox="1"/>
          <p:nvPr/>
        </p:nvSpPr>
        <p:spPr>
          <a:xfrm>
            <a:off x="135692" y="1221504"/>
            <a:ext cx="8799210" cy="3491661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GB" sz="3600" b="1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GB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½ x m x v²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	</a:t>
            </a:r>
            <a:r>
              <a:rPr lang="en-GB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GB" sz="36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the kinetic energy in joules (J)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m is the mass in kilograms (kg)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v is the velocity in metres per 			second (m/s)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35B1CC-ACD5-487F-A8C7-DF27D591B83A}"/>
              </a:ext>
            </a:extLst>
          </p:cNvPr>
          <p:cNvSpPr txBox="1"/>
          <p:nvPr/>
        </p:nvSpPr>
        <p:spPr>
          <a:xfrm>
            <a:off x="9089020" y="1469036"/>
            <a:ext cx="29672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</a:t>
            </a:r>
            <a:r>
              <a:rPr lang="en-GB" sz="2800" dirty="0"/>
              <a:t> Rearrange the equation to give equations for mass and velocity.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64631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52693210-13C5-4EAA-800F-CFD036603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Rearranged equations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DB0A46-CE72-4E23-A6EF-F3F3EFCD0708}"/>
              </a:ext>
            </a:extLst>
          </p:cNvPr>
          <p:cNvSpPr txBox="1"/>
          <p:nvPr/>
        </p:nvSpPr>
        <p:spPr>
          <a:xfrm>
            <a:off x="-501276" y="1049112"/>
            <a:ext cx="6494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</a:rPr>
              <a:t>E</a:t>
            </a:r>
            <a:r>
              <a:rPr lang="en-GB" sz="5400" b="1" baseline="-25000" dirty="0">
                <a:solidFill>
                  <a:srgbClr val="FF0000"/>
                </a:solidFill>
              </a:rPr>
              <a:t>k</a:t>
            </a:r>
            <a:r>
              <a:rPr lang="en-GB" sz="5400" b="1" dirty="0">
                <a:solidFill>
                  <a:srgbClr val="FF0000"/>
                </a:solidFill>
              </a:rPr>
              <a:t> = 0.5 x m x v²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9C1C386-0A89-475C-8AB6-2169BE453D55}"/>
                  </a:ext>
                </a:extLst>
              </p:cNvPr>
              <p:cNvSpPr txBox="1"/>
              <p:nvPr/>
            </p:nvSpPr>
            <p:spPr>
              <a:xfrm>
                <a:off x="-501276" y="2135743"/>
                <a:ext cx="6494657" cy="1814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6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6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6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6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6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en-GB" sz="6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nor/>
                            </m:rPr>
                            <a:rPr lang="en-GB" sz="6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0.5</m:t>
                          </m:r>
                          <m:r>
                            <m:rPr>
                              <m:nor/>
                            </m:rPr>
                            <a:rPr lang="en-GB" sz="6000" b="1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6000" b="1" dirty="0">
                              <a:solidFill>
                                <a:srgbClr val="FF0000"/>
                              </a:solidFill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6000" b="1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6000" b="1" dirty="0">
                              <a:solidFill>
                                <a:srgbClr val="FF0000"/>
                              </a:solidFill>
                            </a:rPr>
                            <m:t>v</m:t>
                          </m:r>
                          <m:r>
                            <m:rPr>
                              <m:nor/>
                            </m:rPr>
                            <a:rPr lang="en-GB" sz="6000" b="1" dirty="0">
                              <a:solidFill>
                                <a:srgbClr val="FF0000"/>
                              </a:solidFill>
                            </a:rPr>
                            <m:t>²</m:t>
                          </m:r>
                        </m:den>
                      </m:f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9C1C386-0A89-475C-8AB6-2169BE453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276" y="2135743"/>
                <a:ext cx="6494657" cy="18149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D4643B4-CF7A-49DE-BD3C-E7D5BC06C79D}"/>
                  </a:ext>
                </a:extLst>
              </p:cNvPr>
              <p:cNvSpPr txBox="1"/>
              <p:nvPr/>
            </p:nvSpPr>
            <p:spPr>
              <a:xfrm>
                <a:off x="-398657" y="4129834"/>
                <a:ext cx="6494657" cy="1971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rgbClr val="FF0000"/>
                    </a:solidFill>
                  </a:rPr>
                  <a:t>v </a:t>
                </a:r>
                <a14:m>
                  <m:oMath xmlns:m="http://schemas.openxmlformats.org/officeDocument/2006/math">
                    <m:r>
                      <a:rPr lang="en-GB" sz="6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6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sz="6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sz="6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6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lang="en-GB" sz="6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sub>
                            </m:sSub>
                          </m:num>
                          <m:den>
                            <m:r>
                              <m:rPr>
                                <m:nor/>
                              </m:rPr>
                              <a:rPr lang="en-GB" sz="60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0.5</m:t>
                            </m:r>
                            <m:r>
                              <m:rPr>
                                <m:nor/>
                              </m:rPr>
                              <a:rPr lang="en-GB" sz="6000" b="1" dirty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GB" sz="6000" b="1" dirty="0">
                                <a:solidFill>
                                  <a:srgbClr val="FF0000"/>
                                </a:solidFill>
                              </a:rPr>
                              <m:t>x</m:t>
                            </m:r>
                            <m:r>
                              <m:rPr>
                                <m:nor/>
                              </m:rPr>
                              <a:rPr lang="en-GB" sz="6000" b="1" dirty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a:rPr lang="en-GB" sz="60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den>
                        </m:f>
                      </m:e>
                    </m:rad>
                  </m:oMath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D4643B4-CF7A-49DE-BD3C-E7D5BC06C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98657" y="4129834"/>
                <a:ext cx="6494657" cy="19712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01F5329-FBB1-45A2-9EEF-D9F764D2022A}"/>
              </a:ext>
            </a:extLst>
          </p:cNvPr>
          <p:cNvSpPr txBox="1"/>
          <p:nvPr/>
        </p:nvSpPr>
        <p:spPr>
          <a:xfrm>
            <a:off x="6330362" y="1166247"/>
            <a:ext cx="520908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Stretch: </a:t>
            </a:r>
            <a:r>
              <a:rPr lang="en-GB" sz="2400" dirty="0"/>
              <a:t>Answer question below</a:t>
            </a:r>
          </a:p>
          <a:p>
            <a:endParaRPr lang="en-GB" sz="2400" dirty="0"/>
          </a:p>
          <a:p>
            <a:r>
              <a:rPr lang="en-GB" sz="2400" dirty="0"/>
              <a:t>Cristiano Ronaldo kicks a ball of mass 0.5kg at a velocity of 20 m/s. What is the kinetic energy of the football?</a:t>
            </a:r>
          </a:p>
        </p:txBody>
      </p:sp>
      <p:pic>
        <p:nvPicPr>
          <p:cNvPr id="4" name="Picture 3" descr="A person with a football ball&#10;&#10;Description generated with very high confidence">
            <a:extLst>
              <a:ext uri="{FF2B5EF4-FFF2-40B4-BE49-F238E27FC236}">
                <a16:creationId xmlns:a16="http://schemas.microsoft.com/office/drawing/2014/main" id="{8876A124-E83A-40A2-92C3-741A25645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012" y="3222374"/>
            <a:ext cx="4625779" cy="259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87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52693210-13C5-4EAA-800F-CFD036603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Stretch Review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6EFC36-F663-4BE4-AFDF-03C9AD9EC877}"/>
              </a:ext>
            </a:extLst>
          </p:cNvPr>
          <p:cNvSpPr txBox="1"/>
          <p:nvPr/>
        </p:nvSpPr>
        <p:spPr>
          <a:xfrm>
            <a:off x="233490" y="1049112"/>
            <a:ext cx="6115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Cristiano Ronaldo kicks a ball of mass 0.5kg at a velocity of 20 m/s. What is the kinetic energy of the football?</a:t>
            </a:r>
          </a:p>
        </p:txBody>
      </p:sp>
      <p:pic>
        <p:nvPicPr>
          <p:cNvPr id="8" name="Picture 7" descr="A person with a football ball&#10;&#10;Description generated with very high confidence">
            <a:extLst>
              <a:ext uri="{FF2B5EF4-FFF2-40B4-BE49-F238E27FC236}">
                <a16:creationId xmlns:a16="http://schemas.microsoft.com/office/drawing/2014/main" id="{6A1CA5FF-5928-48C4-B16E-F4DD1BD73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483" y="1049112"/>
            <a:ext cx="4625779" cy="25904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9D00C1-425E-43B5-B73E-FBDE4D0A6E39}"/>
              </a:ext>
            </a:extLst>
          </p:cNvPr>
          <p:cNvSpPr/>
          <p:nvPr/>
        </p:nvSpPr>
        <p:spPr>
          <a:xfrm>
            <a:off x="253064" y="2208387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</a:rPr>
              <a:t>STEP 1 - Write down equation</a:t>
            </a:r>
          </a:p>
          <a:p>
            <a:r>
              <a:rPr lang="en-GB" sz="2400" b="1" dirty="0" err="1">
                <a:solidFill>
                  <a:srgbClr val="C00000"/>
                </a:solidFill>
              </a:rPr>
              <a:t>E</a:t>
            </a:r>
            <a:r>
              <a:rPr lang="en-GB" sz="2400" b="1" baseline="-25000" dirty="0" err="1">
                <a:solidFill>
                  <a:srgbClr val="C00000"/>
                </a:solidFill>
              </a:rPr>
              <a:t>k</a:t>
            </a:r>
            <a:r>
              <a:rPr lang="en-GB" sz="2400" b="1" dirty="0">
                <a:solidFill>
                  <a:srgbClr val="C00000"/>
                </a:solidFill>
              </a:rPr>
              <a:t> = 0.5 x m x v²</a:t>
            </a:r>
          </a:p>
          <a:p>
            <a:endParaRPr lang="en-GB" sz="2400" b="1" dirty="0">
              <a:solidFill>
                <a:srgbClr val="C00000"/>
              </a:solidFill>
            </a:endParaRPr>
          </a:p>
          <a:p>
            <a:r>
              <a:rPr lang="en-GB" sz="2400" spc="89" dirty="0">
                <a:solidFill>
                  <a:srgbClr val="C00000"/>
                </a:solidFill>
              </a:rPr>
              <a:t>STEP 2 - Write down variables</a:t>
            </a:r>
          </a:p>
          <a:p>
            <a:r>
              <a:rPr lang="en-GB" sz="2400" b="1" dirty="0">
                <a:solidFill>
                  <a:srgbClr val="C00000"/>
                </a:solidFill>
              </a:rPr>
              <a:t>m = 0.5 kg, v = 20 m/s</a:t>
            </a:r>
          </a:p>
          <a:p>
            <a:endParaRPr lang="en-GB" sz="2400" spc="89" dirty="0">
              <a:solidFill>
                <a:srgbClr val="C00000"/>
              </a:solidFill>
            </a:endParaRPr>
          </a:p>
          <a:p>
            <a:r>
              <a:rPr lang="en-GB" sz="2400" spc="89" dirty="0">
                <a:solidFill>
                  <a:srgbClr val="C00000"/>
                </a:solidFill>
              </a:rPr>
              <a:t>STEP 3 – Put variables into equation and calculate answer. REMEMBER UNITS!</a:t>
            </a:r>
          </a:p>
          <a:p>
            <a:r>
              <a:rPr lang="en-GB" sz="2400" b="1" dirty="0" err="1">
                <a:solidFill>
                  <a:srgbClr val="C00000"/>
                </a:solidFill>
              </a:rPr>
              <a:t>E</a:t>
            </a:r>
            <a:r>
              <a:rPr lang="en-GB" sz="2400" b="1" baseline="-25000" dirty="0" err="1">
                <a:solidFill>
                  <a:srgbClr val="C00000"/>
                </a:solidFill>
              </a:rPr>
              <a:t>k</a:t>
            </a:r>
            <a:r>
              <a:rPr lang="en-GB" sz="2400" b="1" dirty="0">
                <a:solidFill>
                  <a:srgbClr val="C00000"/>
                </a:solidFill>
              </a:rPr>
              <a:t> = 0.5 x 0.5 x 20</a:t>
            </a:r>
            <a:r>
              <a:rPr lang="en-GB" sz="2400" b="1" baseline="30000" dirty="0">
                <a:solidFill>
                  <a:srgbClr val="C00000"/>
                </a:solidFill>
              </a:rPr>
              <a:t>2</a:t>
            </a:r>
            <a:r>
              <a:rPr lang="en-GB" sz="2400" b="1" dirty="0">
                <a:solidFill>
                  <a:srgbClr val="C00000"/>
                </a:solidFill>
              </a:rPr>
              <a:t> = 0.5 x 0.5 x 400 = 0.5 x 200 </a:t>
            </a:r>
          </a:p>
          <a:p>
            <a:r>
              <a:rPr lang="en-GB" sz="2400" b="1" dirty="0">
                <a:solidFill>
                  <a:srgbClr val="C00000"/>
                </a:solidFill>
              </a:rPr>
              <a:t>     = 100 Joules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FF340B-974E-4237-B5A5-22EA02FC3EA0}"/>
              </a:ext>
            </a:extLst>
          </p:cNvPr>
          <p:cNvSpPr/>
          <p:nvPr/>
        </p:nvSpPr>
        <p:spPr>
          <a:xfrm>
            <a:off x="1407950" y="5513722"/>
            <a:ext cx="1291904" cy="3984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03F2E7-E6E4-4226-9AC1-4140D522279D}"/>
              </a:ext>
            </a:extLst>
          </p:cNvPr>
          <p:cNvSpPr/>
          <p:nvPr/>
        </p:nvSpPr>
        <p:spPr>
          <a:xfrm>
            <a:off x="135692" y="1049112"/>
            <a:ext cx="6213372" cy="4944927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34BF99-62AA-4175-8B7F-945F6CE89BE8}"/>
              </a:ext>
            </a:extLst>
          </p:cNvPr>
          <p:cNvSpPr txBox="1"/>
          <p:nvPr/>
        </p:nvSpPr>
        <p:spPr>
          <a:xfrm>
            <a:off x="6664350" y="3909109"/>
            <a:ext cx="53249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Super stretch:</a:t>
            </a:r>
            <a:r>
              <a:rPr lang="en-GB" sz="2800" dirty="0"/>
              <a:t> Usain Bolt runs at a velocity of 10 m/s, and has a mass of 80 kg. What is his kinetic energy?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82698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CFF068-C78E-41A5-839A-A7CD268F4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42C8F9-575D-4371-8857-F74C9D5336DF}"/>
              </a:ext>
            </a:extLst>
          </p:cNvPr>
          <p:cNvSpPr txBox="1"/>
          <p:nvPr/>
        </p:nvSpPr>
        <p:spPr>
          <a:xfrm>
            <a:off x="6096000" y="1069005"/>
            <a:ext cx="550638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Body armour is designed to resist penetration by projectiles. </a:t>
            </a:r>
          </a:p>
          <a:p>
            <a:endParaRPr lang="en-GB" sz="2400" dirty="0"/>
          </a:p>
          <a:p>
            <a:r>
              <a:rPr lang="en-GB" sz="2400" dirty="0"/>
              <a:t>The more kinetic energy that a projectile has, the greater its penetration. </a:t>
            </a:r>
          </a:p>
          <a:p>
            <a:endParaRPr lang="en-GB" sz="2400" dirty="0"/>
          </a:p>
          <a:p>
            <a:r>
              <a:rPr lang="en-GB" sz="2400" dirty="0"/>
              <a:t>British army issue body armour requires a minimum of 1,500 J of kinetic energy to penetrate it.</a:t>
            </a:r>
          </a:p>
          <a:p>
            <a:endParaRPr lang="en-GB" sz="2400" dirty="0"/>
          </a:p>
          <a:p>
            <a:r>
              <a:rPr lang="en-GB" sz="2400" dirty="0"/>
              <a:t>Your task is to find out which of a selection of different weapons would be a risk to penetrate the armour.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EA5972E6-378C-43DF-9B81-23BB7ECC4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116633"/>
            <a:ext cx="3888092" cy="2937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7014F51-2CF1-45D8-B1F4-5E76C9F6C11E}"/>
              </a:ext>
            </a:extLst>
          </p:cNvPr>
          <p:cNvGraphicFramePr>
            <a:graphicFrameLocks noGrp="1"/>
          </p:cNvGraphicFramePr>
          <p:nvPr/>
        </p:nvGraphicFramePr>
        <p:xfrm>
          <a:off x="1631504" y="3426730"/>
          <a:ext cx="3867342" cy="119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9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1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Bronze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Silver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Gold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 or less out of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2 out of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3 out of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0336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A879C7-252E-4248-95A8-2BF85DA60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CCE9D9-4F48-4CB0-BD84-C0A0A3570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DBD39D3-13B8-411E-A9B4-012CCBC70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1315">
            <a:off x="1456925" y="95294"/>
            <a:ext cx="4770859" cy="225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28BA5259-9DAF-4F22-A38C-9EED7509F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1419">
            <a:off x="6377764" y="178584"/>
            <a:ext cx="4361816" cy="208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2DC798E8-F61F-4C99-91A4-D477B6903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0534">
            <a:off x="7161732" y="4441642"/>
            <a:ext cx="3419872" cy="230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36DC3E47-A8BF-41B2-83BF-705F3041D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4938">
            <a:off x="5982667" y="2429680"/>
            <a:ext cx="4707724" cy="166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B9E745CC-1C0E-4DCF-87E4-F290370E1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8880">
            <a:off x="2707523" y="4594642"/>
            <a:ext cx="3397922" cy="2267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>
            <a:extLst>
              <a:ext uri="{FF2B5EF4-FFF2-40B4-BE49-F238E27FC236}">
                <a16:creationId xmlns:a16="http://schemas.microsoft.com/office/drawing/2014/main" id="{4CB468CC-6C28-4974-9AF2-B8D809738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3517">
            <a:off x="1808921" y="2630991"/>
            <a:ext cx="3770979" cy="1904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134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D7111F-E274-456D-9599-DB3D39C36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9E6F0B-A48D-483D-89F7-714C83FB9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205E671-6047-4B47-91BB-EE702801C255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129451"/>
          <a:ext cx="8740080" cy="6467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8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8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8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80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6033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Gun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Round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Round mass (g)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Muzzle velocity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(m/s)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aseline="0" dirty="0">
                          <a:solidFill>
                            <a:schemeClr val="tx1"/>
                          </a:solidFill>
                        </a:rPr>
                        <a:t>Kinetic Energy</a:t>
                      </a:r>
                    </a:p>
                    <a:p>
                      <a:pPr algn="ctr"/>
                      <a:r>
                        <a:rPr lang="en-GB" baseline="0" dirty="0">
                          <a:solidFill>
                            <a:schemeClr val="tx1"/>
                          </a:solidFill>
                        </a:rPr>
                        <a:t>(J)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1978"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M4A1 Carbine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5.56×45mm NATO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0.0041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1978"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Desert Eagle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.50 Action Express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1978"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Arctic Warfare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7.62×51mm NATO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0.0113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1978"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AK47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7.62×39mm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19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Beretta 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.40 S&amp;W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0.0107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1978"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FN P90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FN 5.7x28mm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0B51CA5D-B81E-4528-B60E-A70E0D8C4BEA}"/>
              </a:ext>
            </a:extLst>
          </p:cNvPr>
          <p:cNvSpPr/>
          <p:nvPr/>
        </p:nvSpPr>
        <p:spPr>
          <a:xfrm>
            <a:off x="8830811" y="1174459"/>
            <a:ext cx="1409350" cy="6962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BE1609-CB2D-487A-83AE-B5DC9061E93F}"/>
              </a:ext>
            </a:extLst>
          </p:cNvPr>
          <p:cNvSpPr/>
          <p:nvPr/>
        </p:nvSpPr>
        <p:spPr>
          <a:xfrm>
            <a:off x="8830811" y="2107035"/>
            <a:ext cx="1409350" cy="6962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00015-AD5D-4836-BC74-6FFBD88CD183}"/>
              </a:ext>
            </a:extLst>
          </p:cNvPr>
          <p:cNvSpPr/>
          <p:nvPr/>
        </p:nvSpPr>
        <p:spPr>
          <a:xfrm>
            <a:off x="8843470" y="3039611"/>
            <a:ext cx="1409350" cy="6962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F10BA2-85EE-4AA0-9A12-F615807987B0}"/>
              </a:ext>
            </a:extLst>
          </p:cNvPr>
          <p:cNvSpPr/>
          <p:nvPr/>
        </p:nvSpPr>
        <p:spPr>
          <a:xfrm>
            <a:off x="8843470" y="3961699"/>
            <a:ext cx="1409350" cy="6962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E6E7C8-30E1-4220-917F-03B077D6AA89}"/>
              </a:ext>
            </a:extLst>
          </p:cNvPr>
          <p:cNvSpPr/>
          <p:nvPr/>
        </p:nvSpPr>
        <p:spPr>
          <a:xfrm>
            <a:off x="8856129" y="4894275"/>
            <a:ext cx="1409350" cy="6962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90CFCD-192C-465C-99C4-6128403814D0}"/>
              </a:ext>
            </a:extLst>
          </p:cNvPr>
          <p:cNvSpPr/>
          <p:nvPr/>
        </p:nvSpPr>
        <p:spPr>
          <a:xfrm>
            <a:off x="8856129" y="5826851"/>
            <a:ext cx="1409350" cy="6962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46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145E86-2AAC-4E9A-B0E1-E9B8F57F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2A8DB4-AB58-400E-98C6-5759B9346C8C}"/>
              </a:ext>
            </a:extLst>
          </p:cNvPr>
          <p:cNvSpPr txBox="1"/>
          <p:nvPr/>
        </p:nvSpPr>
        <p:spPr>
          <a:xfrm>
            <a:off x="135692" y="1612290"/>
            <a:ext cx="5845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Complete the worksheet!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DFB08B-D421-48F5-AFAC-38202D01B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714" y="0"/>
            <a:ext cx="4218594" cy="600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88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C5F3A8-F20A-414E-939D-73F4676AA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263"/>
            <a:ext cx="11113963" cy="672147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C145E86-2AAC-4E9A-B0E1-E9B8F57F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2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B9496CC-1260-45C9-8DBC-2BC081937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316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145E86-2AAC-4E9A-B0E1-E9B8F57F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2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B9496CC-1260-45C9-8DBC-2BC081937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C25BC3-3EC3-4977-8B82-1EFA25A6A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058400" cy="688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426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145E86-2AAC-4E9A-B0E1-E9B8F57F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2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B9496CC-1260-45C9-8DBC-2BC081937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1DD5B3-FDE6-49C1-B99E-2A752C967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354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90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145E86-2AAC-4E9A-B0E1-E9B8F57F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2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B9496CC-1260-45C9-8DBC-2BC081937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1CF276-BB39-4715-8E8A-927B8B439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0077509" cy="637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81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68D603-DE2C-4D82-8DEA-8E1604F72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10658851" cy="67818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C145E86-2AAC-4E9A-B0E1-E9B8F57F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2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B9496CC-1260-45C9-8DBC-2BC081937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01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6E4A9B-EF8E-4A88-A354-5AA06736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7D607-9CD6-40B4-8BB0-C11F35732799}"/>
              </a:ext>
            </a:extLst>
          </p:cNvPr>
          <p:cNvSpPr txBox="1"/>
          <p:nvPr/>
        </p:nvSpPr>
        <p:spPr>
          <a:xfrm>
            <a:off x="135692" y="1447800"/>
            <a:ext cx="63603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Exam questions so exam conditions!</a:t>
            </a: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You have 8 minutes.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30CF5C-9FA4-4F04-8FC1-B0778D846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0742" y="0"/>
            <a:ext cx="4071257" cy="602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91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4EA278-5194-4138-BE42-B282B8FD9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 review</a:t>
            </a:r>
          </a:p>
        </p:txBody>
      </p:sp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13B7CA-D668-4C6B-845B-17DBCC127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862457" cy="592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8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C6BB2F28-DCC6-4CBB-A408-C3D3FA183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Struggle time review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02682D-7C4B-4E05-851D-B81C172E2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87543" cy="686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15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979C4D-6266-4100-A8EB-52916D1F3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146409" cy="570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79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6564E428-E009-4148-8BC3-F9299876B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Struggle time review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EE5CDC-6BBF-4DF8-8B34-B81221468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840686" cy="682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07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509</Words>
  <Application>Microsoft Office PowerPoint</Application>
  <PresentationFormat>Widescreen</PresentationFormat>
  <Paragraphs>102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Bauhaus 93</vt:lpstr>
      <vt:lpstr>Calibri</vt:lpstr>
      <vt:lpstr>Calibri Light</vt:lpstr>
      <vt:lpstr>Cambria Math</vt:lpstr>
      <vt:lpstr>Office Theme</vt:lpstr>
      <vt:lpstr>Kinetic energy</vt:lpstr>
      <vt:lpstr>PowerPoint Presentation</vt:lpstr>
      <vt:lpstr>Kinetic energy</vt:lpstr>
      <vt:lpstr>Equation for kinetic energy</vt:lpstr>
      <vt:lpstr>Rearranged equations</vt:lpstr>
      <vt:lpstr>Stretch Review</vt:lpstr>
      <vt:lpstr>Task</vt:lpstr>
      <vt:lpstr>PowerPoint Presentation</vt:lpstr>
      <vt:lpstr>PowerPoint Presentation</vt:lpstr>
      <vt:lpstr>Worksheet</vt:lpstr>
      <vt:lpstr>Basic answers</vt:lpstr>
      <vt:lpstr>Medium answers</vt:lpstr>
      <vt:lpstr>Medium answers</vt:lpstr>
      <vt:lpstr>Hard answers</vt:lpstr>
      <vt:lpstr>Hard answers</vt:lpstr>
      <vt:lpstr>Struggle time</vt:lpstr>
      <vt:lpstr>Struggle time review</vt:lpstr>
      <vt:lpstr>Struggle time review</vt:lpstr>
      <vt:lpstr>PowerPoint Presentation</vt:lpstr>
      <vt:lpstr>Struggle time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Peter</cp:lastModifiedBy>
  <cp:revision>30</cp:revision>
  <dcterms:created xsi:type="dcterms:W3CDTF">2020-02-27T10:29:06Z</dcterms:created>
  <dcterms:modified xsi:type="dcterms:W3CDTF">2020-10-30T18:34:59Z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