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19" r:id="rId7"/>
    <p:sldId id="425" r:id="rId8"/>
    <p:sldId id="399" r:id="rId9"/>
    <p:sldId id="434" r:id="rId10"/>
    <p:sldId id="426" r:id="rId11"/>
    <p:sldId id="427" r:id="rId12"/>
    <p:sldId id="428" r:id="rId13"/>
    <p:sldId id="429" r:id="rId14"/>
    <p:sldId id="430" r:id="rId15"/>
    <p:sldId id="431" r:id="rId16"/>
    <p:sldId id="421" r:id="rId17"/>
    <p:sldId id="422" r:id="rId18"/>
    <p:sldId id="423" r:id="rId19"/>
    <p:sldId id="432" r:id="rId20"/>
    <p:sldId id="43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Sketch the cooling curve of stearic acid. </a:t>
            </a:r>
          </a:p>
          <a:p>
            <a:pPr marL="514350" indent="-514350">
              <a:buAutoNum type="arabicPeriod"/>
            </a:pPr>
            <a:r>
              <a:rPr lang="en-GB" dirty="0"/>
              <a:t>Why doesn’t the temperature change while the stearic acid is freezing?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5D510DB9-CE2D-42CE-9D0C-4E14791E3F14}"/>
              </a:ext>
            </a:extLst>
          </p:cNvPr>
          <p:cNvSpPr txBox="1">
            <a:spLocks/>
          </p:cNvSpPr>
          <p:nvPr/>
        </p:nvSpPr>
        <p:spPr>
          <a:xfrm>
            <a:off x="6096000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3CD2B3B-77B5-4EA9-B032-2941EB370FE7}" type="datetime1">
              <a:rPr lang="en-GB"/>
              <a:t>30/10/2020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726D2F-CA74-4D16-A3A3-73285336843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9B9021-03F5-4912-B3E8-E74CAE51B3C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812097F-E1B8-4D76-A0A6-7EDD75449B71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Energy</a:t>
            </a:r>
          </a:p>
          <a:p>
            <a:r>
              <a:rPr lang="en-GB" dirty="0"/>
              <a:t>Joule</a:t>
            </a:r>
          </a:p>
          <a:p>
            <a:r>
              <a:rPr lang="en-GB" dirty="0"/>
              <a:t>Mass</a:t>
            </a:r>
          </a:p>
          <a:p>
            <a:r>
              <a:rPr lang="en-GB" dirty="0"/>
              <a:t>Kilogram</a:t>
            </a:r>
          </a:p>
          <a:p>
            <a:r>
              <a:rPr lang="en-GB" dirty="0"/>
              <a:t>Temperature</a:t>
            </a:r>
          </a:p>
          <a:p>
            <a:r>
              <a:rPr lang="en-GB" dirty="0"/>
              <a:t>Specific heat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 </a:t>
            </a:r>
            <a:r>
              <a:rPr lang="en-GB" b="0" dirty="0"/>
              <a:t>the definition of specific heat capacity.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Recall </a:t>
            </a:r>
            <a:r>
              <a:rPr lang="en-GB" b="0" dirty="0"/>
              <a:t>the equation </a:t>
            </a:r>
            <a:r>
              <a:rPr lang="el-GR" b="0" dirty="0"/>
              <a:t>Δ</a:t>
            </a:r>
            <a:r>
              <a:rPr lang="en-GB" b="0" dirty="0"/>
              <a:t>Q = m </a:t>
            </a:r>
            <a:r>
              <a:rPr lang="el-GR" b="0" dirty="0"/>
              <a:t>× </a:t>
            </a:r>
            <a:r>
              <a:rPr lang="en-GB" b="0" dirty="0"/>
              <a:t> c </a:t>
            </a:r>
            <a:r>
              <a:rPr lang="el-GR" b="0" dirty="0"/>
              <a:t>× Δ</a:t>
            </a:r>
            <a:r>
              <a:rPr lang="en-GB" b="0" dirty="0"/>
              <a:t>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energy transfers, mass &amp; specific heat capacities using the equation.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59E332-88B5-45EC-8F56-D60396CC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  <p:sp>
        <p:nvSpPr>
          <p:cNvPr id="8" name="AutoShape 14">
            <a:extLst>
              <a:ext uri="{FF2B5EF4-FFF2-40B4-BE49-F238E27FC236}">
                <a16:creationId xmlns:a16="http://schemas.microsoft.com/office/drawing/2014/main" id="{1A39CFB6-A3FE-4B63-8EDF-FBF10A87C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2606" y="2852737"/>
            <a:ext cx="3600450" cy="1943100"/>
          </a:xfrm>
          <a:prstGeom prst="cube">
            <a:avLst>
              <a:gd name="adj" fmla="val 58333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BA1EEA7-3BA9-446A-BE10-5751D4E8C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631" y="0"/>
            <a:ext cx="1582738" cy="1584325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16EEDB27-5E11-4483-B838-EDD35CFC8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332" y="4221162"/>
            <a:ext cx="115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800" b="1"/>
              <a:t>WATER</a:t>
            </a:r>
          </a:p>
        </p:txBody>
      </p:sp>
      <p:sp>
        <p:nvSpPr>
          <p:cNvPr id="11" name="AutoShape 15">
            <a:extLst>
              <a:ext uri="{FF2B5EF4-FFF2-40B4-BE49-F238E27FC236}">
                <a16:creationId xmlns:a16="http://schemas.microsoft.com/office/drawing/2014/main" id="{78CAFBE5-FB94-4F18-B9FB-070BE4988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0531" y="2852737"/>
            <a:ext cx="3600450" cy="1943100"/>
          </a:xfrm>
          <a:prstGeom prst="cube">
            <a:avLst>
              <a:gd name="adj" fmla="val 583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12" name="AutoShape 5">
            <a:extLst>
              <a:ext uri="{FF2B5EF4-FFF2-40B4-BE49-F238E27FC236}">
                <a16:creationId xmlns:a16="http://schemas.microsoft.com/office/drawing/2014/main" id="{86F3C7DD-874C-4632-9F42-8D50FFDAF05B}"/>
              </a:ext>
            </a:extLst>
          </p:cNvPr>
          <p:cNvSpPr>
            <a:spLocks noChangeArrowheads="1"/>
          </p:cNvSpPr>
          <p:nvPr/>
        </p:nvSpPr>
        <p:spPr bwMode="auto">
          <a:xfrm rot="7351184">
            <a:off x="4290219" y="2105025"/>
            <a:ext cx="2160588" cy="935037"/>
          </a:xfrm>
          <a:prstGeom prst="rightArrow">
            <a:avLst>
              <a:gd name="adj1" fmla="val 50000"/>
              <a:gd name="adj2" fmla="val 577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9FC9DCEF-EE32-4742-8D58-6EF6C74E5DCB}"/>
              </a:ext>
            </a:extLst>
          </p:cNvPr>
          <p:cNvSpPr>
            <a:spLocks noChangeArrowheads="1"/>
          </p:cNvSpPr>
          <p:nvPr/>
        </p:nvSpPr>
        <p:spPr bwMode="auto">
          <a:xfrm rot="3266268">
            <a:off x="5916613" y="2024856"/>
            <a:ext cx="2087563" cy="863600"/>
          </a:xfrm>
          <a:prstGeom prst="rightArrow">
            <a:avLst>
              <a:gd name="adj1" fmla="val 50000"/>
              <a:gd name="adj2" fmla="val 6043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2113E8E9-0876-45CC-BC57-8E2794B63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820" y="4221162"/>
            <a:ext cx="115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800" b="1"/>
              <a:t>SAND</a:t>
            </a:r>
          </a:p>
        </p:txBody>
      </p:sp>
      <p:pic>
        <p:nvPicPr>
          <p:cNvPr id="15" name="Picture 17" descr="T1">
            <a:extLst>
              <a:ext uri="{FF2B5EF4-FFF2-40B4-BE49-F238E27FC236}">
                <a16:creationId xmlns:a16="http://schemas.microsoft.com/office/drawing/2014/main" id="{A5956279-124E-43AF-A290-CEA4594B9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006" y="908049"/>
            <a:ext cx="4572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 descr="T3">
            <a:extLst>
              <a:ext uri="{FF2B5EF4-FFF2-40B4-BE49-F238E27FC236}">
                <a16:creationId xmlns:a16="http://schemas.microsoft.com/office/drawing/2014/main" id="{BE545E1D-647D-4399-A1B8-A06709004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531" y="908049"/>
            <a:ext cx="4826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0" descr="T1">
            <a:extLst>
              <a:ext uri="{FF2B5EF4-FFF2-40B4-BE49-F238E27FC236}">
                <a16:creationId xmlns:a16="http://schemas.microsoft.com/office/drawing/2014/main" id="{AD44D332-F31B-4895-A1FC-14214091C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181" y="836613"/>
            <a:ext cx="4572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1" descr="T8">
            <a:extLst>
              <a:ext uri="{FF2B5EF4-FFF2-40B4-BE49-F238E27FC236}">
                <a16:creationId xmlns:a16="http://schemas.microsoft.com/office/drawing/2014/main" id="{5CE2876E-FC5D-473E-A33A-E27A3869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706" y="836612"/>
            <a:ext cx="4953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2">
            <a:extLst>
              <a:ext uri="{FF2B5EF4-FFF2-40B4-BE49-F238E27FC236}">
                <a16:creationId xmlns:a16="http://schemas.microsoft.com/office/drawing/2014/main" id="{B0F746B4-3A26-4DDF-9D00-44B37F1D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2244" y="1700213"/>
            <a:ext cx="647700" cy="288925"/>
          </a:xfrm>
          <a:prstGeom prst="rightArrow">
            <a:avLst>
              <a:gd name="adj1" fmla="val 50000"/>
              <a:gd name="adj2" fmla="val 5604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20" name="AutoShape 23">
            <a:extLst>
              <a:ext uri="{FF2B5EF4-FFF2-40B4-BE49-F238E27FC236}">
                <a16:creationId xmlns:a16="http://schemas.microsoft.com/office/drawing/2014/main" id="{9B68B6E1-1E32-4D87-8254-CE586718E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4006" y="1628775"/>
            <a:ext cx="647700" cy="288925"/>
          </a:xfrm>
          <a:prstGeom prst="rightArrow">
            <a:avLst>
              <a:gd name="adj1" fmla="val 50000"/>
              <a:gd name="adj2" fmla="val 5604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21" name="Text Box 24">
            <a:extLst>
              <a:ext uri="{FF2B5EF4-FFF2-40B4-BE49-F238E27FC236}">
                <a16:creationId xmlns:a16="http://schemas.microsoft.com/office/drawing/2014/main" id="{9EC300BA-C669-4E2B-ABF6-6C5F902F3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932" y="1916112"/>
            <a:ext cx="2881313" cy="831850"/>
          </a:xfrm>
          <a:prstGeom prst="rect">
            <a:avLst/>
          </a:prstGeom>
          <a:solidFill>
            <a:srgbClr val="FFFF99">
              <a:alpha val="8313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b="1"/>
              <a:t>SAME amount of HEAT ENERGY</a:t>
            </a:r>
          </a:p>
        </p:txBody>
      </p:sp>
      <p:sp>
        <p:nvSpPr>
          <p:cNvPr id="22" name="AutoShape 26">
            <a:extLst>
              <a:ext uri="{FF2B5EF4-FFF2-40B4-BE49-F238E27FC236}">
                <a16:creationId xmlns:a16="http://schemas.microsoft.com/office/drawing/2014/main" id="{E35ECD64-37A8-4F5E-A988-E2A5EA881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081" y="2997200"/>
            <a:ext cx="2808288" cy="1223963"/>
          </a:xfrm>
          <a:prstGeom prst="wedgeRoundRectCallout">
            <a:avLst>
              <a:gd name="adj1" fmla="val -16194"/>
              <a:gd name="adj2" fmla="val 41958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GB" sz="2400" b="1"/>
              <a:t>Small TEMPERATURE RISE</a:t>
            </a:r>
          </a:p>
        </p:txBody>
      </p:sp>
      <p:sp>
        <p:nvSpPr>
          <p:cNvPr id="23" name="AutoShape 27">
            <a:extLst>
              <a:ext uri="{FF2B5EF4-FFF2-40B4-BE49-F238E27FC236}">
                <a16:creationId xmlns:a16="http://schemas.microsoft.com/office/drawing/2014/main" id="{7C266891-54DD-418A-8FF2-0E352F387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581" y="2997200"/>
            <a:ext cx="2808288" cy="1223963"/>
          </a:xfrm>
          <a:prstGeom prst="wedgeRoundRectCallout">
            <a:avLst>
              <a:gd name="adj1" fmla="val -43500"/>
              <a:gd name="adj2" fmla="val 21338"/>
              <a:gd name="adj3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GB" sz="2400" b="1"/>
              <a:t>Large TEMPERATURE RISE</a:t>
            </a:r>
          </a:p>
        </p:txBody>
      </p:sp>
      <p:sp>
        <p:nvSpPr>
          <p:cNvPr id="24" name="Text Box 28">
            <a:extLst>
              <a:ext uri="{FF2B5EF4-FFF2-40B4-BE49-F238E27FC236}">
                <a16:creationId xmlns:a16="http://schemas.microsoft.com/office/drawing/2014/main" id="{25748848-A5E7-4601-9470-9B6531CE1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645" y="5300662"/>
            <a:ext cx="8713787" cy="831850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Putting the SAME AMOUNT OF HEAT into some materials gives a BIGGER TEMPERATURE RISE than in other materials</a:t>
            </a:r>
          </a:p>
        </p:txBody>
      </p:sp>
    </p:spTree>
    <p:extLst>
      <p:ext uri="{BB962C8B-B14F-4D97-AF65-F5344CB8AC3E}">
        <p14:creationId xmlns:p14="http://schemas.microsoft.com/office/powerpoint/2010/main" val="308427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F143F3-C959-4BD6-A9B8-3A04DEE1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  <p:sp>
        <p:nvSpPr>
          <p:cNvPr id="4" name="TEACHER’S NOTES…">
            <a:extLst>
              <a:ext uri="{FF2B5EF4-FFF2-40B4-BE49-F238E27FC236}">
                <a16:creationId xmlns:a16="http://schemas.microsoft.com/office/drawing/2014/main" id="{D1057682-6B9C-4D85-8EA1-00C1A78AA85B}"/>
              </a:ext>
            </a:extLst>
          </p:cNvPr>
          <p:cNvSpPr txBox="1">
            <a:spLocks/>
          </p:cNvSpPr>
          <p:nvPr/>
        </p:nvSpPr>
        <p:spPr>
          <a:xfrm>
            <a:off x="276726" y="1305960"/>
            <a:ext cx="5947611" cy="3871629"/>
          </a:xfrm>
          <a:prstGeom prst="rect">
            <a:avLst/>
          </a:prstGeom>
          <a:ln w="571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rgbClr val="000000"/>
                </a:solidFill>
              </a:defRPr>
            </a:pPr>
            <a:r>
              <a:rPr lang="en-US" sz="4400" dirty="0">
                <a:solidFill>
                  <a:srgbClr val="000000"/>
                </a:solidFill>
              </a:rPr>
              <a:t>The</a:t>
            </a:r>
            <a:r>
              <a:rPr lang="en-US" sz="4400" dirty="0">
                <a:solidFill>
                  <a:srgbClr val="800000"/>
                </a:solidFill>
              </a:rPr>
              <a:t> </a:t>
            </a:r>
            <a:r>
              <a:rPr lang="en-US" sz="4400" b="1" dirty="0">
                <a:solidFill>
                  <a:srgbClr val="C00000"/>
                </a:solidFill>
              </a:rPr>
              <a:t>specific heat capacity (c)</a:t>
            </a:r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4400" dirty="0">
                <a:solidFill>
                  <a:srgbClr val="000000"/>
                </a:solidFill>
              </a:rPr>
              <a:t>is </a:t>
            </a:r>
            <a:r>
              <a:rPr lang="en-US" sz="4400" b="1" dirty="0">
                <a:solidFill>
                  <a:srgbClr val="000000"/>
                </a:solidFill>
              </a:rPr>
              <a:t>the amount of energy needed to increase the temperature of 1 kg of a substance by 1 °C</a:t>
            </a:r>
            <a:r>
              <a:rPr lang="en-US" sz="4400" dirty="0">
                <a:solidFill>
                  <a:srgbClr val="000000"/>
                </a:solidFill>
              </a:rPr>
              <a:t>. </a:t>
            </a:r>
            <a:endParaRPr lang="en-GB" sz="4400" dirty="0">
              <a:solidFill>
                <a:srgbClr val="000000"/>
              </a:solidFill>
              <a:sym typeface="Wingdings"/>
            </a:endParaRPr>
          </a:p>
        </p:txBody>
      </p:sp>
      <p:sp>
        <p:nvSpPr>
          <p:cNvPr id="5" name="INDEPENDENT WORK…">
            <a:extLst>
              <a:ext uri="{FF2B5EF4-FFF2-40B4-BE49-F238E27FC236}">
                <a16:creationId xmlns:a16="http://schemas.microsoft.com/office/drawing/2014/main" id="{D2E366E0-CD2B-4470-99CC-CCB2A6666770}"/>
              </a:ext>
            </a:extLst>
          </p:cNvPr>
          <p:cNvSpPr/>
          <p:nvPr/>
        </p:nvSpPr>
        <p:spPr>
          <a:xfrm>
            <a:off x="7656093" y="1851863"/>
            <a:ext cx="4259181" cy="2031325"/>
          </a:xfrm>
          <a:prstGeom prst="rect">
            <a:avLst/>
          </a:prstGeom>
          <a:solidFill>
            <a:srgbClr val="D6D6D6"/>
          </a:solidFill>
          <a:ln w="38100">
            <a:solidFill>
              <a:srgbClr val="941751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886967">
              <a:lnSpc>
                <a:spcPct val="90000"/>
              </a:lnSpc>
              <a:buClr>
                <a:srgbClr val="404040"/>
              </a:buClr>
              <a:buFont typeface="Arial"/>
              <a:defRPr sz="2400" b="1">
                <a:solidFill>
                  <a:srgbClr val="5B6C73"/>
                </a:solidFill>
              </a:defRPr>
            </a:pPr>
            <a:r>
              <a:rPr lang="en-GB" sz="2800" dirty="0"/>
              <a:t>Stretch</a:t>
            </a:r>
            <a:endParaRPr sz="2800" dirty="0"/>
          </a:p>
          <a:p>
            <a:pPr defTabSz="886967">
              <a:lnSpc>
                <a:spcPct val="90000"/>
              </a:lnSpc>
              <a:buClr>
                <a:srgbClr val="404040"/>
              </a:buClr>
              <a:buFont typeface="Arial"/>
              <a:defRPr sz="2400" b="1">
                <a:solidFill>
                  <a:srgbClr val="5B6C73"/>
                </a:solidFill>
              </a:defRPr>
            </a:pPr>
            <a:r>
              <a:rPr lang="en-GB" sz="2800" dirty="0">
                <a:solidFill>
                  <a:srgbClr val="000000"/>
                </a:solidFill>
              </a:rPr>
              <a:t>If something has a high specific heat capacity does it take a longer or shorter time to heat up? Why?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724417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90F220D6-7788-4DF6-AF94-3B21B425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 heat capacity</a:t>
            </a:r>
          </a:p>
        </p:txBody>
      </p:sp>
      <p:sp>
        <p:nvSpPr>
          <p:cNvPr id="6" name="TEACHER’S NOTES…">
            <a:extLst>
              <a:ext uri="{FF2B5EF4-FFF2-40B4-BE49-F238E27FC236}">
                <a16:creationId xmlns:a16="http://schemas.microsoft.com/office/drawing/2014/main" id="{7FF86688-AB9A-47C3-8646-0600DF91A48D}"/>
              </a:ext>
            </a:extLst>
          </p:cNvPr>
          <p:cNvSpPr txBox="1">
            <a:spLocks/>
          </p:cNvSpPr>
          <p:nvPr/>
        </p:nvSpPr>
        <p:spPr>
          <a:xfrm>
            <a:off x="135692" y="1167652"/>
            <a:ext cx="6265108" cy="4142285"/>
          </a:xfrm>
          <a:prstGeom prst="rect">
            <a:avLst/>
          </a:prstGeom>
          <a:ln w="571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000000"/>
                </a:solidFill>
              </a:rPr>
              <a:t>Energy can be calculated using the following: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000000"/>
                </a:solidFill>
              </a:rPr>
              <a:t>               	</a:t>
            </a:r>
            <a:r>
              <a:rPr lang="en-GB" sz="3200" b="1" dirty="0">
                <a:solidFill>
                  <a:srgbClr val="C00000"/>
                </a:solidFill>
              </a:rPr>
              <a:t>ΔE = m </a:t>
            </a:r>
            <a:r>
              <a:rPr lang="en-GB" sz="3200" b="1" spc="89" dirty="0">
                <a:solidFill>
                  <a:srgbClr val="C00000"/>
                </a:solidFill>
              </a:rPr>
              <a:t>x c x Δ</a:t>
            </a:r>
            <a:r>
              <a:rPr lang="el-GR" sz="3200" b="1" spc="89" dirty="0">
                <a:solidFill>
                  <a:srgbClr val="C00000"/>
                </a:solidFill>
              </a:rPr>
              <a:t>θ</a:t>
            </a:r>
            <a:endParaRPr lang="en-GB" sz="3200" b="1" spc="89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 sz="2500">
                <a:solidFill>
                  <a:srgbClr val="000000"/>
                </a:solidFill>
              </a:defRPr>
            </a:pPr>
            <a:r>
              <a:rPr lang="en-GB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Where: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b="1" dirty="0">
                <a:solidFill>
                  <a:srgbClr val="000000"/>
                </a:solidFill>
              </a:rPr>
              <a:t>ΔE</a:t>
            </a:r>
            <a:r>
              <a:rPr lang="en-GB" sz="3200" dirty="0">
                <a:solidFill>
                  <a:srgbClr val="000000"/>
                </a:solidFill>
                <a:sym typeface="Wingdings"/>
              </a:rPr>
              <a:t> = change in thermal energy (J)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b="1" dirty="0">
                <a:solidFill>
                  <a:srgbClr val="000000"/>
                </a:solidFill>
                <a:sym typeface="Wingdings"/>
              </a:rPr>
              <a:t>m</a:t>
            </a:r>
            <a:r>
              <a:rPr lang="en-GB" sz="3200" dirty="0">
                <a:solidFill>
                  <a:srgbClr val="000000"/>
                </a:solidFill>
                <a:sym typeface="Wingdings"/>
              </a:rPr>
              <a:t> = mass (kg)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b="1" dirty="0">
                <a:solidFill>
                  <a:srgbClr val="000000"/>
                </a:solidFill>
                <a:sym typeface="Wingdings"/>
              </a:rPr>
              <a:t>c</a:t>
            </a:r>
            <a:r>
              <a:rPr lang="en-GB" sz="3200" dirty="0">
                <a:solidFill>
                  <a:srgbClr val="000000"/>
                </a:solidFill>
                <a:sym typeface="Wingdings"/>
              </a:rPr>
              <a:t> = specific heat capacity (J/</a:t>
            </a:r>
            <a:r>
              <a:rPr lang="en-GB" sz="3200" dirty="0" err="1">
                <a:solidFill>
                  <a:srgbClr val="000000"/>
                </a:solidFill>
                <a:sym typeface="Wingdings"/>
              </a:rPr>
              <a:t>kg</a:t>
            </a:r>
            <a:r>
              <a:rPr lang="en-GB" sz="3200" dirty="0" err="1">
                <a:solidFill>
                  <a:srgbClr val="000000"/>
                </a:solidFill>
              </a:rPr>
              <a:t>°C</a:t>
            </a:r>
            <a:r>
              <a:rPr lang="en-GB" sz="3200" dirty="0">
                <a:solidFill>
                  <a:srgbClr val="000000"/>
                </a:solidFill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3200" b="1" dirty="0">
                <a:solidFill>
                  <a:srgbClr val="000000"/>
                </a:solidFill>
              </a:rPr>
              <a:t>Δ</a:t>
            </a:r>
            <a:r>
              <a:rPr lang="el-GR" sz="3200" b="1" dirty="0">
                <a:solidFill>
                  <a:srgbClr val="000000"/>
                </a:solidFill>
              </a:rPr>
              <a:t>θ</a:t>
            </a:r>
            <a:r>
              <a:rPr lang="en-GB" sz="3200" b="1" dirty="0">
                <a:solidFill>
                  <a:srgbClr val="000000"/>
                </a:solidFill>
              </a:rPr>
              <a:t> </a:t>
            </a:r>
            <a:r>
              <a:rPr lang="en-GB" sz="3200" dirty="0">
                <a:solidFill>
                  <a:srgbClr val="000000"/>
                </a:solidFill>
              </a:rPr>
              <a:t>= change in temperature (°C)</a:t>
            </a:r>
            <a:endParaRPr lang="en-GB" sz="3200" dirty="0">
              <a:solidFill>
                <a:srgbClr val="000000"/>
              </a:solidFill>
              <a:sym typeface="Wingdings"/>
            </a:endParaRPr>
          </a:p>
        </p:txBody>
      </p:sp>
      <p:sp>
        <p:nvSpPr>
          <p:cNvPr id="7" name="INDEPENDENT WORK…">
            <a:extLst>
              <a:ext uri="{FF2B5EF4-FFF2-40B4-BE49-F238E27FC236}">
                <a16:creationId xmlns:a16="http://schemas.microsoft.com/office/drawing/2014/main" id="{97B7293F-D7DB-4DD6-9222-B692C02B5B62}"/>
              </a:ext>
            </a:extLst>
          </p:cNvPr>
          <p:cNvSpPr/>
          <p:nvPr/>
        </p:nvSpPr>
        <p:spPr>
          <a:xfrm>
            <a:off x="8775033" y="1429874"/>
            <a:ext cx="2839451" cy="2031325"/>
          </a:xfrm>
          <a:prstGeom prst="rect">
            <a:avLst/>
          </a:prstGeom>
          <a:solidFill>
            <a:srgbClr val="D6D6D6"/>
          </a:solidFill>
          <a:ln w="38100">
            <a:solidFill>
              <a:srgbClr val="941751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886967">
              <a:lnSpc>
                <a:spcPct val="90000"/>
              </a:lnSpc>
              <a:buClr>
                <a:srgbClr val="404040"/>
              </a:buClr>
              <a:buFont typeface="Arial"/>
              <a:defRPr sz="2400" b="1">
                <a:solidFill>
                  <a:srgbClr val="5B6C73"/>
                </a:solidFill>
              </a:defRPr>
            </a:pPr>
            <a:r>
              <a:rPr lang="en-GB" sz="2800" dirty="0"/>
              <a:t>Stretch</a:t>
            </a:r>
            <a:endParaRPr sz="2800" dirty="0"/>
          </a:p>
          <a:p>
            <a:pPr defTabSz="886967">
              <a:lnSpc>
                <a:spcPct val="90000"/>
              </a:lnSpc>
              <a:buClr>
                <a:srgbClr val="404040"/>
              </a:buClr>
              <a:buFont typeface="Arial"/>
              <a:defRPr sz="2400" b="1">
                <a:solidFill>
                  <a:srgbClr val="5B6C73"/>
                </a:solidFill>
              </a:defRPr>
            </a:pPr>
            <a:r>
              <a:rPr sz="2800" dirty="0">
                <a:solidFill>
                  <a:srgbClr val="000000"/>
                </a:solidFill>
              </a:rPr>
              <a:t>Re-arrange the equation</a:t>
            </a:r>
            <a:r>
              <a:rPr lang="en-GB" sz="2800" dirty="0">
                <a:solidFill>
                  <a:srgbClr val="000000"/>
                </a:solidFill>
              </a:rPr>
              <a:t> to give equations for m, c and </a:t>
            </a:r>
            <a:r>
              <a:rPr lang="el-GR" sz="2800" dirty="0">
                <a:solidFill>
                  <a:srgbClr val="000000"/>
                </a:solidFill>
              </a:rPr>
              <a:t>Δ</a:t>
            </a:r>
            <a:r>
              <a:rPr lang="en-GB" sz="2800" dirty="0">
                <a:solidFill>
                  <a:srgbClr val="000000"/>
                </a:solidFill>
              </a:rPr>
              <a:t>T</a:t>
            </a:r>
            <a:r>
              <a:rPr sz="2800" dirty="0">
                <a:solidFill>
                  <a:srgbClr val="000000"/>
                </a:solidFill>
              </a:rPr>
              <a:t>.</a:t>
            </a:r>
            <a:r>
              <a:rPr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9177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B247F4-FCF7-4D9A-B509-4F9EE079D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D26F96-284F-4923-BCCA-1838572B9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EE8E621D-3575-4C4A-8BC5-3B3DBFF29A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6"/>
          <a:stretch/>
        </p:blipFill>
        <p:spPr>
          <a:xfrm>
            <a:off x="0" y="52610"/>
            <a:ext cx="12192000" cy="680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13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350828-D601-4E9D-9AB6-2A7225E42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Modelled example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D3E459-A5D6-469C-93B1-5999E080E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21" y="1200761"/>
            <a:ext cx="5045242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Calculate the energy needed to increase the temperature of 500 g of water by 10˚C.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5BB95-E934-4030-A6D1-6D6B2D72D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110" y="1049112"/>
            <a:ext cx="5309893" cy="49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2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1DBCF6-BEC1-4333-811F-1450D6DF8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A42575-B3EA-451B-8EFC-C184BC02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9392EE-E59A-4413-A770-051ABD455FA0}"/>
                  </a:ext>
                </a:extLst>
              </p:cNvPr>
              <p:cNvSpPr txBox="1"/>
              <p:nvPr/>
            </p:nvSpPr>
            <p:spPr>
              <a:xfrm>
                <a:off x="451186" y="3024209"/>
                <a:ext cx="1953292" cy="809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×∆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9392EE-E59A-4413-A770-051ABD455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6" y="3024209"/>
                <a:ext cx="1953292" cy="8095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FD48B4-58AE-46C1-A4D5-9D04558268CD}"/>
                  </a:ext>
                </a:extLst>
              </p:cNvPr>
              <p:cNvSpPr txBox="1"/>
              <p:nvPr/>
            </p:nvSpPr>
            <p:spPr>
              <a:xfrm>
                <a:off x="3773687" y="3015416"/>
                <a:ext cx="1953292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×∆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FD48B4-58AE-46C1-A4D5-9D0455826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687" y="3015416"/>
                <a:ext cx="1953292" cy="8093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B18E5D-9EEF-4B1B-BF1B-F3D58A7D5AB6}"/>
                  </a:ext>
                </a:extLst>
              </p:cNvPr>
              <p:cNvSpPr txBox="1"/>
              <p:nvPr/>
            </p:nvSpPr>
            <p:spPr>
              <a:xfrm>
                <a:off x="2039663" y="4263847"/>
                <a:ext cx="1953292" cy="809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sz="28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B18E5D-9EEF-4B1B-BF1B-F3D58A7D5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663" y="4263847"/>
                <a:ext cx="1953292" cy="8095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14DDD18-2EE2-4876-AF7C-387E0B4277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116" y="-8890"/>
            <a:ext cx="4774116" cy="594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4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179F93-4497-4B0F-AB3B-1DD459F6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D6A64DA-A181-497A-9176-4343731A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155" y="0"/>
            <a:ext cx="1845845" cy="13475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8ED20F-F254-4004-B228-34D45ED8BD64}"/>
              </a:ext>
            </a:extLst>
          </p:cNvPr>
          <p:cNvSpPr txBox="1"/>
          <p:nvPr/>
        </p:nvSpPr>
        <p:spPr>
          <a:xfrm>
            <a:off x="0" y="1049112"/>
            <a:ext cx="1118893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  a) </a:t>
            </a:r>
            <a:r>
              <a:rPr lang="el-GR" sz="4000" dirty="0"/>
              <a:t>ΔE = m </a:t>
            </a:r>
            <a:r>
              <a:rPr lang="el-GR" sz="4000" spc="89" dirty="0"/>
              <a:t>x c x Δθ</a:t>
            </a:r>
            <a:r>
              <a:rPr lang="en-GB" sz="4000" spc="89" dirty="0"/>
              <a:t> = 10 </a:t>
            </a:r>
            <a:r>
              <a:rPr lang="el-GR" sz="4000" spc="89" dirty="0"/>
              <a:t>x</a:t>
            </a:r>
            <a:r>
              <a:rPr lang="en-GB" sz="4000" spc="89" dirty="0"/>
              <a:t> 4200 </a:t>
            </a:r>
            <a:r>
              <a:rPr lang="el-GR" sz="4000" spc="89" dirty="0"/>
              <a:t>x</a:t>
            </a:r>
            <a:r>
              <a:rPr lang="en-GB" sz="4000" spc="89" dirty="0"/>
              <a:t> 4 = </a:t>
            </a:r>
            <a:r>
              <a:rPr lang="en-GB" sz="4000" b="1" spc="89" dirty="0">
                <a:solidFill>
                  <a:srgbClr val="00B050"/>
                </a:solidFill>
              </a:rPr>
              <a:t>168,000 J</a:t>
            </a:r>
          </a:p>
          <a:p>
            <a:r>
              <a:rPr lang="en-GB" sz="4000" spc="89" dirty="0"/>
              <a:t>    b)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15.5 </a:t>
            </a:r>
            <a:r>
              <a:rPr lang="el-GR" sz="4000" spc="89" dirty="0"/>
              <a:t>x</a:t>
            </a:r>
            <a:r>
              <a:rPr lang="en-GB" sz="4000" spc="89" dirty="0"/>
              <a:t> 899 </a:t>
            </a:r>
            <a:r>
              <a:rPr lang="el-GR" sz="4000" spc="89" dirty="0"/>
              <a:t>x</a:t>
            </a:r>
            <a:r>
              <a:rPr lang="en-GB" sz="4000" spc="89" dirty="0"/>
              <a:t> 0.5 = </a:t>
            </a:r>
            <a:r>
              <a:rPr lang="en-GB" sz="4000" b="1" spc="89" dirty="0">
                <a:solidFill>
                  <a:srgbClr val="00B050"/>
                </a:solidFill>
              </a:rPr>
              <a:t>6,967 J</a:t>
            </a:r>
          </a:p>
          <a:p>
            <a:r>
              <a:rPr lang="en-GB" sz="4000" b="1" spc="89" dirty="0">
                <a:solidFill>
                  <a:srgbClr val="00B050"/>
                </a:solidFill>
              </a:rPr>
              <a:t>    </a:t>
            </a:r>
            <a:r>
              <a:rPr lang="en-GB" sz="4000" spc="89" dirty="0"/>
              <a:t>c)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0.5 </a:t>
            </a:r>
            <a:r>
              <a:rPr lang="el-GR" sz="4000" spc="89" dirty="0"/>
              <a:t>x</a:t>
            </a:r>
            <a:r>
              <a:rPr lang="en-GB" sz="4000" spc="89" dirty="0"/>
              <a:t> 390 </a:t>
            </a:r>
            <a:r>
              <a:rPr lang="el-GR" sz="4000" spc="89" dirty="0"/>
              <a:t>x</a:t>
            </a:r>
            <a:r>
              <a:rPr lang="en-GB" sz="4000" spc="89" dirty="0"/>
              <a:t> 20 = </a:t>
            </a:r>
            <a:r>
              <a:rPr lang="en-GB" sz="4000" b="1" spc="89" dirty="0">
                <a:solidFill>
                  <a:srgbClr val="00B050"/>
                </a:solidFill>
              </a:rPr>
              <a:t>3,900 J</a:t>
            </a:r>
          </a:p>
          <a:p>
            <a:r>
              <a:rPr lang="en-GB" sz="4000" b="1" spc="89" dirty="0">
                <a:solidFill>
                  <a:srgbClr val="00B050"/>
                </a:solidFill>
              </a:rPr>
              <a:t>    </a:t>
            </a:r>
            <a:r>
              <a:rPr lang="en-GB" sz="4000" spc="89" dirty="0"/>
              <a:t>d)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2 </a:t>
            </a:r>
            <a:r>
              <a:rPr lang="el-GR" sz="4000" spc="89" dirty="0"/>
              <a:t>x</a:t>
            </a:r>
            <a:r>
              <a:rPr lang="en-GB" sz="4000" spc="89" dirty="0"/>
              <a:t> 540 </a:t>
            </a:r>
            <a:r>
              <a:rPr lang="el-GR" sz="4000" spc="89" dirty="0"/>
              <a:t>x</a:t>
            </a:r>
            <a:r>
              <a:rPr lang="en-GB" sz="4000" spc="89" dirty="0"/>
              <a:t> 60 = </a:t>
            </a:r>
            <a:r>
              <a:rPr lang="en-GB" sz="4000" b="1" spc="89" dirty="0">
                <a:solidFill>
                  <a:srgbClr val="00B050"/>
                </a:solidFill>
              </a:rPr>
              <a:t>64,800 J</a:t>
            </a:r>
          </a:p>
          <a:p>
            <a:r>
              <a:rPr lang="en-GB" sz="4000" b="1" spc="89" dirty="0">
                <a:solidFill>
                  <a:srgbClr val="00B050"/>
                </a:solidFill>
              </a:rPr>
              <a:t>    </a:t>
            </a:r>
            <a:r>
              <a:rPr lang="en-GB" sz="4000" spc="89" dirty="0"/>
              <a:t>e)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800 </a:t>
            </a:r>
            <a:r>
              <a:rPr lang="el-GR" sz="4000" spc="89" dirty="0"/>
              <a:t>x</a:t>
            </a:r>
            <a:r>
              <a:rPr lang="en-GB" sz="4000" spc="89" dirty="0"/>
              <a:t> 900 </a:t>
            </a:r>
            <a:r>
              <a:rPr lang="el-GR" sz="4000" spc="89" dirty="0"/>
              <a:t>x</a:t>
            </a:r>
            <a:r>
              <a:rPr lang="en-GB" sz="4000" spc="89" dirty="0"/>
              <a:t> 7.5 = </a:t>
            </a:r>
            <a:r>
              <a:rPr lang="en-GB" sz="4000" b="1" spc="89" dirty="0">
                <a:solidFill>
                  <a:srgbClr val="00B050"/>
                </a:solidFill>
              </a:rPr>
              <a:t>5,400,000 J</a:t>
            </a:r>
          </a:p>
          <a:p>
            <a:r>
              <a:rPr lang="en-GB" sz="4000" b="1" spc="89" dirty="0">
                <a:solidFill>
                  <a:srgbClr val="00B050"/>
                </a:solidFill>
              </a:rPr>
              <a:t>    </a:t>
            </a:r>
            <a:r>
              <a:rPr lang="en-GB" sz="4000" spc="89" dirty="0"/>
              <a:t>f)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1.2 </a:t>
            </a:r>
            <a:r>
              <a:rPr lang="el-GR" sz="4000" spc="89" dirty="0"/>
              <a:t>x</a:t>
            </a:r>
            <a:r>
              <a:rPr lang="en-GB" sz="4000" spc="89" dirty="0"/>
              <a:t> 100 </a:t>
            </a:r>
            <a:r>
              <a:rPr lang="el-GR" sz="4000" spc="89" dirty="0"/>
              <a:t>x</a:t>
            </a:r>
            <a:r>
              <a:rPr lang="en-GB" sz="4000" spc="89" dirty="0"/>
              <a:t> 0.5 = </a:t>
            </a:r>
            <a:r>
              <a:rPr lang="en-GB" sz="4000" b="1" spc="89" dirty="0">
                <a:solidFill>
                  <a:srgbClr val="00B050"/>
                </a:solidFill>
              </a:rPr>
              <a:t>60 J</a:t>
            </a:r>
          </a:p>
          <a:p>
            <a:r>
              <a:rPr lang="en-GB" sz="4000" b="1" spc="89" dirty="0">
                <a:solidFill>
                  <a:srgbClr val="00B050"/>
                </a:solidFill>
              </a:rPr>
              <a:t>    </a:t>
            </a:r>
            <a:r>
              <a:rPr lang="en-GB" sz="4000" spc="89" dirty="0"/>
              <a:t>g)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2 </a:t>
            </a:r>
            <a:r>
              <a:rPr lang="el-GR" sz="4000" spc="89" dirty="0"/>
              <a:t>x</a:t>
            </a:r>
            <a:r>
              <a:rPr lang="en-GB" sz="4000" spc="89" dirty="0"/>
              <a:t> 130 </a:t>
            </a:r>
            <a:r>
              <a:rPr lang="el-GR" sz="4000" spc="89" dirty="0"/>
              <a:t>x</a:t>
            </a:r>
            <a:r>
              <a:rPr lang="en-GB" sz="4000" spc="89" dirty="0"/>
              <a:t> 8 = </a:t>
            </a:r>
            <a:r>
              <a:rPr lang="en-GB" sz="4000" b="1" spc="89" dirty="0">
                <a:solidFill>
                  <a:srgbClr val="00B050"/>
                </a:solidFill>
              </a:rPr>
              <a:t>2,080 J</a:t>
            </a:r>
          </a:p>
          <a:p>
            <a:r>
              <a:rPr lang="en-GB" sz="4000" b="1" spc="89" dirty="0">
                <a:solidFill>
                  <a:srgbClr val="00B050"/>
                </a:solidFill>
              </a:rPr>
              <a:t>    </a:t>
            </a:r>
            <a:r>
              <a:rPr lang="en-GB" sz="4000" spc="89" dirty="0"/>
              <a:t>h)</a:t>
            </a:r>
            <a:r>
              <a:rPr lang="el-GR" sz="4000" dirty="0"/>
              <a:t> ΔE = m </a:t>
            </a:r>
            <a:r>
              <a:rPr lang="el-GR" sz="4000" spc="89" dirty="0"/>
              <a:t>x c x Δθ</a:t>
            </a:r>
            <a:r>
              <a:rPr lang="en-GB" sz="4000" spc="89" dirty="0"/>
              <a:t> = 1500 </a:t>
            </a:r>
            <a:r>
              <a:rPr lang="el-GR" sz="4000" spc="89" dirty="0"/>
              <a:t>x</a:t>
            </a:r>
            <a:r>
              <a:rPr lang="en-GB" sz="4000" spc="89" dirty="0"/>
              <a:t> 450 </a:t>
            </a:r>
            <a:r>
              <a:rPr lang="el-GR" sz="4000" spc="89" dirty="0"/>
              <a:t>x</a:t>
            </a:r>
            <a:r>
              <a:rPr lang="en-GB" sz="4000" spc="89" dirty="0"/>
              <a:t> 0.2 = </a:t>
            </a:r>
            <a:r>
              <a:rPr lang="en-GB" sz="4000" b="1" spc="89" dirty="0">
                <a:solidFill>
                  <a:srgbClr val="00B050"/>
                </a:solidFill>
              </a:rPr>
              <a:t>135,000 J</a:t>
            </a:r>
          </a:p>
          <a:p>
            <a:endParaRPr lang="en-GB" sz="4000" b="1" spc="89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endParaRPr lang="el-GR" spc="89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4316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FBEA53-32DF-4B18-ACD3-782B79C3FB43}"/>
                  </a:ext>
                </a:extLst>
              </p:cNvPr>
              <p:cNvSpPr txBox="1"/>
              <p:nvPr/>
            </p:nvSpPr>
            <p:spPr>
              <a:xfrm>
                <a:off x="135692" y="1070440"/>
                <a:ext cx="11188930" cy="565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spc="89" dirty="0">
                    <a:solidFill>
                      <a:schemeClr val="tx1"/>
                    </a:solidFill>
                  </a:rPr>
                  <a:t>2. a) </a:t>
                </a:r>
                <a14:m>
                  <m:oMath xmlns:m="http://schemas.openxmlformats.org/officeDocument/2006/math"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1,000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540 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2.5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0.74 kg</a:t>
                </a:r>
              </a:p>
              <a:p>
                <a:r>
                  <a:rPr lang="en-GB" sz="4000" dirty="0">
                    <a:solidFill>
                      <a:schemeClr val="tx1"/>
                    </a:solidFill>
                  </a:rPr>
                  <a:t>     b) </a:t>
                </a:r>
                <a14:m>
                  <m:oMath xmlns:m="http://schemas.openxmlformats.org/officeDocument/2006/math"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2,5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130 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0.2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96.2 kg</a:t>
                </a:r>
              </a:p>
              <a:p>
                <a:r>
                  <a:rPr lang="en-GB" sz="4000" b="1" dirty="0">
                    <a:solidFill>
                      <a:srgbClr val="00B050"/>
                    </a:solidFill>
                  </a:rPr>
                  <a:t>     </a:t>
                </a:r>
                <a:r>
                  <a:rPr lang="en-GB" sz="4000" dirty="0"/>
                  <a:t>c)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× ∆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900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0.22 kg</a:t>
                </a:r>
              </a:p>
              <a:p>
                <a:r>
                  <a:rPr lang="en-GB" sz="4000" b="1" dirty="0">
                    <a:solidFill>
                      <a:srgbClr val="00B050"/>
                    </a:solidFill>
                  </a:rPr>
                  <a:t>     </a:t>
                </a:r>
                <a:r>
                  <a:rPr lang="en-GB" sz="4000" dirty="0"/>
                  <a:t>d)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× ∆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5,000,000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4200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15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79.4 kg</a:t>
                </a:r>
              </a:p>
              <a:p>
                <a:endParaRPr lang="en-GB" sz="4000" b="1" dirty="0">
                  <a:solidFill>
                    <a:srgbClr val="00B050"/>
                  </a:solidFill>
                </a:endParaRPr>
              </a:p>
              <a:p>
                <a:endParaRPr lang="en-GB" dirty="0">
                  <a:solidFill>
                    <a:srgbClr val="C00000"/>
                  </a:solidFill>
                </a:endParaRPr>
              </a:p>
              <a:p>
                <a:endParaRPr lang="en-GB" dirty="0">
                  <a:solidFill>
                    <a:srgbClr val="C00000"/>
                  </a:solidFill>
                </a:endParaRPr>
              </a:p>
              <a:p>
                <a:endParaRPr lang="en-GB" dirty="0">
                  <a:solidFill>
                    <a:srgbClr val="C00000"/>
                  </a:solidFill>
                </a:endParaRPr>
              </a:p>
              <a:p>
                <a:endParaRPr lang="el-GR" spc="89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FBEA53-32DF-4B18-ACD3-782B79C3F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92" y="1070440"/>
                <a:ext cx="11188930" cy="5651034"/>
              </a:xfrm>
              <a:prstGeom prst="rect">
                <a:avLst/>
              </a:prstGeom>
              <a:blipFill>
                <a:blip r:embed="rId3"/>
                <a:stretch>
                  <a:fillRect l="-1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081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E3181C-AD8D-4EBC-8FE0-01C7B4D4FEDF}"/>
                  </a:ext>
                </a:extLst>
              </p:cNvPr>
              <p:cNvSpPr txBox="1"/>
              <p:nvPr/>
            </p:nvSpPr>
            <p:spPr>
              <a:xfrm>
                <a:off x="135692" y="1204469"/>
                <a:ext cx="11188930" cy="5374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chemeClr val="tx1"/>
                    </a:solidFill>
                  </a:rPr>
                  <a:t>3. a)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3,000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100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1.5 ˚C</a:t>
                </a:r>
              </a:p>
              <a:p>
                <a:r>
                  <a:rPr lang="en-GB" sz="4000" dirty="0">
                    <a:solidFill>
                      <a:schemeClr val="tx1"/>
                    </a:solidFill>
                  </a:rPr>
                  <a:t>    b)</a:t>
                </a:r>
                <a:r>
                  <a:rPr lang="en-GB" sz="4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4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6,600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0.3 </m:t>
                        </m:r>
                        <m:r>
                          <a:rPr lang="en-GB" sz="4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450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48.9 ˚C</a:t>
                </a:r>
              </a:p>
              <a:p>
                <a:r>
                  <a:rPr lang="en-GB" sz="4000" dirty="0">
                    <a:solidFill>
                      <a:srgbClr val="C00000"/>
                    </a:solidFill>
                  </a:rPr>
                  <a:t>    </a:t>
                </a:r>
                <a:r>
                  <a:rPr lang="en-GB" sz="4000" dirty="0"/>
                  <a:t>b)</a:t>
                </a:r>
                <a:r>
                  <a:rPr lang="en-GB" sz="4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700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899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7.8 ˚C</a:t>
                </a:r>
              </a:p>
              <a:p>
                <a:r>
                  <a:rPr lang="en-GB" sz="4000" dirty="0">
                    <a:solidFill>
                      <a:srgbClr val="C00000"/>
                    </a:solidFill>
                  </a:rPr>
                  <a:t>    </a:t>
                </a:r>
                <a:r>
                  <a:rPr lang="en-GB" sz="4000" dirty="0"/>
                  <a:t>b)</a:t>
                </a:r>
                <a:r>
                  <a:rPr lang="en-GB" sz="4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02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390</m:t>
                        </m:r>
                      </m:den>
                    </m:f>
                  </m:oMath>
                </a14:m>
                <a:r>
                  <a:rPr lang="en-GB" sz="4000" dirty="0"/>
                  <a:t> = </a:t>
                </a:r>
                <a:r>
                  <a:rPr lang="en-GB" sz="4000" b="1" dirty="0">
                    <a:solidFill>
                      <a:srgbClr val="00B050"/>
                    </a:solidFill>
                  </a:rPr>
                  <a:t>2.6 ˚C</a:t>
                </a:r>
              </a:p>
              <a:p>
                <a:endParaRPr lang="en-GB" sz="4000" dirty="0">
                  <a:solidFill>
                    <a:srgbClr val="C00000"/>
                  </a:solidFill>
                </a:endParaRPr>
              </a:p>
              <a:p>
                <a:r>
                  <a:rPr lang="en-GB" dirty="0">
                    <a:solidFill>
                      <a:srgbClr val="C00000"/>
                    </a:solidFill>
                  </a:rPr>
                  <a:t>         </a:t>
                </a:r>
              </a:p>
              <a:p>
                <a:endParaRPr lang="en-GB" dirty="0">
                  <a:solidFill>
                    <a:srgbClr val="C00000"/>
                  </a:solidFill>
                </a:endParaRPr>
              </a:p>
              <a:p>
                <a:endParaRPr lang="el-GR" spc="89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E3181C-AD8D-4EBC-8FE0-01C7B4D4F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92" y="1204469"/>
                <a:ext cx="11188930" cy="5374035"/>
              </a:xfrm>
              <a:prstGeom prst="rect">
                <a:avLst/>
              </a:prstGeom>
              <a:blipFill>
                <a:blip r:embed="rId3"/>
                <a:stretch>
                  <a:fillRect l="-1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2669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1A3827-9937-4663-83C0-E286AB6E032D}"/>
                  </a:ext>
                </a:extLst>
              </p:cNvPr>
              <p:cNvSpPr txBox="1"/>
              <p:nvPr/>
            </p:nvSpPr>
            <p:spPr>
              <a:xfrm>
                <a:off x="0" y="1049112"/>
                <a:ext cx="11670632" cy="6443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GB" sz="3200" b="1" dirty="0"/>
                  <a:t>4. a) </a:t>
                </a:r>
                <a:r>
                  <a:rPr lang="en-GB" sz="3200" dirty="0"/>
                  <a:t>m = 10 g = 0.01 kg</a:t>
                </a:r>
              </a:p>
              <a:p>
                <a:r>
                  <a:rPr lang="en-GB" sz="3200" dirty="0"/>
                  <a:t> </a:t>
                </a:r>
                <a:r>
                  <a:rPr lang="el-GR" sz="3200" dirty="0"/>
                  <a:t>ΔE = m </a:t>
                </a:r>
                <a:r>
                  <a:rPr lang="el-GR" sz="3200" spc="89" dirty="0"/>
                  <a:t>x c x Δθ</a:t>
                </a:r>
                <a:r>
                  <a:rPr lang="en-GB" sz="3200" spc="89" dirty="0"/>
                  <a:t> = 0.01 </a:t>
                </a:r>
                <a:r>
                  <a:rPr lang="el-GR" sz="3200" spc="89" dirty="0"/>
                  <a:t>x</a:t>
                </a:r>
                <a:r>
                  <a:rPr lang="en-GB" sz="3200" spc="89" dirty="0"/>
                  <a:t> 4200 </a:t>
                </a:r>
                <a:r>
                  <a:rPr lang="el-GR" sz="3200" spc="89" dirty="0"/>
                  <a:t>x</a:t>
                </a:r>
                <a:r>
                  <a:rPr lang="en-GB" sz="3200" spc="89" dirty="0"/>
                  <a:t> 5 = </a:t>
                </a:r>
                <a:r>
                  <a:rPr lang="en-GB" sz="3200" b="1" spc="89" dirty="0">
                    <a:solidFill>
                      <a:srgbClr val="00B050"/>
                    </a:solidFill>
                  </a:rPr>
                  <a:t>210 J</a:t>
                </a:r>
              </a:p>
              <a:p>
                <a:r>
                  <a:rPr lang="en-GB" sz="3200" dirty="0"/>
                  <a:t>	</a:t>
                </a:r>
                <a:r>
                  <a:rPr lang="en-GB" sz="3200" b="1" dirty="0"/>
                  <a:t>b)</a:t>
                </a:r>
                <a:r>
                  <a:rPr lang="en-GB" sz="3200" dirty="0"/>
                  <a:t> m = 12.2 g = 0.0122 kg</a:t>
                </a:r>
              </a:p>
              <a:p>
                <a:r>
                  <a:rPr lang="en-GB" sz="3200" dirty="0"/>
                  <a:t> </a:t>
                </a:r>
                <a:r>
                  <a:rPr lang="el-GR" sz="3200" dirty="0"/>
                  <a:t>ΔE = m </a:t>
                </a:r>
                <a:r>
                  <a:rPr lang="el-GR" sz="3200" spc="89" dirty="0"/>
                  <a:t>x c x Δθ</a:t>
                </a:r>
                <a:r>
                  <a:rPr lang="en-GB" sz="3200" spc="89" dirty="0"/>
                  <a:t> = 0.0122 </a:t>
                </a:r>
                <a:r>
                  <a:rPr lang="el-GR" sz="3200" spc="89" dirty="0"/>
                  <a:t>x</a:t>
                </a:r>
                <a:r>
                  <a:rPr lang="en-GB" sz="3200" spc="89" dirty="0"/>
                  <a:t> 900 </a:t>
                </a:r>
                <a:r>
                  <a:rPr lang="el-GR" sz="3200" spc="89" dirty="0"/>
                  <a:t>x</a:t>
                </a:r>
                <a:r>
                  <a:rPr lang="en-GB" sz="3200" spc="89" dirty="0"/>
                  <a:t> 10.1 = </a:t>
                </a:r>
                <a:r>
                  <a:rPr lang="en-GB" sz="3200" b="1" spc="89" dirty="0">
                    <a:solidFill>
                      <a:srgbClr val="00B050"/>
                    </a:solidFill>
                  </a:rPr>
                  <a:t>110.9 J</a:t>
                </a:r>
              </a:p>
              <a:p>
                <a:r>
                  <a:rPr lang="en-GB" sz="3200" dirty="0"/>
                  <a:t>         </a:t>
                </a:r>
                <a:r>
                  <a:rPr lang="en-GB" sz="3200" b="1" dirty="0"/>
                  <a:t>c)</a:t>
                </a:r>
                <a:r>
                  <a:rPr lang="en-GB" sz="3200" dirty="0"/>
                  <a:t> m = 300.3 g = 0.3003 kg</a:t>
                </a:r>
              </a:p>
              <a:p>
                <a:r>
                  <a:rPr lang="en-GB" sz="3200" dirty="0"/>
                  <a:t> </a:t>
                </a:r>
                <a:r>
                  <a:rPr lang="el-GR" sz="3200" dirty="0"/>
                  <a:t>ΔE = m </a:t>
                </a:r>
                <a:r>
                  <a:rPr lang="el-GR" sz="3200" spc="89" dirty="0"/>
                  <a:t>x c x Δθ</a:t>
                </a:r>
                <a:r>
                  <a:rPr lang="en-GB" sz="3200" spc="89" dirty="0"/>
                  <a:t> = 0.3003 </a:t>
                </a:r>
                <a:r>
                  <a:rPr lang="el-GR" sz="3200" spc="89" dirty="0"/>
                  <a:t>x</a:t>
                </a:r>
                <a:r>
                  <a:rPr lang="en-GB" sz="3200" spc="89" dirty="0"/>
                  <a:t> 390 </a:t>
                </a:r>
                <a:r>
                  <a:rPr lang="el-GR" sz="3200" spc="89" dirty="0"/>
                  <a:t>x</a:t>
                </a:r>
                <a:r>
                  <a:rPr lang="en-GB" sz="3200" spc="89" dirty="0"/>
                  <a:t> 0.8 = </a:t>
                </a:r>
                <a:r>
                  <a:rPr lang="en-GB" sz="3200" b="1" spc="89" dirty="0">
                    <a:solidFill>
                      <a:srgbClr val="00B050"/>
                    </a:solidFill>
                  </a:rPr>
                  <a:t>93.7 J</a:t>
                </a:r>
              </a:p>
              <a:p>
                <a:r>
                  <a:rPr lang="en-GB" sz="3200" b="1" spc="89" dirty="0">
                    <a:solidFill>
                      <a:srgbClr val="00B050"/>
                    </a:solidFill>
                  </a:rPr>
                  <a:t>    </a:t>
                </a:r>
                <a:r>
                  <a:rPr lang="en-GB" sz="3200" b="1" spc="89" dirty="0"/>
                  <a:t>5. a)</a:t>
                </a:r>
                <a:r>
                  <a:rPr lang="en-GB" sz="3200" spc="89" dirty="0"/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× 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10,000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899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:r>
                  <a:rPr lang="en-GB" sz="3200" b="1" dirty="0">
                    <a:solidFill>
                      <a:srgbClr val="00B050"/>
                    </a:solidFill>
                  </a:rPr>
                  <a:t>0.56 kg</a:t>
                </a:r>
              </a:p>
              <a:p>
                <a:r>
                  <a:rPr lang="en-GB" sz="3200" b="1" spc="89" dirty="0"/>
                  <a:t>	b)</a:t>
                </a:r>
                <a:r>
                  <a:rPr lang="en-GB" sz="3200" dirty="0"/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× 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600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130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2.2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:r>
                  <a:rPr lang="en-GB" sz="3200" b="1" dirty="0">
                    <a:solidFill>
                      <a:srgbClr val="00B050"/>
                    </a:solidFill>
                  </a:rPr>
                  <a:t>2.1 kg</a:t>
                </a:r>
              </a:p>
              <a:p>
                <a:r>
                  <a:rPr lang="en-GB" sz="3200" dirty="0"/>
                  <a:t>	</a:t>
                </a:r>
                <a:r>
                  <a:rPr lang="en-GB" sz="3200" b="1" dirty="0"/>
                  <a:t>c)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× 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540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:r>
                  <a:rPr lang="en-GB" sz="3200" b="1" dirty="0">
                    <a:solidFill>
                      <a:srgbClr val="00B050"/>
                    </a:solidFill>
                  </a:rPr>
                  <a:t>0.0019 kg</a:t>
                </a:r>
              </a:p>
              <a:p>
                <a:endParaRPr lang="en-GB" sz="3200" dirty="0"/>
              </a:p>
              <a:p>
                <a:endParaRPr lang="en-GB" sz="3200" b="1" spc="89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1A3827-9937-4663-83C0-E286AB6E0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49112"/>
                <a:ext cx="11670632" cy="6443687"/>
              </a:xfrm>
              <a:prstGeom prst="rect">
                <a:avLst/>
              </a:prstGeom>
              <a:blipFill>
                <a:blip r:embed="rId3"/>
                <a:stretch>
                  <a:fillRect l="-522" t="-1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9309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34B9C7-A94F-49C4-BD2F-60465EB1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DC43E1-82DB-4CF9-80EF-006E6B10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62759"/>
            <a:ext cx="10515600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Exam question so exam conditions!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You have 6 minutes!</a:t>
            </a:r>
          </a:p>
        </p:txBody>
      </p:sp>
    </p:spTree>
    <p:extLst>
      <p:ext uri="{BB962C8B-B14F-4D97-AF65-F5344CB8AC3E}">
        <p14:creationId xmlns:p14="http://schemas.microsoft.com/office/powerpoint/2010/main" val="763484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16E9B1-406A-4D26-A186-C223F2D3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85E5B65-625C-4947-835C-75B7C4219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7BB834-1852-4BAC-BBCB-8AA9AC9CF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83920"/>
            <a:ext cx="9277395" cy="59740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BBD677-B6ED-4BBB-A9A6-C98C933FEC7B}"/>
              </a:ext>
            </a:extLst>
          </p:cNvPr>
          <p:cNvSpPr/>
          <p:nvPr/>
        </p:nvSpPr>
        <p:spPr>
          <a:xfrm>
            <a:off x="878688" y="2970014"/>
            <a:ext cx="7769178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l-GR" sz="3200" dirty="0"/>
              <a:t>ΔE = m </a:t>
            </a:r>
            <a:r>
              <a:rPr lang="el-GR" sz="3200" spc="89" dirty="0"/>
              <a:t>x c x Δθ</a:t>
            </a:r>
            <a:r>
              <a:rPr lang="en-GB" sz="3200" spc="89" dirty="0"/>
              <a:t> = 0.5 </a:t>
            </a:r>
            <a:r>
              <a:rPr lang="el-GR" sz="3200" spc="89" dirty="0"/>
              <a:t>x</a:t>
            </a:r>
            <a:r>
              <a:rPr lang="en-GB" sz="3200" spc="89" dirty="0"/>
              <a:t> 4200 </a:t>
            </a:r>
            <a:r>
              <a:rPr lang="el-GR" sz="3200" spc="89" dirty="0"/>
              <a:t>x</a:t>
            </a:r>
            <a:r>
              <a:rPr lang="en-GB" sz="3200" spc="89" dirty="0"/>
              <a:t> 22 = </a:t>
            </a:r>
            <a:r>
              <a:rPr lang="en-GB" sz="3200" b="1" spc="89" dirty="0">
                <a:solidFill>
                  <a:srgbClr val="00B050"/>
                </a:solidFill>
              </a:rPr>
              <a:t>46,200 J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252A96-C8C4-4EE4-A5DD-825A5276601A}"/>
              </a:ext>
            </a:extLst>
          </p:cNvPr>
          <p:cNvSpPr/>
          <p:nvPr/>
        </p:nvSpPr>
        <p:spPr>
          <a:xfrm>
            <a:off x="8187936" y="5520004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  <a:latin typeface="arial" panose="020B0604020202020204" pitchFamily="34" charset="0"/>
              </a:rPr>
              <a:t>✓</a:t>
            </a:r>
            <a:endParaRPr lang="en-GB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7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69B568-67A0-40AC-A7B7-E8B604F47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CE7B43-BE87-41AE-A4D0-6C651F5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2E25B30-6BE4-4180-A3BB-24977A71E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674FE9-7CA9-415F-AF4F-F54A0892B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31480" cy="69377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0256FF-FED0-4B44-A451-7D8ADCF914CF}"/>
                  </a:ext>
                </a:extLst>
              </p:cNvPr>
              <p:cNvSpPr/>
              <p:nvPr/>
            </p:nvSpPr>
            <p:spPr>
              <a:xfrm>
                <a:off x="645642" y="3353561"/>
                <a:ext cx="5275611" cy="8039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46,200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4200</m:t>
                        </m:r>
                      </m:den>
                    </m:f>
                  </m:oMath>
                </a14:m>
                <a:r>
                  <a:rPr lang="en-GB" sz="3200" dirty="0"/>
                  <a:t> = 22 </a:t>
                </a:r>
                <a:r>
                  <a:rPr lang="en-US" sz="3200" dirty="0"/>
                  <a:t>°C </a:t>
                </a:r>
                <a:endParaRPr lang="en-GB" sz="3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0256FF-FED0-4B44-A451-7D8ADCF91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42" y="3353561"/>
                <a:ext cx="5275611" cy="803938"/>
              </a:xfrm>
              <a:prstGeom prst="rect">
                <a:avLst/>
              </a:prstGeom>
              <a:blipFill>
                <a:blip r:embed="rId4"/>
                <a:stretch>
                  <a:fillRect r="-1965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09B0922-266A-4FDC-80B0-B01DD92EB940}"/>
              </a:ext>
            </a:extLst>
          </p:cNvPr>
          <p:cNvSpPr txBox="1"/>
          <p:nvPr/>
        </p:nvSpPr>
        <p:spPr>
          <a:xfrm>
            <a:off x="807720" y="4251960"/>
            <a:ext cx="73134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Temp after 2 hours = 100 – 22 = </a:t>
            </a:r>
            <a:r>
              <a:rPr lang="en-GB" sz="2800" b="1" dirty="0">
                <a:solidFill>
                  <a:srgbClr val="00B050"/>
                </a:solidFill>
              </a:rPr>
              <a:t>78 </a:t>
            </a:r>
            <a:r>
              <a:rPr lang="en-US" sz="2800" b="1" dirty="0">
                <a:solidFill>
                  <a:srgbClr val="00B050"/>
                </a:solidFill>
              </a:rPr>
              <a:t>°C</a:t>
            </a:r>
            <a:r>
              <a:rPr lang="en-GB" sz="28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1133BC-6433-43C5-AFB1-A8D01E0373A2}"/>
              </a:ext>
            </a:extLst>
          </p:cNvPr>
          <p:cNvSpPr/>
          <p:nvPr/>
        </p:nvSpPr>
        <p:spPr>
          <a:xfrm>
            <a:off x="645642" y="5593841"/>
            <a:ext cx="10258129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dirty="0"/>
              <a:t>P = E ÷ t = 46,200 ÷ (2 × 60 × 60) = 46,200 ÷ 7200 = </a:t>
            </a:r>
            <a:r>
              <a:rPr lang="en-GB" sz="3200" b="1" dirty="0">
                <a:solidFill>
                  <a:srgbClr val="00B050"/>
                </a:solidFill>
              </a:rPr>
              <a:t>6.4 Watts</a:t>
            </a:r>
          </a:p>
        </p:txBody>
      </p:sp>
    </p:spTree>
    <p:extLst>
      <p:ext uri="{BB962C8B-B14F-4D97-AF65-F5344CB8AC3E}">
        <p14:creationId xmlns:p14="http://schemas.microsoft.com/office/powerpoint/2010/main" val="3651672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28395E-0821-49EE-B189-250DDAB54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</a:t>
            </a:r>
          </a:p>
        </p:txBody>
      </p:sp>
      <p:sp>
        <p:nvSpPr>
          <p:cNvPr id="4" name="INDEPENDENT WORK…">
            <a:extLst>
              <a:ext uri="{FF2B5EF4-FFF2-40B4-BE49-F238E27FC236}">
                <a16:creationId xmlns:a16="http://schemas.microsoft.com/office/drawing/2014/main" id="{FD02A0FD-AC25-4650-83EF-1DC88DAC9D7A}"/>
              </a:ext>
            </a:extLst>
          </p:cNvPr>
          <p:cNvSpPr txBox="1">
            <a:spLocks/>
          </p:cNvSpPr>
          <p:nvPr/>
        </p:nvSpPr>
        <p:spPr>
          <a:xfrm>
            <a:off x="135692" y="1171738"/>
            <a:ext cx="8576804" cy="4610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7140">
              <a:spcBef>
                <a:spcPts val="0"/>
              </a:spcBef>
              <a:buFont typeface="Arial" panose="020B0604020202020204" pitchFamily="34" charset="0"/>
              <a:buNone/>
              <a:defRPr sz="2184" b="1">
                <a:solidFill>
                  <a:srgbClr val="5B6C73"/>
                </a:solidFill>
              </a:defRPr>
            </a:pPr>
            <a:r>
              <a:rPr lang="en-GB" sz="2184" b="1">
                <a:solidFill>
                  <a:srgbClr val="5B6C73"/>
                </a:solidFill>
              </a:rPr>
              <a:t>INDEPENDENT WORK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>
                <a:solidFill>
                  <a:srgbClr val="000000"/>
                </a:solidFill>
              </a:rPr>
              <a:t>Professor Messer has an outdoor swimming pool, which contains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100 000 kg of water. 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>
                <a:solidFill>
                  <a:srgbClr val="000000"/>
                </a:solidFill>
              </a:rPr>
              <a:t>a) He needs to heat the water from 15°C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 to 20°C. How much energy does he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 need?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>
                <a:solidFill>
                  <a:srgbClr val="000000"/>
                </a:solidFill>
              </a:rPr>
              <a:t>b) How much would this cost (in £) if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 each MJ of electricity costs 3p?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c) On a hot summer day the sun shines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 for 10 hours and the water absorbs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 solar energy at a rate of 20 kW. How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 much energy is absorbed that day?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>
                <a:solidFill>
                  <a:srgbClr val="000000"/>
                </a:solidFill>
              </a:rPr>
              <a:t>d) By how much does the sun heat up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   the water?</a:t>
            </a:r>
            <a:endParaRPr lang="en-GB" sz="2184" dirty="0">
              <a:solidFill>
                <a:srgbClr val="000000"/>
              </a:solidFill>
            </a:endParaRPr>
          </a:p>
        </p:txBody>
      </p:sp>
      <p:pic>
        <p:nvPicPr>
          <p:cNvPr id="5" name="pasted-image.tiff" descr="pasted-image.tiff">
            <a:extLst>
              <a:ext uri="{FF2B5EF4-FFF2-40B4-BE49-F238E27FC236}">
                <a16:creationId xmlns:a16="http://schemas.microsoft.com/office/drawing/2014/main" id="{203F8AF5-0B16-4E0F-A3E0-A939686D5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164" y="2001396"/>
            <a:ext cx="3780781" cy="37807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85729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32DD2C-08A9-47E7-AA8A-99386755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Review</a:t>
            </a:r>
          </a:p>
        </p:txBody>
      </p:sp>
      <p:sp>
        <p:nvSpPr>
          <p:cNvPr id="4" name="TEACHER’S NOTES…">
            <a:extLst>
              <a:ext uri="{FF2B5EF4-FFF2-40B4-BE49-F238E27FC236}">
                <a16:creationId xmlns:a16="http://schemas.microsoft.com/office/drawing/2014/main" id="{5B7CF1FC-046B-423C-9AE6-51CFEED6CEE0}"/>
              </a:ext>
            </a:extLst>
          </p:cNvPr>
          <p:cNvSpPr txBox="1">
            <a:spLocks/>
          </p:cNvSpPr>
          <p:nvPr/>
        </p:nvSpPr>
        <p:spPr>
          <a:xfrm>
            <a:off x="358099" y="1190335"/>
            <a:ext cx="8576804" cy="4610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 b="1">
                <a:solidFill>
                  <a:srgbClr val="000000"/>
                </a:solidFill>
              </a:defRPr>
            </a:pPr>
            <a:r>
              <a:rPr lang="en-GB" sz="2184" b="1">
                <a:solidFill>
                  <a:srgbClr val="000000"/>
                </a:solidFill>
              </a:rPr>
              <a:t>DATA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>
                <a:solidFill>
                  <a:srgbClr val="000000"/>
                </a:solidFill>
              </a:rPr>
              <a:t>m = 100 000 kg 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n-GB" sz="2184">
                <a:solidFill>
                  <a:srgbClr val="000000"/>
                </a:solidFill>
              </a:rPr>
              <a:t>c</a:t>
            </a:r>
            <a:r>
              <a:rPr lang="en-GB" sz="2184" baseline="-5999">
                <a:solidFill>
                  <a:srgbClr val="000000"/>
                </a:solidFill>
              </a:rPr>
              <a:t>WATER</a:t>
            </a:r>
            <a:r>
              <a:rPr lang="en-GB" sz="2184">
                <a:solidFill>
                  <a:srgbClr val="000000"/>
                </a:solidFill>
              </a:rPr>
              <a:t> = 4200 J/kg°C</a:t>
            </a:r>
            <a:br>
              <a:rPr lang="en-GB" sz="2184">
                <a:solidFill>
                  <a:srgbClr val="000000"/>
                </a:solidFill>
              </a:rPr>
            </a:br>
            <a:r>
              <a:rPr lang="el-GR" sz="2184" spc="78">
                <a:solidFill>
                  <a:srgbClr val="000000"/>
                </a:solidFill>
              </a:rPr>
              <a:t>Δθ = 20 - 15 = 5°</a:t>
            </a:r>
            <a:r>
              <a:rPr lang="en-GB" sz="2184" spc="78">
                <a:solidFill>
                  <a:srgbClr val="000000"/>
                </a:solidFill>
              </a:rPr>
              <a:t>C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3p = cost of 1 MJ = cost of 1 000 000 J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t = 10 hours = 36 000 s 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P = 20 kW = 20 000 W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br>
              <a:rPr lang="en-GB" sz="2184" spc="78">
                <a:solidFill>
                  <a:srgbClr val="000000"/>
                </a:solidFill>
              </a:rPr>
            </a:br>
            <a:r>
              <a:rPr lang="en-GB" sz="2184" b="1" spc="78">
                <a:solidFill>
                  <a:srgbClr val="000000"/>
                </a:solidFill>
              </a:rPr>
              <a:t>SOLUTION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a) </a:t>
            </a:r>
            <a:r>
              <a:rPr lang="el-GR" sz="21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</a:t>
            </a:r>
            <a:r>
              <a:rPr lang="en-GB" sz="21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= </a:t>
            </a:r>
            <a:r>
              <a:rPr lang="en-GB" sz="2184">
                <a:solidFill>
                  <a:srgbClr val="000000"/>
                </a:solidFill>
              </a:rPr>
              <a:t>m </a:t>
            </a:r>
            <a:r>
              <a:rPr lang="en-GB" sz="2184" spc="78">
                <a:solidFill>
                  <a:srgbClr val="000000"/>
                </a:solidFill>
              </a:rPr>
              <a:t>x c x </a:t>
            </a:r>
            <a:r>
              <a:rPr lang="el-GR" sz="2184" spc="78">
                <a:solidFill>
                  <a:srgbClr val="000000"/>
                </a:solidFill>
              </a:rPr>
              <a:t>Δθ = 100 000 </a:t>
            </a:r>
            <a:r>
              <a:rPr lang="en-GB" sz="2184" spc="78">
                <a:solidFill>
                  <a:srgbClr val="000000"/>
                </a:solidFill>
              </a:rPr>
              <a:t>x 4200 x 5 = 2100 000 000 J = 2100 MJ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b) total cost = cost of 1 MJ x n° of MJ = 3p x 2100 = 6300 p = £ 63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c) E = P x t = 20 000 x 36 000 = 720 000 000 J = 720 MJ</a:t>
            </a:r>
          </a:p>
          <a:p>
            <a:pPr marL="0" indent="0" defTabSz="832104">
              <a:spcBef>
                <a:spcPts val="0"/>
              </a:spcBef>
              <a:buFont typeface="Arial" panose="020B0604020202020204" pitchFamily="34" charset="0"/>
              <a:buNone/>
              <a:defRPr sz="2184">
                <a:solidFill>
                  <a:srgbClr val="000000"/>
                </a:solidFill>
              </a:defRPr>
            </a:pPr>
            <a:r>
              <a:rPr lang="en-GB" sz="2184" spc="78">
                <a:solidFill>
                  <a:srgbClr val="000000"/>
                </a:solidFill>
              </a:rPr>
              <a:t>d) </a:t>
            </a:r>
            <a:r>
              <a:rPr lang="el-GR" sz="2184" spc="78">
                <a:solidFill>
                  <a:srgbClr val="000000"/>
                </a:solidFill>
              </a:rPr>
              <a:t>Δθ = </a:t>
            </a:r>
            <a:r>
              <a:rPr lang="en-GB" sz="2184" spc="78">
                <a:solidFill>
                  <a:srgbClr val="000000"/>
                </a:solidFill>
              </a:rPr>
              <a:t>E ÷ (m x c) = 720 000 000 ÷ (100 000 x 4200) = 1.7 °C</a:t>
            </a:r>
            <a:endParaRPr lang="en-GB" sz="2184" spc="78" dirty="0">
              <a:solidFill>
                <a:srgbClr val="000000"/>
              </a:solidFill>
            </a:endParaRPr>
          </a:p>
        </p:txBody>
      </p:sp>
      <p:pic>
        <p:nvPicPr>
          <p:cNvPr id="5" name="pasted-image.tiff" descr="pasted-image.tiff">
            <a:extLst>
              <a:ext uri="{FF2B5EF4-FFF2-40B4-BE49-F238E27FC236}">
                <a16:creationId xmlns:a16="http://schemas.microsoft.com/office/drawing/2014/main" id="{7A1C0EF0-11E3-40A7-88AA-44C2AB20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97" y="1049112"/>
            <a:ext cx="2777332" cy="27773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8319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997</Words>
  <Application>Microsoft Office PowerPoint</Application>
  <PresentationFormat>Widescreen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</vt:lpstr>
      <vt:lpstr>Bauhaus 93</vt:lpstr>
      <vt:lpstr>Calibri</vt:lpstr>
      <vt:lpstr>Calibri Light</vt:lpstr>
      <vt:lpstr>Cambria Math</vt:lpstr>
      <vt:lpstr>Times New Roman</vt:lpstr>
      <vt:lpstr>Office Theme</vt:lpstr>
      <vt:lpstr>Specific heat capacity</vt:lpstr>
      <vt:lpstr>Specific heat capacity</vt:lpstr>
      <vt:lpstr>Specific heat capacity</vt:lpstr>
      <vt:lpstr>Specific heat capacity</vt:lpstr>
      <vt:lpstr>Specific heat capacity</vt:lpstr>
      <vt:lpstr>PowerPoint Presentation</vt:lpstr>
      <vt:lpstr>Modelled example</vt:lpstr>
      <vt:lpstr>Worksheet</vt:lpstr>
      <vt:lpstr>Basic answers </vt:lpstr>
      <vt:lpstr>Medium answers</vt:lpstr>
      <vt:lpstr>Medium answers</vt:lpstr>
      <vt:lpstr>Hard answers</vt:lpstr>
      <vt:lpstr>Struggle time!</vt:lpstr>
      <vt:lpstr>Struggle time review</vt:lpstr>
      <vt:lpstr>PowerPoint Presentation</vt:lpstr>
      <vt:lpstr>Stretch</vt:lpstr>
      <vt:lpstr>Stretch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34</cp:revision>
  <dcterms:created xsi:type="dcterms:W3CDTF">2020-02-27T10:29:06Z</dcterms:created>
  <dcterms:modified xsi:type="dcterms:W3CDTF">2020-10-30T19:40:42Z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