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35" r:id="rId7"/>
    <p:sldId id="436" r:id="rId8"/>
    <p:sldId id="437" r:id="rId9"/>
    <p:sldId id="425" r:id="rId10"/>
    <p:sldId id="420" r:id="rId11"/>
    <p:sldId id="427" r:id="rId12"/>
    <p:sldId id="428" r:id="rId13"/>
    <p:sldId id="429" r:id="rId14"/>
    <p:sldId id="421" r:id="rId15"/>
    <p:sldId id="422" r:id="rId16"/>
    <p:sldId id="423" r:id="rId17"/>
    <p:sldId id="43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heat capacity practical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C948F9-48FB-4DE0-B35C-DD71A69C3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95BBE44-43B3-4B97-A268-9F66907551A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3E6F07B-1D73-4C39-9BFF-126A583F077A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25C7084-458B-43D0-96FC-EBA64C6C66D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Energy</a:t>
            </a:r>
          </a:p>
          <a:p>
            <a:r>
              <a:rPr lang="en-GB" dirty="0"/>
              <a:t>Joule</a:t>
            </a:r>
          </a:p>
          <a:p>
            <a:r>
              <a:rPr lang="en-GB" dirty="0"/>
              <a:t>Mass</a:t>
            </a:r>
          </a:p>
          <a:p>
            <a:r>
              <a:rPr lang="en-GB" dirty="0"/>
              <a:t>Kilogram</a:t>
            </a:r>
          </a:p>
          <a:p>
            <a:r>
              <a:rPr lang="en-GB" dirty="0"/>
              <a:t>Temperature</a:t>
            </a:r>
          </a:p>
          <a:p>
            <a:r>
              <a:rPr lang="en-GB" dirty="0"/>
              <a:t>Specific heat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 </a:t>
            </a:r>
            <a:r>
              <a:rPr lang="en-GB" b="0" dirty="0"/>
              <a:t>the apparatus needed to determine the specific heat capacity of an object.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/>
              <a:t>Recall </a:t>
            </a:r>
            <a:r>
              <a:rPr lang="en-GB" b="0" dirty="0"/>
              <a:t>how to obtain thermal energy transfer from current, voltage and time.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</a:t>
            </a:r>
            <a:r>
              <a:rPr lang="en-GB" b="0" dirty="0"/>
              <a:t> the specific heat capacity of an object from the gradient of a temperature vs. work done graph. 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heat capacity</a:t>
            </a:r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DE1CE0B-75F7-45D6-BE76-9679E8354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</a:t>
            </a:r>
          </a:p>
        </p:txBody>
      </p:sp>
      <p:grpSp>
        <p:nvGrpSpPr>
          <p:cNvPr id="9" name="Canvas 127">
            <a:extLst>
              <a:ext uri="{FF2B5EF4-FFF2-40B4-BE49-F238E27FC236}">
                <a16:creationId xmlns:a16="http://schemas.microsoft.com/office/drawing/2014/main" id="{F10495DF-683C-4CBB-AB81-CA0F24C21F89}"/>
              </a:ext>
            </a:extLst>
          </p:cNvPr>
          <p:cNvGrpSpPr/>
          <p:nvPr/>
        </p:nvGrpSpPr>
        <p:grpSpPr>
          <a:xfrm>
            <a:off x="6096000" y="96642"/>
            <a:ext cx="15075877" cy="11556095"/>
            <a:chOff x="33866" y="195580"/>
            <a:chExt cx="4545119" cy="42392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FAEB001-94E3-40B2-A198-6B16EE9F10FB}"/>
                </a:ext>
              </a:extLst>
            </p:cNvPr>
            <p:cNvSpPr/>
            <p:nvPr/>
          </p:nvSpPr>
          <p:spPr>
            <a:xfrm>
              <a:off x="2922905" y="1760220"/>
              <a:ext cx="1656080" cy="2674620"/>
            </a:xfrm>
            <a:prstGeom prst="rect">
              <a:avLst/>
            </a:prstGeom>
            <a:noFill/>
          </p:spPr>
        </p:sp>
        <p:sp>
          <p:nvSpPr>
            <p:cNvPr id="11" name="Rectangle 10" descr="5%">
              <a:extLst>
                <a:ext uri="{FF2B5EF4-FFF2-40B4-BE49-F238E27FC236}">
                  <a16:creationId xmlns:a16="http://schemas.microsoft.com/office/drawing/2014/main" id="{30507AFE-1F58-45F5-9035-48ACCBC3C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75" y="1257935"/>
              <a:ext cx="1384935" cy="1294130"/>
            </a:xfrm>
            <a:prstGeom prst="rect">
              <a:avLst/>
            </a:prstGeom>
            <a:pattFill prst="pct5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B69864-59EB-484D-8DCA-C14E80078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490" y="359410"/>
              <a:ext cx="609600" cy="3333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21EEAA-58D6-4CF3-8669-97F36BEE0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15" y="1269365"/>
              <a:ext cx="1085850" cy="1171575"/>
            </a:xfrm>
            <a:prstGeom prst="rect">
              <a:avLst/>
            </a:prstGeom>
            <a:solidFill>
              <a:sysClr val="window" lastClr="FFFFFF">
                <a:lumMod val="85000"/>
                <a:lumOff val="0"/>
              </a:sys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14" name="Rectangle 13" descr="Dashed horizontal">
              <a:extLst>
                <a:ext uri="{FF2B5EF4-FFF2-40B4-BE49-F238E27FC236}">
                  <a16:creationId xmlns:a16="http://schemas.microsoft.com/office/drawing/2014/main" id="{C3598C04-0DD5-4139-9176-E7C1D6FFB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195" y="1270000"/>
              <a:ext cx="120015" cy="609600"/>
            </a:xfrm>
            <a:prstGeom prst="rect">
              <a:avLst/>
            </a:prstGeom>
            <a:pattFill prst="dashHorz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3F74579-D897-4FEA-9C00-FE253F3DD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185" y="1270000"/>
              <a:ext cx="152400" cy="6813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16" name="AutoShape 148">
              <a:extLst>
                <a:ext uri="{FF2B5EF4-FFF2-40B4-BE49-F238E27FC236}">
                  <a16:creationId xmlns:a16="http://schemas.microsoft.com/office/drawing/2014/main" id="{6B40A988-BD91-4166-AB4C-343897EDE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80" y="195580"/>
              <a:ext cx="45085" cy="159575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100000">
                  <a:sysClr val="windowText" lastClr="000000">
                    <a:lumMod val="50000"/>
                    <a:lumOff val="50000"/>
                    <a:gamma/>
                    <a:shade val="46275"/>
                    <a:invGamma/>
                  </a:sysClr>
                </a:gs>
              </a:gsLst>
              <a:lin ang="5400000" scaled="1"/>
            </a:gradFill>
            <a:ln w="38100">
              <a:solidFill>
                <a:sysClr val="window" lastClr="FFFFFF">
                  <a:lumMod val="7500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2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 dirty="0"/>
            </a:p>
          </p:txBody>
        </p:sp>
        <p:sp>
          <p:nvSpPr>
            <p:cNvPr id="17" name="AutoShape 149">
              <a:extLst>
                <a:ext uri="{FF2B5EF4-FFF2-40B4-BE49-F238E27FC236}">
                  <a16:creationId xmlns:a16="http://schemas.microsoft.com/office/drawing/2014/main" id="{F6D0EA12-9ABD-4BD7-A4AF-DA875602D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660" y="1762760"/>
              <a:ext cx="45085" cy="812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ysClr val="windowText" lastClr="000000">
                    <a:lumMod val="65000"/>
                    <a:lumOff val="35000"/>
                  </a:sysClr>
                </a:gs>
                <a:gs pos="100000">
                  <a:sysClr val="windowText" lastClr="000000">
                    <a:lumMod val="65000"/>
                    <a:lumOff val="35000"/>
                    <a:gamma/>
                    <a:shade val="46275"/>
                    <a:invGamma/>
                  </a:sysClr>
                </a:gs>
              </a:gsLst>
              <a:lin ang="5400000" scaled="1"/>
            </a:gradFill>
            <a:ln w="38100">
              <a:solidFill>
                <a:sysClr val="windowText" lastClr="000000">
                  <a:lumMod val="65000"/>
                  <a:lumOff val="3500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accent2">
                        <a:lumMod val="50000"/>
                        <a:lumOff val="0"/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C55D60C-0A57-4D9E-86E0-597B91E21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600" y="1193165"/>
              <a:ext cx="118745" cy="733425"/>
            </a:xfrm>
            <a:prstGeom prst="rect">
              <a:avLst/>
            </a:prstGeom>
            <a:solidFill>
              <a:sysClr val="window" lastClr="FFFFFF">
                <a:lumMod val="65000"/>
                <a:lumOff val="0"/>
              </a:sys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19" name="AutoShape 151">
              <a:extLst>
                <a:ext uri="{FF2B5EF4-FFF2-40B4-BE49-F238E27FC236}">
                  <a16:creationId xmlns:a16="http://schemas.microsoft.com/office/drawing/2014/main" id="{D20E1CEF-F6E4-45E5-B77E-153F0D82E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075" y="1116965"/>
              <a:ext cx="138430" cy="9080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cxnSp>
          <p:nvCxnSpPr>
            <p:cNvPr id="20" name="AutoShape 152">
              <a:extLst>
                <a:ext uri="{FF2B5EF4-FFF2-40B4-BE49-F238E27FC236}">
                  <a16:creationId xmlns:a16="http://schemas.microsoft.com/office/drawing/2014/main" id="{F9823F06-F446-48CD-A782-313B898F55C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750570" y="694690"/>
              <a:ext cx="556895" cy="6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153">
              <a:extLst>
                <a:ext uri="{FF2B5EF4-FFF2-40B4-BE49-F238E27FC236}">
                  <a16:creationId xmlns:a16="http://schemas.microsoft.com/office/drawing/2014/main" id="{DAE0B58F-ADB8-4652-B57B-AE6B6FCFB2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741045" y="704850"/>
              <a:ext cx="4445" cy="4051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DF681F2-D3CA-4E17-9D66-39D516B3D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595" y="626745"/>
              <a:ext cx="223520" cy="908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ysClr val="window" lastClr="FFFFFF">
                  <a:lumMod val="100000"/>
                  <a:lumOff val="0"/>
                </a:sysClr>
              </a:solidFill>
              <a:miter lim="800000"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4C56B6C-6F74-429C-8187-BD2127678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545" y="675005"/>
              <a:ext cx="45085" cy="45085"/>
            </a:xfrm>
            <a:prstGeom prst="ellipse">
              <a:avLst/>
            </a:prstGeom>
            <a:solidFill>
              <a:sysClr val="windowText" lastClr="000000">
                <a:lumMod val="100000"/>
                <a:lumOff val="0"/>
              </a:sys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F57CD0D-640E-4370-85AA-1F69BFEEC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6175" y="675005"/>
              <a:ext cx="45085" cy="45085"/>
            </a:xfrm>
            <a:prstGeom prst="ellipse">
              <a:avLst/>
            </a:prstGeom>
            <a:solidFill>
              <a:sysClr val="windowText" lastClr="000000">
                <a:lumMod val="100000"/>
                <a:lumOff val="0"/>
              </a:sys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FD94A9-99C4-4324-96D6-BC3B997EE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208" y="197803"/>
              <a:ext cx="328295" cy="32321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960"/>
                </a:spcAft>
              </a:pPr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V</a:t>
              </a:r>
              <a:endParaRPr lang="en-GB" sz="13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AutoShape 158">
              <a:extLst>
                <a:ext uri="{FF2B5EF4-FFF2-40B4-BE49-F238E27FC236}">
                  <a16:creationId xmlns:a16="http://schemas.microsoft.com/office/drawing/2014/main" id="{32C55617-2699-40A8-982D-C8E115F7C1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353820" y="696595"/>
              <a:ext cx="635" cy="3670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8FCB9A5-87D8-4325-B6DC-A3A4EFB65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610" y="721995"/>
              <a:ext cx="328295" cy="32321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960"/>
                </a:spcAft>
              </a:pPr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</a:t>
              </a:r>
              <a:endParaRPr lang="en-GB" sz="13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AutoShape 160">
              <a:extLst>
                <a:ext uri="{FF2B5EF4-FFF2-40B4-BE49-F238E27FC236}">
                  <a16:creationId xmlns:a16="http://schemas.microsoft.com/office/drawing/2014/main" id="{FD426160-D765-4C71-8B63-EA07365007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4075" y="1073150"/>
              <a:ext cx="495300" cy="6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161">
              <a:extLst>
                <a:ext uri="{FF2B5EF4-FFF2-40B4-BE49-F238E27FC236}">
                  <a16:creationId xmlns:a16="http://schemas.microsoft.com/office/drawing/2014/main" id="{7EF5B576-54E4-467E-A4E3-94B670047C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2170" y="1073150"/>
              <a:ext cx="635" cy="476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88DF683-F566-44C6-BCE0-2218A2CB6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087" y="521018"/>
              <a:ext cx="342900" cy="290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>
                      <a:lumMod val="10000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960"/>
                </a:spcAft>
              </a:pPr>
              <a:r>
                <a: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12V</a:t>
              </a:r>
              <a:endParaRPr lang="en-GB" sz="13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4CC0669-0DAE-4419-A774-82A916047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6" y="2552065"/>
              <a:ext cx="1591734" cy="81576"/>
            </a:xfrm>
            <a:prstGeom prst="rect">
              <a:avLst/>
            </a:prstGeom>
            <a:solidFill>
              <a:sysClr val="window" lastClr="FFFFFF">
                <a:lumMod val="85000"/>
                <a:lumOff val="0"/>
              </a:sys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109728" tIns="54864" rIns="109728" bIns="54864" anchor="t" anchorCtr="0" upright="1">
              <a:noAutofit/>
            </a:bodyPr>
            <a:lstStyle/>
            <a:p>
              <a:endParaRPr lang="en-GB" sz="216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33544D7-C7E1-4F94-9648-09049265371F}"/>
              </a:ext>
            </a:extLst>
          </p:cNvPr>
          <p:cNvSpPr txBox="1"/>
          <p:nvPr/>
        </p:nvSpPr>
        <p:spPr>
          <a:xfrm>
            <a:off x="-1437" y="21675"/>
            <a:ext cx="6083045" cy="255454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AIM:</a:t>
            </a:r>
            <a:endParaRPr lang="en-GB" sz="3200" dirty="0"/>
          </a:p>
          <a:p>
            <a:endParaRPr lang="en-GB" sz="3200" b="1" u="sng" dirty="0"/>
          </a:p>
          <a:p>
            <a:r>
              <a:rPr lang="en-GB" sz="3200" dirty="0"/>
              <a:t>To determine the specific heat capacity of a block and to identify what material the block is made of.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7D3EEA-2B45-4C19-90B6-D61BCA7623E5}"/>
              </a:ext>
            </a:extLst>
          </p:cNvPr>
          <p:cNvSpPr txBox="1"/>
          <p:nvPr/>
        </p:nvSpPr>
        <p:spPr>
          <a:xfrm>
            <a:off x="38104" y="2814455"/>
            <a:ext cx="63615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To get an accurate reading, we do two things: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Wrap the block in an insulator.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Put oil in the hole with the thermometer. </a:t>
            </a:r>
          </a:p>
          <a:p>
            <a:pPr marL="342900" indent="-342900">
              <a:buFont typeface="+mj-lt"/>
              <a:buAutoNum type="arabicPeriod"/>
            </a:pPr>
            <a:endParaRPr lang="en-GB" sz="2800" dirty="0"/>
          </a:p>
          <a:p>
            <a:r>
              <a:rPr lang="en-GB" sz="2800" b="1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99030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6EFBA9-1388-4F96-8BEF-1E4800AC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readings will we need to take?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5DB75B-AF66-4791-9C9A-ECF6DEF35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50465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l-GR" sz="6000" b="1" dirty="0">
                <a:solidFill>
                  <a:srgbClr val="C00000"/>
                </a:solidFill>
              </a:rPr>
              <a:t>ΔE = m </a:t>
            </a:r>
            <a:r>
              <a:rPr lang="el-GR" sz="6000" b="1" spc="89" dirty="0">
                <a:solidFill>
                  <a:srgbClr val="C00000"/>
                </a:solidFill>
              </a:rPr>
              <a:t>x c x Δθ</a:t>
            </a:r>
            <a:endParaRPr lang="en-GB" sz="6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2B74DC-BE8F-4574-ABBB-3EFC78A6B5D7}"/>
              </a:ext>
            </a:extLst>
          </p:cNvPr>
          <p:cNvSpPr txBox="1"/>
          <p:nvPr/>
        </p:nvSpPr>
        <p:spPr>
          <a:xfrm>
            <a:off x="6721642" y="1253330"/>
            <a:ext cx="5046510" cy="304698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Measure mass of block with a balance, temperature change with a thermometer.</a:t>
            </a:r>
          </a:p>
          <a:p>
            <a:endParaRPr lang="en-GB" sz="3200" dirty="0"/>
          </a:p>
          <a:p>
            <a:r>
              <a:rPr lang="en-GB" sz="3200" dirty="0"/>
              <a:t>Calculate energy change from E = I × V × t.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CB1248-7973-4A14-8B88-900EF740B716}"/>
              </a:ext>
            </a:extLst>
          </p:cNvPr>
          <p:cNvSpPr txBox="1"/>
          <p:nvPr/>
        </p:nvSpPr>
        <p:spPr>
          <a:xfrm>
            <a:off x="135692" y="2791326"/>
            <a:ext cx="59603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We don’t only want to take one reading, though. We want to take multiple readings, over multiple different energy transfers &amp; temperatures. This </a:t>
            </a:r>
            <a:r>
              <a:rPr lang="en-GB" sz="2800" b="1" dirty="0"/>
              <a:t>reduces effect of random errors.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435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77012D-6256-4FDA-A1AA-D5BAD1B73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measurements &amp; calculations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85EEA9-C29F-4736-A82C-58320E68E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2" y="1049112"/>
            <a:ext cx="7541740" cy="49283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39D1C0-E52F-4BFE-86B1-B102D6FA4CC7}"/>
              </a:ext>
            </a:extLst>
          </p:cNvPr>
          <p:cNvSpPr txBox="1"/>
          <p:nvPr/>
        </p:nvSpPr>
        <p:spPr>
          <a:xfrm>
            <a:off x="4535297" y="1751208"/>
            <a:ext cx="2015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C00000"/>
                </a:solidFill>
              </a:rPr>
              <a:t>1.006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93D5CB-F1E8-48A1-9820-F2BE61DFDA3C}"/>
              </a:ext>
            </a:extLst>
          </p:cNvPr>
          <p:cNvSpPr txBox="1"/>
          <p:nvPr/>
        </p:nvSpPr>
        <p:spPr>
          <a:xfrm>
            <a:off x="5966819" y="2520649"/>
            <a:ext cx="2015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C00000"/>
                </a:solidFill>
              </a:rPr>
              <a:t>3.25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AA5C4-1B62-408B-AF7D-68BF23F05760}"/>
              </a:ext>
            </a:extLst>
          </p:cNvPr>
          <p:cNvSpPr txBox="1"/>
          <p:nvPr/>
        </p:nvSpPr>
        <p:spPr>
          <a:xfrm>
            <a:off x="5629935" y="3429000"/>
            <a:ext cx="2015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C00000"/>
                </a:solidFill>
              </a:rPr>
              <a:t>11.30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D9D6EF-7FD5-49C0-A575-9C9D944E796E}"/>
              </a:ext>
            </a:extLst>
          </p:cNvPr>
          <p:cNvSpPr txBox="1"/>
          <p:nvPr/>
        </p:nvSpPr>
        <p:spPr>
          <a:xfrm>
            <a:off x="5088293" y="5096152"/>
            <a:ext cx="2015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C00000"/>
                </a:solidFill>
              </a:rPr>
              <a:t>36.7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1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F143F3-C959-4BD6-A9B8-3A04DEE1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heat capacity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CB19D4-96CD-4DDE-8132-6CB720058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72424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6B2FF6-06CB-40BE-AA9E-EA81ADBB899F}"/>
              </a:ext>
            </a:extLst>
          </p:cNvPr>
          <p:cNvSpPr txBox="1"/>
          <p:nvPr/>
        </p:nvSpPr>
        <p:spPr>
          <a:xfrm>
            <a:off x="135692" y="136526"/>
            <a:ext cx="419567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C00000"/>
                </a:solidFill>
              </a:rPr>
              <a:t>Complete table of results</a:t>
            </a:r>
          </a:p>
        </p:txBody>
      </p:sp>
    </p:spTree>
    <p:extLst>
      <p:ext uri="{BB962C8B-B14F-4D97-AF65-F5344CB8AC3E}">
        <p14:creationId xmlns:p14="http://schemas.microsoft.com/office/powerpoint/2010/main" val="724417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A9B4DD-1370-4DA9-B968-8D9BCF0840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8799513" cy="912813"/>
          </a:xfrm>
          <a:prstGeom prst="rect">
            <a:avLst/>
          </a:prstGeom>
        </p:spPr>
        <p:txBody>
          <a:bodyPr/>
          <a:lstStyle/>
          <a:p>
            <a:r>
              <a:rPr lang="en-GB" sz="5400" dirty="0">
                <a:solidFill>
                  <a:schemeClr val="tx1"/>
                </a:solidFill>
              </a:rPr>
              <a:t>Graph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92CCC1-076F-4BD8-8FA4-A31B843A8643}"/>
              </a:ext>
            </a:extLst>
          </p:cNvPr>
          <p:cNvGraphicFramePr>
            <a:graphicFrameLocks noGrp="1"/>
          </p:cNvGraphicFramePr>
          <p:nvPr/>
        </p:nvGraphicFramePr>
        <p:xfrm>
          <a:off x="0" y="1049112"/>
          <a:ext cx="5481158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0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7975">
                <a:tc>
                  <a:txBody>
                    <a:bodyPr/>
                    <a:lstStyle/>
                    <a:p>
                      <a:r>
                        <a:rPr lang="en-GB" sz="2400" dirty="0"/>
                        <a:t>Temperature (°C)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Work done (J)</a:t>
                      </a:r>
                    </a:p>
                    <a:p>
                      <a:r>
                        <a:rPr lang="en-GB" sz="2400" dirty="0"/>
                        <a:t>(3 sf)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6610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8810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13,200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15,400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95285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17,600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08969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19,800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380299"/>
                  </a:ext>
                </a:extLst>
              </a:tr>
              <a:tr h="455131">
                <a:tc>
                  <a:txBody>
                    <a:bodyPr/>
                    <a:lstStyle/>
                    <a:p>
                      <a:r>
                        <a:rPr lang="en-GB" sz="2400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0687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06C3ED7A-5AFF-4569-A467-D9C653E69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188207" y="710663"/>
            <a:ext cx="5825659" cy="46773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8673B0-0EE2-42EF-9FFD-1660BB0D59BB}"/>
              </a:ext>
            </a:extLst>
          </p:cNvPr>
          <p:cNvSpPr txBox="1"/>
          <p:nvPr/>
        </p:nvSpPr>
        <p:spPr>
          <a:xfrm>
            <a:off x="7266738" y="6165639"/>
            <a:ext cx="4172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Temperature (˚C)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6EF002-A4DD-4C17-8121-0338DF83396F}"/>
              </a:ext>
            </a:extLst>
          </p:cNvPr>
          <p:cNvSpPr txBox="1"/>
          <p:nvPr/>
        </p:nvSpPr>
        <p:spPr>
          <a:xfrm rot="16200000">
            <a:off x="4388278" y="2510158"/>
            <a:ext cx="319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Work done (J)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44FB1A-0A99-465D-9340-6F1FD904437B}"/>
              </a:ext>
            </a:extLst>
          </p:cNvPr>
          <p:cNvSpPr txBox="1"/>
          <p:nvPr/>
        </p:nvSpPr>
        <p:spPr>
          <a:xfrm rot="16200000">
            <a:off x="3333084" y="2679436"/>
            <a:ext cx="6386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0               5,000             10,000         15,000         20,000        25,000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11DCB3-70F2-46C2-BF2E-73155C33F098}"/>
              </a:ext>
            </a:extLst>
          </p:cNvPr>
          <p:cNvSpPr txBox="1"/>
          <p:nvPr/>
        </p:nvSpPr>
        <p:spPr>
          <a:xfrm>
            <a:off x="6710843" y="5960712"/>
            <a:ext cx="6386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0       10       20      30      40       50      60       70      80        </a:t>
            </a:r>
          </a:p>
        </p:txBody>
      </p:sp>
    </p:spTree>
    <p:extLst>
      <p:ext uri="{BB962C8B-B14F-4D97-AF65-F5344CB8AC3E}">
        <p14:creationId xmlns:p14="http://schemas.microsoft.com/office/powerpoint/2010/main" val="227860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1DBCF6-BEC1-4333-811F-1450D6DF8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A42575-B3EA-451B-8EFC-C184BC02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C857C6-9740-46B4-A334-A92D1FD17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7347" y="0"/>
            <a:ext cx="4374653" cy="59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4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94B84B-B5A6-4601-9300-6F4FA68B1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1" y="1049112"/>
            <a:ext cx="12073673" cy="460141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8179F93-4497-4B0F-AB3B-1DD459F6D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D6A64DA-A181-497A-9176-4343731A7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155" y="0"/>
            <a:ext cx="1845845" cy="134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16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629A1B-33D2-47A5-9705-04575F12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F8DA4B3-33B8-4BF7-A73C-A768A8F9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F777C2-437B-49D2-8B11-2BD6FC3BA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923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19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34B9C7-A94F-49C4-BD2F-60465EB13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DC43E1-82DB-4CF9-80EF-006E6B10C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162759"/>
            <a:ext cx="10515600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Exam question so exam conditions!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You have 6 minutes!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50C1A3-97D5-4905-874C-F17F1C978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225" y="0"/>
            <a:ext cx="543877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84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16E9B1-406A-4D26-A186-C223F2D3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85E5B65-625C-4947-835C-75B7C4219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3DE0C5-35D5-4442-A643-B8FFEE787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6" y="0"/>
            <a:ext cx="7972425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07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CE7B43-BE87-41AE-A4D0-6C651F57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2E25B30-6BE4-4180-A3BB-24977A71E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8B9CE0-EBF4-4136-93BC-F9BFBD9EC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483515" cy="6166338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E2A0348-71E3-42D2-AB21-F3092E3254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22277" y="1626962"/>
            <a:ext cx="6891968" cy="1980762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A3E173-2524-4C80-9630-A95034CE30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246" y="3648401"/>
            <a:ext cx="5578295" cy="231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72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CE7B43-BE87-41AE-A4D0-6C651F57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2E25B30-6BE4-4180-A3BB-24977A71E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A74DE5-B30A-41AC-AAB5-EAFF6891C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43725" cy="5172075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F026CA6-7196-4962-BD60-72A24DFF52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627077" y="3057498"/>
            <a:ext cx="6564923" cy="3080265"/>
          </a:xfrm>
        </p:spPr>
      </p:pic>
    </p:spTree>
    <p:extLst>
      <p:ext uri="{BB962C8B-B14F-4D97-AF65-F5344CB8AC3E}">
        <p14:creationId xmlns:p14="http://schemas.microsoft.com/office/powerpoint/2010/main" val="1977886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297</Words>
  <Application>Microsoft Office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Bauhaus 93</vt:lpstr>
      <vt:lpstr>Calibri</vt:lpstr>
      <vt:lpstr>Calibri Light</vt:lpstr>
      <vt:lpstr>Office Theme</vt:lpstr>
      <vt:lpstr>Specific heat capacity practical</vt:lpstr>
      <vt:lpstr>Specific heat capacity</vt:lpstr>
      <vt:lpstr>Aim</vt:lpstr>
      <vt:lpstr>What readings will we need to take?</vt:lpstr>
      <vt:lpstr>Initial measurements &amp; calculations</vt:lpstr>
      <vt:lpstr>Specific heat capacity</vt:lpstr>
      <vt:lpstr>Graph</vt:lpstr>
      <vt:lpstr>Worksheet</vt:lpstr>
      <vt:lpstr>Worksheet answers</vt:lpstr>
      <vt:lpstr>Worksheet answers</vt:lpstr>
      <vt:lpstr>Struggle time!</vt:lpstr>
      <vt:lpstr>Struggle time review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35</cp:revision>
  <dcterms:created xsi:type="dcterms:W3CDTF">2020-02-27T10:29:06Z</dcterms:created>
  <dcterms:modified xsi:type="dcterms:W3CDTF">2020-10-30T19:43:30Z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