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64" r:id="rId7"/>
    <p:sldId id="470" r:id="rId8"/>
    <p:sldId id="408" r:id="rId9"/>
    <p:sldId id="471" r:id="rId10"/>
    <p:sldId id="472" r:id="rId11"/>
    <p:sldId id="465" r:id="rId12"/>
    <p:sldId id="466" r:id="rId13"/>
    <p:sldId id="473" r:id="rId14"/>
    <p:sldId id="474" r:id="rId15"/>
    <p:sldId id="475" r:id="rId16"/>
    <p:sldId id="452" r:id="rId17"/>
    <p:sldId id="460" r:id="rId18"/>
    <p:sldId id="461" r:id="rId19"/>
    <p:sldId id="468" r:id="rId20"/>
    <p:sldId id="4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done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811EBD-A726-47BA-9C04-CD79D23D4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F5B721-9197-45E4-9C94-239BA337E38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3C550B2-CF73-4C4C-B116-66CDF523CDD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C49822C-FA9C-47E6-833C-9ACBAA08138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Work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Joule</a:t>
            </a:r>
          </a:p>
          <a:p>
            <a:r>
              <a:rPr lang="en-GB" dirty="0"/>
              <a:t>Force</a:t>
            </a:r>
          </a:p>
          <a:p>
            <a:r>
              <a:rPr lang="en-GB" dirty="0"/>
              <a:t>Newton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State</a:t>
            </a:r>
            <a:r>
              <a:rPr lang="en-GB" b="0" dirty="0"/>
              <a:t> the factors that affect work done.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equation for work done.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Apply </a:t>
            </a:r>
            <a:r>
              <a:rPr lang="en-GB" b="0" dirty="0"/>
              <a:t>the equation for work done.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421031-568F-411E-858B-0768B06E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What is work?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060C9B6-D782-4C54-871B-060F957E9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290074"/>
            <a:ext cx="51805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GB" sz="2800" dirty="0">
                <a:solidFill>
                  <a:srgbClr val="000066"/>
                </a:solidFill>
                <a:latin typeface="Arial" charset="0"/>
                <a:ea typeface="ＭＳ Ｐゴシック" charset="0"/>
              </a:rPr>
              <a:t>What happens when a rocket is launched into space?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A4FC4AF-CDF2-4D7C-B831-726371812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3" y="2634687"/>
            <a:ext cx="4800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GB" altLang="en-US" sz="2800" dirty="0">
                <a:solidFill>
                  <a:srgbClr val="000066"/>
                </a:solidFill>
              </a:rPr>
              <a:t>When the rocket’s engines are fired, chemical energy in the fuel is </a:t>
            </a:r>
            <a:r>
              <a:rPr lang="en-GB" altLang="en-US" sz="2800" b="1" dirty="0">
                <a:solidFill>
                  <a:srgbClr val="000066"/>
                </a:solidFill>
              </a:rPr>
              <a:t>transferred</a:t>
            </a:r>
            <a:r>
              <a:rPr lang="en-GB" altLang="en-US" sz="2800" dirty="0">
                <a:solidFill>
                  <a:srgbClr val="000066"/>
                </a:solidFill>
              </a:rPr>
              <a:t> to kinetic energy in the rocket.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5D223E-0457-4991-89D2-F64F758DC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693" y="4709549"/>
            <a:ext cx="62199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800" dirty="0">
                <a:solidFill>
                  <a:srgbClr val="000066"/>
                </a:solidFill>
                <a:latin typeface="Arial" charset="0"/>
                <a:ea typeface="ＭＳ Ｐゴシック" charset="0"/>
              </a:rPr>
              <a:t>This transfer of energy is called </a:t>
            </a:r>
            <a:r>
              <a:rPr lang="en-GB" sz="2800" b="1" dirty="0">
                <a:solidFill>
                  <a:srgbClr val="CC00CC"/>
                </a:solidFill>
                <a:latin typeface="Arial" charset="0"/>
                <a:ea typeface="ＭＳ Ｐゴシック" charset="0"/>
              </a:rPr>
              <a:t>work</a:t>
            </a:r>
            <a:r>
              <a:rPr lang="en-GB" sz="2800" dirty="0">
                <a:solidFill>
                  <a:srgbClr val="000066"/>
                </a:solidFill>
                <a:latin typeface="Arial" charset="0"/>
                <a:ea typeface="ＭＳ Ｐゴシック" charset="0"/>
              </a:rPr>
              <a:t>.</a:t>
            </a:r>
          </a:p>
        </p:txBody>
      </p:sp>
      <p:pic>
        <p:nvPicPr>
          <p:cNvPr id="7" name="Picture 8" descr="rocket">
            <a:extLst>
              <a:ext uri="{FF2B5EF4-FFF2-40B4-BE49-F238E27FC236}">
                <a16:creationId xmlns:a16="http://schemas.microsoft.com/office/drawing/2014/main" id="{2A97FEA9-E5E0-42E0-B41C-7D55A2A8F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89" y="695657"/>
            <a:ext cx="2374900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32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421031-568F-411E-858B-0768B06E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Work done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BA5E8FA-89A1-4FAE-89ED-EA8488E4B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45" y="2650161"/>
            <a:ext cx="79724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GB" altLang="en-US" dirty="0">
                <a:solidFill>
                  <a:srgbClr val="000066"/>
                </a:solidFill>
              </a:rPr>
              <a:t>This means the units for work are the same as the units for energy – </a:t>
            </a:r>
            <a:r>
              <a:rPr lang="en-GB" altLang="en-US" b="1" dirty="0">
                <a:solidFill>
                  <a:srgbClr val="CC00CC"/>
                </a:solidFill>
              </a:rPr>
              <a:t>joules</a:t>
            </a:r>
            <a:r>
              <a:rPr lang="en-GB" altLang="en-US" dirty="0">
                <a:solidFill>
                  <a:srgbClr val="000066"/>
                </a:solidFill>
              </a:rPr>
              <a:t>.</a:t>
            </a: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3F81F5E2-8B16-43DF-BA8D-699E136FA46A}"/>
              </a:ext>
            </a:extLst>
          </p:cNvPr>
          <p:cNvGrpSpPr>
            <a:grpSpLocks/>
          </p:cNvGrpSpPr>
          <p:nvPr/>
        </p:nvGrpSpPr>
        <p:grpSpPr bwMode="auto">
          <a:xfrm>
            <a:off x="1621613" y="1486524"/>
            <a:ext cx="5773737" cy="836612"/>
            <a:chOff x="1061" y="1079"/>
            <a:chExt cx="3637" cy="527"/>
          </a:xfrm>
        </p:grpSpPr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ADC3BEE7-3384-428D-8F39-23361E032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" y="1079"/>
              <a:ext cx="3637" cy="527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38100">
              <a:solidFill>
                <a:srgbClr val="CC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7">
              <a:extLst>
                <a:ext uri="{FF2B5EF4-FFF2-40B4-BE49-F238E27FC236}">
                  <a16:creationId xmlns:a16="http://schemas.microsoft.com/office/drawing/2014/main" id="{DDCB3C52-0984-4C6F-9F48-E69D14F66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9" y="1188"/>
              <a:ext cx="346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2600" b="1">
                  <a:latin typeface="Arial" charset="0"/>
                  <a:ea typeface="ＭＳ Ｐゴシック" charset="0"/>
                </a:rPr>
                <a:t>work done  =  energy transferred</a:t>
              </a:r>
            </a:p>
          </p:txBody>
        </p:sp>
      </p:grpSp>
      <p:sp>
        <p:nvSpPr>
          <p:cNvPr id="12" name="Text Box 9">
            <a:extLst>
              <a:ext uri="{FF2B5EF4-FFF2-40B4-BE49-F238E27FC236}">
                <a16:creationId xmlns:a16="http://schemas.microsoft.com/office/drawing/2014/main" id="{1E4D4EA3-29DD-4402-9216-D8E791ADD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45" y="3799511"/>
            <a:ext cx="79327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dirty="0">
                <a:solidFill>
                  <a:srgbClr val="000066"/>
                </a:solidFill>
                <a:latin typeface="Arial" charset="0"/>
                <a:ea typeface="ＭＳ Ｐゴシック" charset="0"/>
              </a:rPr>
              <a:t>For example, if a person does 500 J of work, then 500 J of energy is transferred.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E0365-D31C-4786-9E49-2D78DB091DCF}"/>
              </a:ext>
            </a:extLst>
          </p:cNvPr>
          <p:cNvSpPr/>
          <p:nvPr/>
        </p:nvSpPr>
        <p:spPr>
          <a:xfrm>
            <a:off x="357842" y="1217339"/>
            <a:ext cx="7916999" cy="23525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270F92-C8D9-481A-88E2-CF081DF1A3EE}"/>
              </a:ext>
            </a:extLst>
          </p:cNvPr>
          <p:cNvSpPr txBox="1"/>
          <p:nvPr/>
        </p:nvSpPr>
        <p:spPr>
          <a:xfrm>
            <a:off x="8614673" y="1217338"/>
            <a:ext cx="32336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 </a:t>
            </a:r>
            <a:r>
              <a:rPr lang="en-GB" sz="2400" dirty="0"/>
              <a:t>What’s more difficult?</a:t>
            </a:r>
          </a:p>
          <a:p>
            <a:endParaRPr lang="en-GB" sz="2400" dirty="0"/>
          </a:p>
          <a:p>
            <a:r>
              <a:rPr lang="en-GB" sz="2400" dirty="0"/>
              <a:t>-Lifting a 5 N weight or a 50 N weight?</a:t>
            </a:r>
          </a:p>
          <a:p>
            <a:r>
              <a:rPr lang="en-GB" sz="2400" dirty="0"/>
              <a:t>-Lifting a 10 N weight by 10 cm or 1 m?</a:t>
            </a:r>
          </a:p>
          <a:p>
            <a:endParaRPr lang="en-GB" sz="2400" dirty="0"/>
          </a:p>
          <a:p>
            <a:r>
              <a:rPr lang="en-GB" sz="2400" dirty="0"/>
              <a:t>From this what two quantities do you think “work” depends on?</a:t>
            </a:r>
          </a:p>
        </p:txBody>
      </p:sp>
    </p:spTree>
    <p:extLst>
      <p:ext uri="{BB962C8B-B14F-4D97-AF65-F5344CB8AC3E}">
        <p14:creationId xmlns:p14="http://schemas.microsoft.com/office/powerpoint/2010/main" val="35224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Equation for work done</a:t>
            </a:r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FBE92809-F73D-45B2-B71C-2C0E0A62BB97}"/>
              </a:ext>
            </a:extLst>
          </p:cNvPr>
          <p:cNvGrpSpPr>
            <a:grpSpLocks/>
          </p:cNvGrpSpPr>
          <p:nvPr/>
        </p:nvGrpSpPr>
        <p:grpSpPr bwMode="auto">
          <a:xfrm>
            <a:off x="4164393" y="1206965"/>
            <a:ext cx="6786563" cy="949325"/>
            <a:chOff x="742" y="1312"/>
            <a:chExt cx="4275" cy="598"/>
          </a:xfrm>
        </p:grpSpPr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FB4EB748-D031-46C7-9291-68F9C30B3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" y="1312"/>
              <a:ext cx="4275" cy="598"/>
            </a:xfrm>
            <a:prstGeom prst="roundRect">
              <a:avLst>
                <a:gd name="adj" fmla="val 13042"/>
              </a:avLst>
            </a:prstGeom>
            <a:solidFill>
              <a:srgbClr val="FFFFCC"/>
            </a:solidFill>
            <a:ln w="38100">
              <a:solidFill>
                <a:srgbClr val="CC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5">
              <a:extLst>
                <a:ext uri="{FF2B5EF4-FFF2-40B4-BE49-F238E27FC236}">
                  <a16:creationId xmlns:a16="http://schemas.microsoft.com/office/drawing/2014/main" id="{25FB1870-C3F7-445B-BB9B-A66FBA773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457"/>
              <a:ext cx="403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600" b="1">
                  <a:latin typeface="Arial" charset="0"/>
                  <a:ea typeface="ＭＳ Ｐゴシック" charset="0"/>
                </a:rPr>
                <a:t>work done  =  force  x  distance moved</a:t>
              </a:r>
            </a:p>
          </p:txBody>
        </p:sp>
      </p:grpSp>
      <p:sp>
        <p:nvSpPr>
          <p:cNvPr id="11" name="Text Box 6">
            <a:extLst>
              <a:ext uri="{FF2B5EF4-FFF2-40B4-BE49-F238E27FC236}">
                <a16:creationId xmlns:a16="http://schemas.microsoft.com/office/drawing/2014/main" id="{FDC5B4E9-5578-4251-AF09-CAF33B4C0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769" y="5207858"/>
            <a:ext cx="89417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1950" indent="-3619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413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buClr>
                <a:srgbClr val="CC00CC"/>
              </a:buClr>
              <a:buFont typeface="Wingdings" charset="0"/>
              <a:buChar char="l"/>
              <a:defRPr/>
            </a:pPr>
            <a:r>
              <a:rPr lang="en-GB" sz="3200" dirty="0">
                <a:solidFill>
                  <a:srgbClr val="010066"/>
                </a:solidFill>
              </a:rPr>
              <a:t>Distance moved is measured in </a:t>
            </a:r>
            <a:r>
              <a:rPr lang="en-GB" sz="3200" b="1" dirty="0">
                <a:solidFill>
                  <a:srgbClr val="010066"/>
                </a:solidFill>
              </a:rPr>
              <a:t>metres </a:t>
            </a:r>
            <a:r>
              <a:rPr lang="en-GB" sz="3200" dirty="0">
                <a:solidFill>
                  <a:srgbClr val="010066"/>
                </a:solidFill>
              </a:rPr>
              <a:t>(</a:t>
            </a:r>
            <a:r>
              <a:rPr lang="en-GB" sz="3200" b="1" dirty="0">
                <a:solidFill>
                  <a:srgbClr val="010066"/>
                </a:solidFill>
              </a:rPr>
              <a:t>m</a:t>
            </a:r>
            <a:r>
              <a:rPr lang="en-GB" sz="3200" dirty="0">
                <a:solidFill>
                  <a:srgbClr val="010066"/>
                </a:solidFill>
              </a:rPr>
              <a:t>).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642A7335-30FF-47DD-B480-CEF5269B5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707" y="3856599"/>
            <a:ext cx="74629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1950" indent="-3619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413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buClr>
                <a:srgbClr val="CC00CC"/>
              </a:buClr>
              <a:buFont typeface="Wingdings" charset="0"/>
              <a:buChar char="l"/>
              <a:defRPr/>
            </a:pPr>
            <a:r>
              <a:rPr lang="en-GB" sz="3200" dirty="0">
                <a:solidFill>
                  <a:srgbClr val="010066"/>
                </a:solidFill>
              </a:rPr>
              <a:t>Work done is measured in </a:t>
            </a:r>
            <a:r>
              <a:rPr lang="en-GB" sz="3200" b="1" dirty="0">
                <a:solidFill>
                  <a:srgbClr val="010066"/>
                </a:solidFill>
              </a:rPr>
              <a:t>joules </a:t>
            </a:r>
            <a:r>
              <a:rPr lang="en-GB" sz="3200" dirty="0">
                <a:solidFill>
                  <a:srgbClr val="010066"/>
                </a:solidFill>
              </a:rPr>
              <a:t>(</a:t>
            </a:r>
            <a:r>
              <a:rPr lang="en-GB" sz="3200" b="1" dirty="0">
                <a:solidFill>
                  <a:srgbClr val="010066"/>
                </a:solidFill>
              </a:rPr>
              <a:t>J</a:t>
            </a:r>
            <a:r>
              <a:rPr lang="en-GB" sz="3200" dirty="0">
                <a:solidFill>
                  <a:srgbClr val="010066"/>
                </a:solidFill>
              </a:rPr>
              <a:t>).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C47EAA-9A0E-4105-92E4-DDAC294B6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707" y="4518344"/>
            <a:ext cx="74629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61950" indent="-361950" eaLnBrk="0" hangingPunct="0">
              <a:spcBef>
                <a:spcPct val="0"/>
              </a:spcBef>
              <a:buClr>
                <a:srgbClr val="CC00CC"/>
              </a:buClr>
              <a:buFont typeface="Wingdings" charset="0"/>
              <a:buChar char="l"/>
              <a:defRPr/>
            </a:pPr>
            <a:r>
              <a:rPr lang="en-GB" sz="3200" dirty="0">
                <a:latin typeface="Arial" charset="0"/>
                <a:ea typeface="ＭＳ Ｐゴシック" charset="0"/>
              </a:rPr>
              <a:t>Force is measured in </a:t>
            </a:r>
            <a:r>
              <a:rPr lang="en-GB" sz="3200" b="1" dirty="0">
                <a:latin typeface="Arial" charset="0"/>
                <a:ea typeface="ＭＳ Ｐゴシック" charset="0"/>
              </a:rPr>
              <a:t>newtons </a:t>
            </a:r>
            <a:r>
              <a:rPr lang="en-GB" sz="3200" dirty="0">
                <a:latin typeface="Arial" charset="0"/>
                <a:ea typeface="ＭＳ Ｐゴシック" charset="0"/>
              </a:rPr>
              <a:t>(</a:t>
            </a:r>
            <a:r>
              <a:rPr lang="en-GB" sz="3200" b="1" dirty="0">
                <a:latin typeface="Arial" charset="0"/>
                <a:ea typeface="ＭＳ Ｐゴシック" charset="0"/>
              </a:rPr>
              <a:t>N</a:t>
            </a:r>
            <a:r>
              <a:rPr lang="en-GB" sz="3200" dirty="0">
                <a:latin typeface="Arial" charset="0"/>
                <a:ea typeface="ＭＳ Ｐゴシック" charset="0"/>
              </a:rPr>
              <a:t>).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A22A473-5857-4573-9ABD-925BFB27FAC9}"/>
              </a:ext>
            </a:extLst>
          </p:cNvPr>
          <p:cNvCxnSpPr/>
          <p:nvPr/>
        </p:nvCxnSpPr>
        <p:spPr>
          <a:xfrm flipV="1">
            <a:off x="2653959" y="1601222"/>
            <a:ext cx="1263534" cy="1579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65C5147-0506-46E9-9062-D1CD057436EA}"/>
              </a:ext>
            </a:extLst>
          </p:cNvPr>
          <p:cNvSpPr txBox="1"/>
          <p:nvPr/>
        </p:nvSpPr>
        <p:spPr>
          <a:xfrm>
            <a:off x="135692" y="1185723"/>
            <a:ext cx="3150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You have to remember this equation!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665FF2-4298-42DA-9686-68B206DDAC8B}"/>
              </a:ext>
            </a:extLst>
          </p:cNvPr>
          <p:cNvSpPr txBox="1"/>
          <p:nvPr/>
        </p:nvSpPr>
        <p:spPr>
          <a:xfrm>
            <a:off x="2954112" y="2472087"/>
            <a:ext cx="7996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are the units?</a:t>
            </a:r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Equation for work done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4550C5-8555-4BA0-95BA-D3826C4EBDA7}"/>
              </a:ext>
            </a:extLst>
          </p:cNvPr>
          <p:cNvSpPr txBox="1"/>
          <p:nvPr/>
        </p:nvSpPr>
        <p:spPr>
          <a:xfrm>
            <a:off x="135692" y="1170596"/>
            <a:ext cx="47299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Rearrange the equation to give two more equations for Force and distance.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8E6D15-C331-4B8D-8C33-BC2C297E9004}"/>
              </a:ext>
            </a:extLst>
          </p:cNvPr>
          <p:cNvSpPr txBox="1"/>
          <p:nvPr/>
        </p:nvSpPr>
        <p:spPr>
          <a:xfrm>
            <a:off x="210506" y="3290341"/>
            <a:ext cx="4804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Stretch: Mo Farah uses 50,000 Joules of energy while running, at a force of 10 N. How far has he run?</a:t>
            </a:r>
          </a:p>
        </p:txBody>
      </p:sp>
      <p:grpSp>
        <p:nvGrpSpPr>
          <p:cNvPr id="19" name="Group 10">
            <a:extLst>
              <a:ext uri="{FF2B5EF4-FFF2-40B4-BE49-F238E27FC236}">
                <a16:creationId xmlns:a16="http://schemas.microsoft.com/office/drawing/2014/main" id="{17DDDDA2-1308-446A-8709-3870192C0305}"/>
              </a:ext>
            </a:extLst>
          </p:cNvPr>
          <p:cNvGrpSpPr>
            <a:grpSpLocks/>
          </p:cNvGrpSpPr>
          <p:nvPr/>
        </p:nvGrpSpPr>
        <p:grpSpPr bwMode="auto">
          <a:xfrm>
            <a:off x="5109252" y="1480763"/>
            <a:ext cx="6786563" cy="949325"/>
            <a:chOff x="742" y="1312"/>
            <a:chExt cx="4275" cy="598"/>
          </a:xfrm>
        </p:grpSpPr>
        <p:sp>
          <p:nvSpPr>
            <p:cNvPr id="20" name="AutoShape 4">
              <a:extLst>
                <a:ext uri="{FF2B5EF4-FFF2-40B4-BE49-F238E27FC236}">
                  <a16:creationId xmlns:a16="http://schemas.microsoft.com/office/drawing/2014/main" id="{C6DDE979-4AD1-4345-841D-0FACDF9D4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" y="1312"/>
              <a:ext cx="4275" cy="598"/>
            </a:xfrm>
            <a:prstGeom prst="roundRect">
              <a:avLst>
                <a:gd name="adj" fmla="val 13042"/>
              </a:avLst>
            </a:prstGeom>
            <a:solidFill>
              <a:srgbClr val="FFFFCC"/>
            </a:solidFill>
            <a:ln w="38100">
              <a:solidFill>
                <a:srgbClr val="CC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Text Box 5">
              <a:extLst>
                <a:ext uri="{FF2B5EF4-FFF2-40B4-BE49-F238E27FC236}">
                  <a16:creationId xmlns:a16="http://schemas.microsoft.com/office/drawing/2014/main" id="{11D7169D-99EA-4A62-A198-8464BBD6A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457"/>
              <a:ext cx="403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600" b="1">
                  <a:latin typeface="Arial" charset="0"/>
                  <a:ea typeface="ＭＳ Ｐゴシック" charset="0"/>
                </a:rPr>
                <a:t>work done  =  force  x  distance moved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80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Review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49654D2-77A8-4A8E-98D9-A8393237F64B}"/>
              </a:ext>
            </a:extLst>
          </p:cNvPr>
          <p:cNvSpPr txBox="1">
            <a:spLocks/>
          </p:cNvSpPr>
          <p:nvPr/>
        </p:nvSpPr>
        <p:spPr>
          <a:xfrm>
            <a:off x="38471" y="1245881"/>
            <a:ext cx="7120776" cy="43951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Mo Farah uses 50,000 Joules of energy while running, at a force of 10 N. How far has he run?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STEP 1: Write down the equation that you need: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Distance = Work done ÷ Force</a:t>
            </a:r>
          </a:p>
          <a:p>
            <a:pPr marL="0" indent="0">
              <a:buNone/>
            </a:pPr>
            <a:r>
              <a:rPr lang="en-GB" dirty="0"/>
              <a:t>STEP 2: Put the variables into the equation:</a:t>
            </a:r>
          </a:p>
          <a:p>
            <a:r>
              <a:rPr lang="en-GB" dirty="0">
                <a:solidFill>
                  <a:schemeClr val="bg1"/>
                </a:solidFill>
              </a:rPr>
              <a:t>Distance = 50,000 ÷ 10</a:t>
            </a:r>
          </a:p>
          <a:p>
            <a:pPr marL="0" indent="0">
              <a:buNone/>
            </a:pPr>
            <a:r>
              <a:rPr lang="en-GB" dirty="0"/>
              <a:t>STEP 3: Calculate the answer:</a:t>
            </a:r>
          </a:p>
          <a:p>
            <a:r>
              <a:rPr lang="en-GB" dirty="0">
                <a:solidFill>
                  <a:schemeClr val="bg1"/>
                </a:solidFill>
              </a:rPr>
              <a:t>Distance = 5,000 m</a:t>
            </a:r>
          </a:p>
        </p:txBody>
      </p:sp>
      <p:pic>
        <p:nvPicPr>
          <p:cNvPr id="11" name="Picture 10" descr="A picture containing person, sport, track and field, outdoor&#10;&#10;Description generated with very high confidence">
            <a:extLst>
              <a:ext uri="{FF2B5EF4-FFF2-40B4-BE49-F238E27FC236}">
                <a16:creationId xmlns:a16="http://schemas.microsoft.com/office/drawing/2014/main" id="{D542D422-FBDE-40A5-886E-785622389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612" y="0"/>
            <a:ext cx="4960388" cy="35431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6858A7-DF89-4D6B-B5B4-8C972175DE97}"/>
              </a:ext>
            </a:extLst>
          </p:cNvPr>
          <p:cNvSpPr txBox="1"/>
          <p:nvPr/>
        </p:nvSpPr>
        <p:spPr>
          <a:xfrm>
            <a:off x="7373389" y="4073236"/>
            <a:ext cx="4613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Stretch: What is the answer in kilometres?</a:t>
            </a:r>
          </a:p>
        </p:txBody>
      </p:sp>
    </p:spTree>
    <p:extLst>
      <p:ext uri="{BB962C8B-B14F-4D97-AF65-F5344CB8AC3E}">
        <p14:creationId xmlns:p14="http://schemas.microsoft.com/office/powerpoint/2010/main" val="8269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D8A58F-6240-4A01-8F64-0E6096C6B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042" y="0"/>
            <a:ext cx="4636957" cy="59567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2A8DB4-AB58-400E-98C6-5759B9346C8C}"/>
              </a:ext>
            </a:extLst>
          </p:cNvPr>
          <p:cNvSpPr txBox="1"/>
          <p:nvPr/>
        </p:nvSpPr>
        <p:spPr>
          <a:xfrm>
            <a:off x="135692" y="1612290"/>
            <a:ext cx="584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Complete the worksheet!</a:t>
            </a:r>
          </a:p>
        </p:txBody>
      </p:sp>
    </p:spTree>
    <p:extLst>
      <p:ext uri="{BB962C8B-B14F-4D97-AF65-F5344CB8AC3E}">
        <p14:creationId xmlns:p14="http://schemas.microsoft.com/office/powerpoint/2010/main" val="4216088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1C51827-B2F6-4572-9B6D-AF35828D7DA9}"/>
              </a:ext>
            </a:extLst>
          </p:cNvPr>
          <p:cNvSpPr txBox="1">
            <a:spLocks/>
          </p:cNvSpPr>
          <p:nvPr/>
        </p:nvSpPr>
        <p:spPr>
          <a:xfrm>
            <a:off x="135692" y="1199213"/>
            <a:ext cx="9844725" cy="4779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 sz="4000"/>
              <a:t>Work done is an energy transfer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 sz="4000"/>
              <a:t>W = F × 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 sz="4000"/>
              <a:t>F = W ÷ s, s = W ÷ 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GB" sz="4000"/>
              <a:t>a) 25 J		b) 15 J	       	 c) 40 J</a:t>
            </a:r>
          </a:p>
          <a:p>
            <a:r>
              <a:rPr lang="en-GB" sz="4000"/>
              <a:t>    d) 3000 J	e) 20,000 J	 f) 75,000 J</a:t>
            </a:r>
          </a:p>
          <a:p>
            <a:pPr marL="457200" indent="-457200">
              <a:buFont typeface="Arial" panose="020B0604020202020204" pitchFamily="34" charset="0"/>
              <a:buAutoNum type="arabicPeriod" startAt="5"/>
            </a:pPr>
            <a:r>
              <a:rPr lang="en-GB" sz="4000"/>
              <a:t>4.8 J</a:t>
            </a:r>
          </a:p>
          <a:p>
            <a:pPr marL="457200" indent="-457200">
              <a:buFont typeface="Arial" panose="020B0604020202020204" pitchFamily="34" charset="0"/>
              <a:buAutoNum type="arabicPeriod" startAt="5"/>
            </a:pPr>
            <a:r>
              <a:rPr lang="en-GB" sz="4000"/>
              <a:t>56 J</a:t>
            </a:r>
          </a:p>
          <a:p>
            <a:pPr marL="457200" indent="-457200">
              <a:buFont typeface="Arial" panose="020B0604020202020204" pitchFamily="34" charset="0"/>
              <a:buAutoNum type="arabicPeriod" startAt="5"/>
            </a:pPr>
            <a:r>
              <a:rPr lang="en-GB" sz="4000"/>
              <a:t>60,000,000 J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31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945E715F-C800-447E-B13D-352D68C5EEA7}"/>
              </a:ext>
            </a:extLst>
          </p:cNvPr>
          <p:cNvSpPr txBox="1">
            <a:spLocks/>
          </p:cNvSpPr>
          <p:nvPr/>
        </p:nvSpPr>
        <p:spPr>
          <a:xfrm>
            <a:off x="213675" y="1244184"/>
            <a:ext cx="9844725" cy="4779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8"/>
            </a:pPr>
            <a:r>
              <a:rPr lang="en-GB" sz="4000" dirty="0"/>
              <a:t>a) 2 m		b) 20 m	       	 c) 100,000 m</a:t>
            </a:r>
          </a:p>
          <a:p>
            <a:pPr marL="0" indent="0">
              <a:buNone/>
            </a:pPr>
            <a:r>
              <a:rPr lang="en-GB" sz="4000" dirty="0"/>
              <a:t>      d) 600 m		e) 20,000 m	 f) 333.3 m</a:t>
            </a:r>
          </a:p>
          <a:p>
            <a:pPr marL="0" indent="0">
              <a:buNone/>
            </a:pPr>
            <a:r>
              <a:rPr lang="en-GB" sz="4000" dirty="0"/>
              <a:t>9.   a) 2 N		b) 2 N       	 c) 3 N</a:t>
            </a:r>
          </a:p>
          <a:p>
            <a:pPr marL="0" indent="0">
              <a:buNone/>
            </a:pPr>
            <a:r>
              <a:rPr lang="en-GB" sz="4000" dirty="0"/>
              <a:t>      d) 4 N		e) 4 N		 f) 4,000 N</a:t>
            </a:r>
          </a:p>
          <a:p>
            <a:pPr marL="0" indent="0">
              <a:buNone/>
            </a:pPr>
            <a:r>
              <a:rPr lang="en-GB" sz="4000" dirty="0"/>
              <a:t>10. 11.25 m</a:t>
            </a:r>
          </a:p>
          <a:p>
            <a:pPr marL="0" indent="0">
              <a:buNone/>
            </a:pPr>
            <a:r>
              <a:rPr lang="en-GB" sz="4000" dirty="0"/>
              <a:t>11. 0.11 m</a:t>
            </a:r>
          </a:p>
          <a:p>
            <a:pPr marL="0" indent="0">
              <a:buNone/>
            </a:pPr>
            <a:r>
              <a:rPr lang="en-GB" sz="4000" dirty="0"/>
              <a:t>12. 1.29 m</a:t>
            </a:r>
          </a:p>
        </p:txBody>
      </p:sp>
    </p:spTree>
    <p:extLst>
      <p:ext uri="{BB962C8B-B14F-4D97-AF65-F5344CB8AC3E}">
        <p14:creationId xmlns:p14="http://schemas.microsoft.com/office/powerpoint/2010/main" val="3374426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26D5692-7B9A-4B1D-B287-EF6D8498DCBF}"/>
              </a:ext>
            </a:extLst>
          </p:cNvPr>
          <p:cNvSpPr txBox="1">
            <a:spLocks/>
          </p:cNvSpPr>
          <p:nvPr/>
        </p:nvSpPr>
        <p:spPr>
          <a:xfrm>
            <a:off x="135692" y="1169233"/>
            <a:ext cx="9844725" cy="4779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dirty="0"/>
              <a:t>13. 4,000,000 J</a:t>
            </a:r>
          </a:p>
          <a:p>
            <a:pPr marL="0" indent="0">
              <a:buNone/>
            </a:pPr>
            <a:r>
              <a:rPr lang="en-GB" sz="4000" dirty="0"/>
              <a:t>14. 63,000,000 J</a:t>
            </a:r>
          </a:p>
          <a:p>
            <a:pPr marL="0" indent="0">
              <a:buNone/>
            </a:pPr>
            <a:r>
              <a:rPr lang="en-GB" sz="4000" dirty="0"/>
              <a:t>15. 1,400 J</a:t>
            </a:r>
          </a:p>
          <a:p>
            <a:pPr marL="0" indent="0">
              <a:buNone/>
            </a:pPr>
            <a:r>
              <a:rPr lang="en-GB" sz="4000" dirty="0"/>
              <a:t>16. 44.6 N</a:t>
            </a:r>
          </a:p>
          <a:p>
            <a:pPr marL="0" indent="0">
              <a:buNone/>
            </a:pPr>
            <a:r>
              <a:rPr lang="en-GB" sz="4000" dirty="0"/>
              <a:t>17. 1760 J</a:t>
            </a:r>
          </a:p>
          <a:p>
            <a:pPr marL="0" indent="0">
              <a:buNone/>
            </a:pPr>
            <a:r>
              <a:rPr lang="en-GB" sz="4000" dirty="0"/>
              <a:t>18. 300N</a:t>
            </a:r>
          </a:p>
          <a:p>
            <a:pPr marL="0" indent="0">
              <a:buNone/>
            </a:pPr>
            <a:r>
              <a:rPr lang="en-GB" sz="4000" dirty="0"/>
              <a:t>19. a) </a:t>
            </a:r>
            <a:r>
              <a:rPr lang="en-GB" sz="4000" dirty="0" err="1"/>
              <a:t>i</a:t>
            </a:r>
            <a:r>
              <a:rPr lang="en-GB" sz="4000" dirty="0"/>
              <a:t>) Total overall force acting on an object. </a:t>
            </a:r>
          </a:p>
          <a:p>
            <a:pPr marL="0" indent="0">
              <a:buNone/>
            </a:pPr>
            <a:r>
              <a:rPr lang="en-GB" sz="4000" dirty="0"/>
              <a:t>          ii) It moves at a constant velocity. </a:t>
            </a:r>
          </a:p>
          <a:p>
            <a:pPr marL="0" indent="0">
              <a:buNone/>
            </a:pPr>
            <a:r>
              <a:rPr lang="en-GB" sz="4000" dirty="0"/>
              <a:t>      b) 768,000,000 J</a:t>
            </a:r>
          </a:p>
        </p:txBody>
      </p:sp>
    </p:spTree>
    <p:extLst>
      <p:ext uri="{BB962C8B-B14F-4D97-AF65-F5344CB8AC3E}">
        <p14:creationId xmlns:p14="http://schemas.microsoft.com/office/powerpoint/2010/main" val="948881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8EA009-8AF5-4645-9232-9F158E28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Resultant forces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41D6CBCC-14AA-4CC6-9F36-EBDB0C532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049112"/>
            <a:ext cx="10947706" cy="2339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GB" sz="3200" dirty="0">
                <a:ea typeface="ＭＳ Ｐゴシック" charset="0"/>
              </a:rPr>
              <a:t>The motion of the object will depend on the </a:t>
            </a:r>
            <a:r>
              <a:rPr lang="en-GB" sz="3200" b="1" dirty="0">
                <a:solidFill>
                  <a:srgbClr val="286DA6"/>
                </a:solidFill>
                <a:ea typeface="ＭＳ Ｐゴシック" charset="0"/>
              </a:rPr>
              <a:t>resultant force</a:t>
            </a:r>
            <a:r>
              <a:rPr lang="en-GB" sz="3200" dirty="0">
                <a:ea typeface="ＭＳ Ｐゴシック" charset="0"/>
              </a:rPr>
              <a:t>. This is calculated by adding all the forces together, taking their direction into account. </a:t>
            </a:r>
            <a:r>
              <a:rPr lang="en-US" sz="3200" dirty="0"/>
              <a:t>When more than one force acts on an object, the forces COMBINE to form a </a:t>
            </a:r>
            <a:r>
              <a:rPr lang="en-US" sz="3200" b="1" dirty="0">
                <a:solidFill>
                  <a:srgbClr val="FF0000"/>
                </a:solidFill>
              </a:rPr>
              <a:t>RESULTANT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FORCE</a:t>
            </a:r>
          </a:p>
          <a:p>
            <a:pPr eaLnBrk="0" hangingPunct="0">
              <a:defRPr/>
            </a:pPr>
            <a:endParaRPr lang="en-GB" dirty="0">
              <a:latin typeface="Arial" charset="0"/>
              <a:ea typeface="ＭＳ Ｐゴシック" charset="0"/>
            </a:endParaRPr>
          </a:p>
        </p:txBody>
      </p:sp>
      <p:pic>
        <p:nvPicPr>
          <p:cNvPr id="5" name="Picture 8" descr="crate">
            <a:extLst>
              <a:ext uri="{FF2B5EF4-FFF2-40B4-BE49-F238E27FC236}">
                <a16:creationId xmlns:a16="http://schemas.microsoft.com/office/drawing/2014/main" id="{D4587619-CEFF-4E16-BDD4-710039D86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189" y="3179274"/>
            <a:ext cx="23907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A8945A2D-4545-4CD4-94D6-6B418B571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5695" y="3679337"/>
            <a:ext cx="643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50</a:t>
            </a:r>
            <a:r>
              <a:rPr lang="en-GB" sz="1000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 </a:t>
            </a: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N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576D27B-DCBB-42CA-A4BF-BDCA51231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582" y="3679337"/>
            <a:ext cx="643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30</a:t>
            </a:r>
            <a:r>
              <a:rPr lang="en-GB" sz="1000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 </a:t>
            </a: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N</a:t>
            </a:r>
          </a:p>
        </p:txBody>
      </p:sp>
      <p:sp>
        <p:nvSpPr>
          <p:cNvPr id="8" name="AutoShape 15">
            <a:extLst>
              <a:ext uri="{FF2B5EF4-FFF2-40B4-BE49-F238E27FC236}">
                <a16:creationId xmlns:a16="http://schemas.microsoft.com/office/drawing/2014/main" id="{C02E818F-1F83-4DCC-A877-2E589BD1C02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62788" y="3793637"/>
            <a:ext cx="419100" cy="1079500"/>
          </a:xfrm>
          <a:prstGeom prst="downArrow">
            <a:avLst>
              <a:gd name="adj1" fmla="val 31824"/>
              <a:gd name="adj2" fmla="val 65789"/>
            </a:avLst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" name="AutoShape 16">
            <a:extLst>
              <a:ext uri="{FF2B5EF4-FFF2-40B4-BE49-F238E27FC236}">
                <a16:creationId xmlns:a16="http://schemas.microsoft.com/office/drawing/2014/main" id="{108E4779-8B08-495D-A36D-2DA1A53FDDB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72800" y="4007949"/>
            <a:ext cx="419100" cy="647700"/>
          </a:xfrm>
          <a:prstGeom prst="downArrow">
            <a:avLst>
              <a:gd name="adj1" fmla="val 31824"/>
              <a:gd name="adj2" fmla="val 58334"/>
            </a:avLst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54C8058E-D08F-408B-B0E6-48AE6E0C8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600" y="5265249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/>
              <a:t>Resultant force on the crate = 50</a:t>
            </a:r>
            <a:r>
              <a:rPr lang="en-GB" altLang="en-US" sz="1000"/>
              <a:t> </a:t>
            </a:r>
            <a:r>
              <a:rPr lang="en-GB" altLang="en-US"/>
              <a:t>N – 30</a:t>
            </a:r>
            <a:r>
              <a:rPr lang="en-GB" altLang="en-US" sz="1000"/>
              <a:t> </a:t>
            </a:r>
            <a:r>
              <a:rPr lang="en-GB" altLang="en-US"/>
              <a:t>N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02931D35-1660-4CA8-9E1C-52CDB1062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075" y="5773249"/>
            <a:ext cx="272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>
                <a:latin typeface="Arial" charset="0"/>
                <a:ea typeface="ＭＳ Ｐゴシック" charset="0"/>
              </a:rPr>
              <a:t>= </a:t>
            </a: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20</a:t>
            </a:r>
            <a:r>
              <a:rPr lang="en-GB" sz="1000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 </a:t>
            </a:r>
            <a:r>
              <a:rPr lang="en-GB" b="1">
                <a:solidFill>
                  <a:srgbClr val="286DA6"/>
                </a:solidFill>
                <a:latin typeface="Arial" charset="0"/>
                <a:ea typeface="ＭＳ Ｐゴシック" charset="0"/>
              </a:rPr>
              <a:t>N to the left</a:t>
            </a:r>
          </a:p>
        </p:txBody>
      </p:sp>
    </p:spTree>
    <p:extLst>
      <p:ext uri="{BB962C8B-B14F-4D97-AF65-F5344CB8AC3E}">
        <p14:creationId xmlns:p14="http://schemas.microsoft.com/office/powerpoint/2010/main" val="128211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7D607-9CD6-40B4-8BB0-C11F35732799}"/>
              </a:ext>
            </a:extLst>
          </p:cNvPr>
          <p:cNvSpPr txBox="1"/>
          <p:nvPr/>
        </p:nvSpPr>
        <p:spPr>
          <a:xfrm>
            <a:off x="135692" y="1447800"/>
            <a:ext cx="6360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questions so exam conditions!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You have 8 minutes.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729F51-0D05-4C50-83A6-7E6BB910A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925" y="0"/>
            <a:ext cx="4457075" cy="585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1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5BA508-4D07-4678-8C76-E1A28DB99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32" y="1049112"/>
            <a:ext cx="10241280" cy="51639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D3D532-4F32-44B6-9533-37CB8CA668B9}"/>
              </a:ext>
            </a:extLst>
          </p:cNvPr>
          <p:cNvSpPr txBox="1"/>
          <p:nvPr/>
        </p:nvSpPr>
        <p:spPr>
          <a:xfrm>
            <a:off x="3106097" y="3154138"/>
            <a:ext cx="324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40 + 10 = 50 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85D373-AA73-4C65-9669-CDA59A2271E1}"/>
              </a:ext>
            </a:extLst>
          </p:cNvPr>
          <p:cNvSpPr/>
          <p:nvPr/>
        </p:nvSpPr>
        <p:spPr>
          <a:xfrm>
            <a:off x="7179334" y="4982937"/>
            <a:ext cx="1903614" cy="101415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0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F1331D-99CE-42BF-9D7A-4F23C030D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26" y="1221300"/>
            <a:ext cx="11974747" cy="44153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8D97E3-37AE-4D34-AFA0-37F7B2DF67EA}"/>
              </a:ext>
            </a:extLst>
          </p:cNvPr>
          <p:cNvSpPr txBox="1"/>
          <p:nvPr/>
        </p:nvSpPr>
        <p:spPr>
          <a:xfrm>
            <a:off x="1434165" y="3235436"/>
            <a:ext cx="82569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Work done = Force × Distance </a:t>
            </a:r>
          </a:p>
          <a:p>
            <a:r>
              <a:rPr lang="en-GB" sz="4000" dirty="0">
                <a:solidFill>
                  <a:srgbClr val="00B050"/>
                </a:solidFill>
              </a:rPr>
              <a:t>                     = 50 </a:t>
            </a:r>
            <a:r>
              <a:rPr lang="en-GB" sz="4000" dirty="0">
                <a:solidFill>
                  <a:srgbClr val="00B050"/>
                </a:solidFill>
                <a:latin typeface="Cambria" panose="02040503050406030204" pitchFamily="18" charset="0"/>
              </a:rPr>
              <a:t>⨯ 80 = 4,000 J</a:t>
            </a:r>
            <a:endParaRPr lang="en-GB" sz="4000" dirty="0">
              <a:solidFill>
                <a:srgbClr val="00B050"/>
              </a:solidFill>
            </a:endParaRPr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C6BB2F28-DCC6-4CBB-A408-C3D3FA18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Struggle time review</a:t>
            </a:r>
          </a:p>
        </p:txBody>
      </p:sp>
    </p:spTree>
    <p:extLst>
      <p:ext uri="{BB962C8B-B14F-4D97-AF65-F5344CB8AC3E}">
        <p14:creationId xmlns:p14="http://schemas.microsoft.com/office/powerpoint/2010/main" val="64601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C7EEF-296B-469A-878E-B9ADFBC7B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75505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FBAA7-61D5-4B37-995D-8C0FD76952E2}"/>
              </a:ext>
            </a:extLst>
          </p:cNvPr>
          <p:cNvSpPr txBox="1"/>
          <p:nvPr/>
        </p:nvSpPr>
        <p:spPr>
          <a:xfrm>
            <a:off x="3255158" y="2089680"/>
            <a:ext cx="324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potential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4280A-0CD5-4535-AE17-9E10C53CBA6C}"/>
              </a:ext>
            </a:extLst>
          </p:cNvPr>
          <p:cNvSpPr txBox="1"/>
          <p:nvPr/>
        </p:nvSpPr>
        <p:spPr>
          <a:xfrm>
            <a:off x="1330214" y="4791582"/>
            <a:ext cx="82569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Work done = Force × Distance </a:t>
            </a:r>
          </a:p>
          <a:p>
            <a:r>
              <a:rPr lang="en-GB" sz="4000" dirty="0">
                <a:solidFill>
                  <a:srgbClr val="00B050"/>
                </a:solidFill>
              </a:rPr>
              <a:t>                     = 660 </a:t>
            </a:r>
            <a:r>
              <a:rPr lang="en-GB" sz="4000" dirty="0">
                <a:solidFill>
                  <a:srgbClr val="00B050"/>
                </a:solidFill>
                <a:latin typeface="Cambria" panose="02040503050406030204" pitchFamily="18" charset="0"/>
              </a:rPr>
              <a:t>⨯ 20 = 13,200 J</a:t>
            </a:r>
            <a:endParaRPr lang="en-GB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7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3956EE-6CEC-485E-A74C-EF09C362B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2" y="1049112"/>
            <a:ext cx="10530779" cy="3822691"/>
          </a:xfrm>
          <a:prstGeom prst="rect">
            <a:avLst/>
          </a:prstGeom>
        </p:spPr>
      </p:pic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6564E428-E009-4148-8BC3-F9299876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Struggle time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562AB-1463-4E7F-A9DC-D1C6E9D9D156}"/>
              </a:ext>
            </a:extLst>
          </p:cNvPr>
          <p:cNvSpPr txBox="1"/>
          <p:nvPr/>
        </p:nvSpPr>
        <p:spPr>
          <a:xfrm>
            <a:off x="677944" y="2378371"/>
            <a:ext cx="8256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Power = 13,200 ÷ 800 = 16.5 Watts (W)</a:t>
            </a:r>
          </a:p>
        </p:txBody>
      </p:sp>
    </p:spTree>
    <p:extLst>
      <p:ext uri="{BB962C8B-B14F-4D97-AF65-F5344CB8AC3E}">
        <p14:creationId xmlns:p14="http://schemas.microsoft.com/office/powerpoint/2010/main" val="315260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683</Words>
  <Application>Microsoft Office PowerPoint</Application>
  <PresentationFormat>Widescreen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Bauhaus 93</vt:lpstr>
      <vt:lpstr>Calibri</vt:lpstr>
      <vt:lpstr>Calibri Light</vt:lpstr>
      <vt:lpstr>Cambria</vt:lpstr>
      <vt:lpstr>Wingdings</vt:lpstr>
      <vt:lpstr>Office Theme</vt:lpstr>
      <vt:lpstr>Work done</vt:lpstr>
      <vt:lpstr>PowerPoint Presentation</vt:lpstr>
      <vt:lpstr>What is work?</vt:lpstr>
      <vt:lpstr>Work done</vt:lpstr>
      <vt:lpstr>Equation for work done</vt:lpstr>
      <vt:lpstr>Equation for work done</vt:lpstr>
      <vt:lpstr>Stretch Review</vt:lpstr>
      <vt:lpstr>Worksheet</vt:lpstr>
      <vt:lpstr>Basic answers</vt:lpstr>
      <vt:lpstr>Medium answers</vt:lpstr>
      <vt:lpstr>Hard answers</vt:lpstr>
      <vt:lpstr>Resultant forces</vt:lpstr>
      <vt:lpstr>Struggle time</vt:lpstr>
      <vt:lpstr>Struggle time review</vt:lpstr>
      <vt:lpstr>Struggle time review</vt:lpstr>
      <vt:lpstr>PowerPoint Presentation</vt:lpstr>
      <vt:lpstr>Struggle time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30</cp:revision>
  <dcterms:created xsi:type="dcterms:W3CDTF">2020-02-27T10:29:06Z</dcterms:created>
  <dcterms:modified xsi:type="dcterms:W3CDTF">2020-10-30T19:28:26Z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