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2" r:id="rId6"/>
    <p:sldId id="274" r:id="rId7"/>
    <p:sldId id="275" r:id="rId8"/>
    <p:sldId id="263" r:id="rId9"/>
    <p:sldId id="267" r:id="rId10"/>
    <p:sldId id="268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32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8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7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80" r:id="rId4"/>
    <p:sldLayoutId id="2147483660" r:id="rId5"/>
    <p:sldLayoutId id="2147483661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8" r:id="rId21"/>
    <p:sldLayoutId id="2147483649" r:id="rId22"/>
    <p:sldLayoutId id="214748367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2B0A41C-DF86-4A70-B3B0-2A7A5A634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81" y="4016963"/>
            <a:ext cx="2880319" cy="280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E3EDE-251F-4358-A83A-86F2D697A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B50DBBB-4026-4E7C-AD25-976F8235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Errors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81B3159B-8BAA-49CA-99CB-CD5FC2D8CFA2}"/>
              </a:ext>
            </a:extLst>
          </p:cNvPr>
          <p:cNvSpPr txBox="1">
            <a:spLocks/>
          </p:cNvSpPr>
          <p:nvPr/>
        </p:nvSpPr>
        <p:spPr>
          <a:xfrm>
            <a:off x="6352234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49C7E42-5BE8-426B-8B5C-7D4D6CB85FDC}" type="datetime1">
              <a:rPr lang="en-GB" smtClean="0"/>
              <a:t>14/09/2022</a:t>
            </a:fld>
            <a:endParaRPr lang="en-GB" dirty="0"/>
          </a:p>
        </p:txBody>
      </p:sp>
      <p:pic>
        <p:nvPicPr>
          <p:cNvPr id="7" name="Picture 6" descr="A close up of a measure&#10;&#10;Description automatically generated">
            <a:extLst>
              <a:ext uri="{FF2B5EF4-FFF2-40B4-BE49-F238E27FC236}">
                <a16:creationId xmlns:a16="http://schemas.microsoft.com/office/drawing/2014/main" id="{50F6AABE-C82D-4554-8901-6460C4474E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29130" r="3790" b="33057"/>
          <a:stretch/>
        </p:blipFill>
        <p:spPr>
          <a:xfrm>
            <a:off x="587892" y="5288496"/>
            <a:ext cx="5808785" cy="9634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1F310F-100F-4C6D-8040-96F3E00424BB}"/>
              </a:ext>
            </a:extLst>
          </p:cNvPr>
          <p:cNvSpPr txBox="1"/>
          <p:nvPr/>
        </p:nvSpPr>
        <p:spPr>
          <a:xfrm>
            <a:off x="302996" y="1221088"/>
            <a:ext cx="83878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600" dirty="0"/>
              <a:t>What does resolution mean?</a:t>
            </a:r>
          </a:p>
          <a:p>
            <a:pPr marL="342900" indent="-342900">
              <a:buAutoNum type="arabicPeriod"/>
            </a:pPr>
            <a:r>
              <a:rPr lang="en-GB" sz="3600" dirty="0"/>
              <a:t>What is the absolute uncertainty of a ruler? Why?</a:t>
            </a:r>
          </a:p>
          <a:p>
            <a:pPr marL="342900" indent="-342900">
              <a:buAutoNum type="arabicPeriod"/>
            </a:pPr>
            <a:r>
              <a:rPr lang="en-GB" sz="3600" dirty="0"/>
              <a:t>What is a systematic error?</a:t>
            </a:r>
          </a:p>
          <a:p>
            <a:pPr marL="342900" indent="-342900">
              <a:buAutoNum type="arabicPeriod"/>
            </a:pPr>
            <a:r>
              <a:rPr lang="en-GB" sz="3600" dirty="0"/>
              <a:t>What is a random error?</a:t>
            </a:r>
          </a:p>
          <a:p>
            <a:pPr marL="342900" indent="-342900">
              <a:buAutoNum type="arabicPeriod"/>
            </a:pPr>
            <a:r>
              <a:rPr lang="en-GB" sz="3600" dirty="0"/>
              <a:t>What does precise mean?</a:t>
            </a:r>
          </a:p>
          <a:p>
            <a:pPr marL="342900" indent="-342900">
              <a:buAutoNum type="arabicPeriod"/>
            </a:pPr>
            <a:r>
              <a:rPr lang="en-GB" sz="3600" dirty="0"/>
              <a:t>What does accurate mean?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B901DF-4431-4ADA-B2FB-87D79E1C9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541" y="3429000"/>
            <a:ext cx="2388728" cy="17433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2C5580-8C23-495D-B92E-008FD89823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0109" y="1049112"/>
            <a:ext cx="2952137" cy="228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6A9F2-BA4D-4879-A876-B49205957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00BCC-8C5B-47BD-BFBF-300D3A52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72B2F80F-FA93-490D-91FC-03937FC69A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0"/>
                <a:ext cx="11369842" cy="2695074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rgbClr val="C00000"/>
                </a:solidFill>
              </a:ln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3600" dirty="0">
                    <a:solidFill>
                      <a:schemeClr val="tx1"/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𝑎𝑏𝑠𝑜𝑙𝑢𝑡𝑒</m:t>
                    </m:r>
                    <m:r>
                      <a:rPr lang="en-GB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𝑢𝑛𝑐𝑒𝑟𝑡𝑎𝑖𝑛𝑡𝑦</m:t>
                    </m:r>
                    <m:r>
                      <a:rPr lang="en-GB" sz="3200" b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 </m:t>
                    </m:r>
                    <m:f>
                      <m:fPr>
                        <m:ctrlP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range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largest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value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smallest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value</m:t>
                        </m:r>
                        <m:r>
                          <m:rPr>
                            <m:nor/>
                          </m:rPr>
                          <a:rPr lang="en-GB" sz="3200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br>
                  <a:rPr lang="en-GB" sz="3600" b="0" dirty="0">
                    <a:solidFill>
                      <a:schemeClr val="tx1"/>
                    </a:solidFill>
                    <a:latin typeface="+mn-lt"/>
                  </a:rPr>
                </a:br>
                <a:br>
                  <a:rPr lang="en-GB" sz="3600" b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en-GB" sz="3600" b="0" dirty="0">
                    <a:solidFill>
                      <a:schemeClr val="tx1"/>
                    </a:solidFill>
                    <a:latin typeface="+mn-lt"/>
                  </a:rPr>
                  <a:t>All measurements should be written as mean value ± measurement error (a ± </a:t>
                </a:r>
                <a:r>
                  <a:rPr lang="el-GR" sz="3600" b="0" dirty="0">
                    <a:solidFill>
                      <a:schemeClr val="tx1"/>
                    </a:solidFill>
                    <a:latin typeface="+mn-lt"/>
                  </a:rPr>
                  <a:t>Δ</a:t>
                </a:r>
                <a:r>
                  <a:rPr lang="en-GB" sz="3600" b="0" dirty="0">
                    <a:solidFill>
                      <a:schemeClr val="tx1"/>
                    </a:solidFill>
                    <a:latin typeface="+mn-lt"/>
                  </a:rPr>
                  <a:t>a).</a:t>
                </a:r>
              </a:p>
            </p:txBody>
          </p:sp>
        </mc:Choice>
        <mc:Fallback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72B2F80F-FA93-490D-91FC-03937FC69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369842" cy="2695074"/>
              </a:xfrm>
              <a:prstGeom prst="rect">
                <a:avLst/>
              </a:prstGeom>
              <a:blipFill>
                <a:blip r:embed="rId2"/>
                <a:stretch>
                  <a:fillRect l="-1387"/>
                </a:stretch>
              </a:blipFill>
              <a:ln w="571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8EFF464-03D0-4E16-ABE1-C3695C92CA13}"/>
              </a:ext>
            </a:extLst>
          </p:cNvPr>
          <p:cNvSpPr txBox="1"/>
          <p:nvPr/>
        </p:nvSpPr>
        <p:spPr>
          <a:xfrm>
            <a:off x="180474" y="3200400"/>
            <a:ext cx="109246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Stretch:</a:t>
            </a:r>
            <a:r>
              <a:rPr lang="en-GB" sz="4000" dirty="0"/>
              <a:t> An ammeter has reading of 13.13 A, 12.89 A, 12.59 A, 13.43 A and 13.04 A. Give the mean value and the measurement error.  </a:t>
            </a:r>
            <a:endParaRPr lang="en-GB" sz="4000" b="1" dirty="0"/>
          </a:p>
        </p:txBody>
      </p:sp>
      <p:pic>
        <p:nvPicPr>
          <p:cNvPr id="13" name="Picture 12" descr="A device with a screen&#10;&#10;Description automatically generated">
            <a:extLst>
              <a:ext uri="{FF2B5EF4-FFF2-40B4-BE49-F238E27FC236}">
                <a16:creationId xmlns:a16="http://schemas.microsoft.com/office/drawing/2014/main" id="{02B757C3-A7C6-4C96-A39C-C1B1A97C8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769" y="4451828"/>
            <a:ext cx="2374232" cy="240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0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064469B2-44C3-4636-A75A-BF2E21BA407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35692" y="136525"/>
                <a:ext cx="8799211" cy="2694597"/>
              </a:xfrm>
              <a:solidFill>
                <a:schemeClr val="bg1"/>
              </a:solidFill>
              <a:ln w="57150">
                <a:solidFill>
                  <a:srgbClr val="C00000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GB" sz="3600" b="0" dirty="0">
                    <a:solidFill>
                      <a:schemeClr val="tx1"/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fractional</m:t>
                    </m:r>
                    <m:r>
                      <a:rPr lang="en-GB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uncertainty</m:t>
                    </m:r>
                    <m:r>
                      <a:rPr lang="en-GB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  </m:t>
                    </m:r>
                    <m:f>
                      <m:fPr>
                        <m:ctrlP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absolute</m:t>
                        </m:r>
                        <m:r>
                          <m:rPr>
                            <m:nor/>
                          </m:rPr>
                          <a:rPr lang="en-GB" sz="3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3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uncertainty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3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mean</m:t>
                        </m:r>
                        <m:r>
                          <m:rPr>
                            <m:nor/>
                          </m:rPr>
                          <a:rPr lang="en-GB" sz="3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3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value</m:t>
                        </m:r>
                      </m:den>
                    </m:f>
                    <m:r>
                      <a:rPr lang="en-GB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br>
                  <a:rPr lang="en-GB" sz="3600" b="0" dirty="0">
                    <a:solidFill>
                      <a:schemeClr val="tx1"/>
                    </a:solidFill>
                    <a:latin typeface="+mn-lt"/>
                  </a:rPr>
                </a:br>
                <a:br>
                  <a:rPr lang="en-GB" sz="3600" b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en-GB" sz="3600" b="0" dirty="0">
                    <a:solidFill>
                      <a:schemeClr val="tx1"/>
                    </a:solidFill>
                    <a:latin typeface="+mn-lt"/>
                  </a:rPr>
                  <a:t>This can be converted into a percentage uncertainty by multiplying by 100.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36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GB" sz="3600" b="0" dirty="0">
                    <a:solidFill>
                      <a:schemeClr val="tx1"/>
                    </a:solidFill>
                    <a:latin typeface="+mn-lt"/>
                  </a:rPr>
                  <a:t> × 100 = </a:t>
                </a:r>
                <a:r>
                  <a:rPr lang="el-GR" sz="3600" b="0" dirty="0">
                    <a:solidFill>
                      <a:schemeClr val="tx1"/>
                    </a:solidFill>
                    <a:latin typeface="+mn-lt"/>
                  </a:rPr>
                  <a:t>ε</a:t>
                </a:r>
                <a:r>
                  <a:rPr lang="en-GB" sz="3600" b="0" dirty="0">
                    <a:solidFill>
                      <a:schemeClr val="tx1"/>
                    </a:solidFill>
                    <a:latin typeface="+mn-lt"/>
                  </a:rPr>
                  <a:t>a</a:t>
                </a:r>
              </a:p>
            </p:txBody>
          </p:sp>
        </mc:Choice>
        <mc:Fallback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064469B2-44C3-4636-A75A-BF2E21BA40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5692" y="136525"/>
                <a:ext cx="8799211" cy="2694597"/>
              </a:xfrm>
              <a:blipFill>
                <a:blip r:embed="rId2"/>
                <a:stretch>
                  <a:fillRect l="-1445" r="-1789"/>
                </a:stretch>
              </a:blipFill>
              <a:ln w="571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D87D3FB-E217-48B5-BAEC-2C2CE7D39523}"/>
              </a:ext>
            </a:extLst>
          </p:cNvPr>
          <p:cNvSpPr txBox="1"/>
          <p:nvPr/>
        </p:nvSpPr>
        <p:spPr>
          <a:xfrm>
            <a:off x="180474" y="3200400"/>
            <a:ext cx="109246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Stretch:</a:t>
            </a:r>
            <a:r>
              <a:rPr lang="en-GB" sz="4000" dirty="0"/>
              <a:t> An ammeter has reading of 13.13 A, 12.89 A, 12.59 A, 13.43 A and 13.04 A. Give the fractional and percentage uncertainties. </a:t>
            </a:r>
            <a:endParaRPr lang="en-GB" sz="4000" b="1" dirty="0"/>
          </a:p>
        </p:txBody>
      </p:sp>
      <p:pic>
        <p:nvPicPr>
          <p:cNvPr id="12" name="Picture 11" descr="A device with a screen&#10;&#10;Description automatically generated">
            <a:extLst>
              <a:ext uri="{FF2B5EF4-FFF2-40B4-BE49-F238E27FC236}">
                <a16:creationId xmlns:a16="http://schemas.microsoft.com/office/drawing/2014/main" id="{D3CC822A-12F1-4B45-8C45-3F058E922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769" y="4451828"/>
            <a:ext cx="2374232" cy="240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51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80A03-A5EE-43D4-8E6B-EBF5A8FA9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5889F8-51CE-47C5-A2D2-2391D1D82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133938-00B5-414C-BEFF-5CC1DFAEA3F3}"/>
              </a:ext>
            </a:extLst>
          </p:cNvPr>
          <p:cNvSpPr txBox="1">
            <a:spLocks/>
          </p:cNvSpPr>
          <p:nvPr/>
        </p:nvSpPr>
        <p:spPr>
          <a:xfrm>
            <a:off x="838200" y="2836265"/>
            <a:ext cx="10515600" cy="38257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Examples: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1) </a:t>
            </a:r>
            <a:r>
              <a:rPr lang="en-GB" b="1"/>
              <a:t>Thinking distance</a:t>
            </a:r>
            <a:r>
              <a:rPr lang="en-GB"/>
              <a:t> = 100 ± 15 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    </a:t>
            </a:r>
            <a:r>
              <a:rPr lang="en-GB" b="1"/>
              <a:t>Braking distance </a:t>
            </a:r>
            <a:r>
              <a:rPr lang="en-GB"/>
              <a:t>= 200 ± 30m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    Calculate the </a:t>
            </a:r>
            <a:r>
              <a:rPr lang="en-GB" b="1"/>
              <a:t>total stopping distance</a:t>
            </a:r>
            <a:endParaRPr lang="en-GB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83E45-B9E9-401E-BEC6-B0BB28FB9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044" y="0"/>
            <a:ext cx="5867956" cy="2286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622F14D-BF0C-45E0-A960-1DF41AEDE9D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931568" cy="2695074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+mn-lt"/>
              </a:rPr>
              <a:t>There are different rules for combining uncertainties. Remember:</a:t>
            </a:r>
          </a:p>
          <a:p>
            <a:r>
              <a:rPr lang="en-GB" sz="3600" dirty="0" err="1">
                <a:latin typeface="+mn-lt"/>
              </a:rPr>
              <a:t>Δa</a:t>
            </a:r>
            <a:r>
              <a:rPr lang="en-GB" sz="3600" dirty="0">
                <a:latin typeface="+mn-lt"/>
              </a:rPr>
              <a:t> = absolute uncertainty</a:t>
            </a:r>
          </a:p>
          <a:p>
            <a:r>
              <a:rPr lang="el-GR" sz="3600" dirty="0">
                <a:latin typeface="+mn-lt"/>
              </a:rPr>
              <a:t>ε</a:t>
            </a:r>
            <a:r>
              <a:rPr lang="en-GB" sz="3600" dirty="0">
                <a:latin typeface="+mn-lt"/>
              </a:rPr>
              <a:t>a = percentage uncertainty</a:t>
            </a:r>
          </a:p>
        </p:txBody>
      </p:sp>
    </p:spTree>
    <p:extLst>
      <p:ext uri="{BB962C8B-B14F-4D97-AF65-F5344CB8AC3E}">
        <p14:creationId xmlns:p14="http://schemas.microsoft.com/office/powerpoint/2010/main" val="209835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58FD99-DA4F-452C-A11D-91C13B96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FBF4D3-47B5-4FAB-9929-351DCAA51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B6D194E-D116-449D-AF1E-6A0B630D30E1}"/>
              </a:ext>
            </a:extLst>
          </p:cNvPr>
          <p:cNvSpPr txBox="1">
            <a:spLocks/>
          </p:cNvSpPr>
          <p:nvPr/>
        </p:nvSpPr>
        <p:spPr>
          <a:xfrm>
            <a:off x="838200" y="2836265"/>
            <a:ext cx="10515600" cy="38257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Examples: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2) </a:t>
            </a:r>
            <a:r>
              <a:rPr lang="en-GB" b="1"/>
              <a:t>Current</a:t>
            </a:r>
            <a:r>
              <a:rPr lang="en-GB"/>
              <a:t> in a circuit is 4.2 ± 0.2 A, while the </a:t>
            </a:r>
            <a:r>
              <a:rPr lang="en-GB" b="1"/>
              <a:t>resistance</a:t>
            </a:r>
            <a:r>
              <a:rPr lang="en-GB"/>
              <a:t> of a component is 1.8 ± 0.1 </a:t>
            </a:r>
            <a:r>
              <a:rPr lang="el-GR"/>
              <a:t>Ω</a:t>
            </a:r>
            <a:r>
              <a:rPr lang="en-GB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Calculate the </a:t>
            </a:r>
            <a:r>
              <a:rPr lang="en-GB" b="1"/>
              <a:t>potential difference </a:t>
            </a:r>
            <a:r>
              <a:rPr lang="en-GB"/>
              <a:t>across the component.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3) The </a:t>
            </a:r>
            <a:r>
              <a:rPr lang="en-GB" b="1"/>
              <a:t>weight</a:t>
            </a:r>
            <a:r>
              <a:rPr lang="en-GB"/>
              <a:t> of an object is 19.6 ± 0.1N. Calculate the </a:t>
            </a:r>
            <a:r>
              <a:rPr lang="en-GB" b="1"/>
              <a:t>gravitational field strength</a:t>
            </a:r>
            <a:r>
              <a:rPr lang="en-GB"/>
              <a:t> if the </a:t>
            </a:r>
            <a:r>
              <a:rPr lang="en-GB" b="1"/>
              <a:t>mass</a:t>
            </a:r>
            <a:r>
              <a:rPr lang="en-GB"/>
              <a:t> of the object is 2.0 ± 0.1 kg.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4) The </a:t>
            </a:r>
            <a:r>
              <a:rPr lang="en-GB" b="1"/>
              <a:t>radius</a:t>
            </a:r>
            <a:r>
              <a:rPr lang="en-GB"/>
              <a:t> of a circle is 15 ± 1 mm. Calculate the </a:t>
            </a:r>
            <a:r>
              <a:rPr lang="en-GB" b="1"/>
              <a:t>area</a:t>
            </a:r>
            <a:r>
              <a:rPr lang="en-GB"/>
              <a:t> of the circle.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0E7477-4F3D-4694-8F2C-A1611B8BC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044" y="0"/>
            <a:ext cx="5867956" cy="2286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97721CC-4A36-42C5-9619-1F72A8AACB9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931568" cy="2695074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+mn-lt"/>
              </a:rPr>
              <a:t>There are different rules for combining uncertainties. Remember:</a:t>
            </a:r>
          </a:p>
          <a:p>
            <a:r>
              <a:rPr lang="en-GB" sz="3600" dirty="0" err="1">
                <a:latin typeface="+mn-lt"/>
              </a:rPr>
              <a:t>Δa</a:t>
            </a:r>
            <a:r>
              <a:rPr lang="en-GB" sz="3600" dirty="0">
                <a:latin typeface="+mn-lt"/>
              </a:rPr>
              <a:t> = absolute uncertainty</a:t>
            </a:r>
          </a:p>
          <a:p>
            <a:r>
              <a:rPr lang="el-GR" sz="3600" dirty="0">
                <a:latin typeface="+mn-lt"/>
              </a:rPr>
              <a:t>ε</a:t>
            </a:r>
            <a:r>
              <a:rPr lang="en-GB" sz="3600" dirty="0">
                <a:latin typeface="+mn-lt"/>
              </a:rPr>
              <a:t>a = percentage uncertainty</a:t>
            </a:r>
          </a:p>
        </p:txBody>
      </p:sp>
    </p:spTree>
    <p:extLst>
      <p:ext uri="{BB962C8B-B14F-4D97-AF65-F5344CB8AC3E}">
        <p14:creationId xmlns:p14="http://schemas.microsoft.com/office/powerpoint/2010/main" val="344261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1D604-93FA-40F5-88EF-26FFB1603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957E0F-1469-40D8-9C48-A719CA8EF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EB0819-84EF-4C88-AB25-77ED039CFA0D}"/>
              </a:ext>
            </a:extLst>
          </p:cNvPr>
          <p:cNvSpPr txBox="1"/>
          <p:nvPr/>
        </p:nvSpPr>
        <p:spPr>
          <a:xfrm>
            <a:off x="135692" y="1352550"/>
            <a:ext cx="7195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Complete the task.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7D6B5-45E0-4877-B6CB-3BFA64C0D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698" y="0"/>
            <a:ext cx="48632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2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683D5-7846-4E8F-B655-BA080170A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DDC968-AD30-426F-BB00-BD7A1F96E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2" y="1114425"/>
            <a:ext cx="787717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39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B2AFC-CF5B-46A6-93B0-275851213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DF617B-090C-4A19-BFFE-B05AB36C1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4067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6257D2-6FCD-4AA3-9536-3AA4AC821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450" y="38100"/>
            <a:ext cx="5934075" cy="6143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0C60D3-840E-45EF-8B65-7E1647576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850" y="4503148"/>
            <a:ext cx="5010150" cy="235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07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C302508-933B-45A4-9F9C-E438CCC74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15D9C4-0F63-4343-ACCD-560A3B417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8832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56308-B33C-41C8-AC17-ABFD55C3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0DC21-E86D-4947-8A22-824EF4E3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638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304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Bauhaus 93</vt:lpstr>
      <vt:lpstr>Calibri</vt:lpstr>
      <vt:lpstr>Calibri Light</vt:lpstr>
      <vt:lpstr>Cambria Math</vt:lpstr>
      <vt:lpstr>Office Theme</vt:lpstr>
      <vt:lpstr>Errors</vt:lpstr>
      <vt:lpstr>PowerPoint Presentation</vt:lpstr>
      <vt:lpstr> fractional uncertainty=    "absolute uncertainty" /"mean value" =  ∆a/a  This can be converted into a percentage uncertainty by multiplying by 100. ∆a/a × 100 = εa</vt:lpstr>
      <vt:lpstr>PowerPoint Presentation</vt:lpstr>
      <vt:lpstr>PowerPoint Presentation</vt:lpstr>
      <vt:lpstr>Task</vt:lpstr>
      <vt:lpstr>Answers</vt:lpstr>
      <vt:lpstr>Answers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3638</cp:lastModifiedBy>
  <cp:revision>33</cp:revision>
  <dcterms:created xsi:type="dcterms:W3CDTF">2020-02-27T10:29:06Z</dcterms:created>
  <dcterms:modified xsi:type="dcterms:W3CDTF">2022-09-14T16:49:01Z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