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0" r:id="rId6"/>
    <p:sldId id="261" r:id="rId7"/>
    <p:sldId id="262" r:id="rId8"/>
    <p:sldId id="274" r:id="rId9"/>
    <p:sldId id="275" r:id="rId10"/>
    <p:sldId id="263" r:id="rId11"/>
    <p:sldId id="267" r:id="rId12"/>
    <p:sldId id="268" r:id="rId13"/>
    <p:sldId id="27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32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0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779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80" r:id="rId4"/>
    <p:sldLayoutId id="2147483660" r:id="rId5"/>
    <p:sldLayoutId id="2147483661" r:id="rId6"/>
    <p:sldLayoutId id="2147483662" r:id="rId7"/>
    <p:sldLayoutId id="2147483663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8" r:id="rId21"/>
    <p:sldLayoutId id="2147483649" r:id="rId22"/>
    <p:sldLayoutId id="214748367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2B0A41C-DF86-4A70-B3B0-2A7A5A634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681" y="4016963"/>
            <a:ext cx="2880319" cy="280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B50DBBB-4026-4E7C-AD25-976F82356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Measurements</a:t>
            </a: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81B3159B-8BAA-49CA-99CB-CD5FC2D8CFA2}"/>
              </a:ext>
            </a:extLst>
          </p:cNvPr>
          <p:cNvSpPr txBox="1">
            <a:spLocks/>
          </p:cNvSpPr>
          <p:nvPr/>
        </p:nvSpPr>
        <p:spPr>
          <a:xfrm>
            <a:off x="6352234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49C7E42-5BE8-426B-8B5C-7D4D6CB85FDC}" type="datetime1">
              <a:rPr lang="en-GB" smtClean="0"/>
              <a:t>14/09/2022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B969A7-2D5C-4E18-B4F2-A1A2C498249E}"/>
              </a:ext>
            </a:extLst>
          </p:cNvPr>
          <p:cNvSpPr txBox="1"/>
          <p:nvPr/>
        </p:nvSpPr>
        <p:spPr>
          <a:xfrm>
            <a:off x="135691" y="1166842"/>
            <a:ext cx="1049614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3600" dirty="0"/>
              <a:t>Name four base units.</a:t>
            </a:r>
          </a:p>
          <a:p>
            <a:pPr marL="342900" indent="-342900">
              <a:buAutoNum type="arabicPeriod"/>
            </a:pPr>
            <a:r>
              <a:rPr lang="en-GB" sz="3600" dirty="0"/>
              <a:t>Using Newton’s second law, give the Newton in SI units. </a:t>
            </a:r>
          </a:p>
          <a:p>
            <a:pPr marL="342900" indent="-342900">
              <a:buAutoNum type="arabicPeriod"/>
            </a:pPr>
            <a:r>
              <a:rPr lang="en-GB" sz="3600" dirty="0"/>
              <a:t>The wavelength of green light is 532nm. Express this wavelength in terms of metres in standard form.</a:t>
            </a:r>
          </a:p>
          <a:p>
            <a:pPr marL="342900" indent="-342900">
              <a:buAutoNum type="arabicPeriod"/>
            </a:pPr>
            <a:r>
              <a:rPr lang="en-GB" sz="3600" dirty="0"/>
              <a:t>Convert 150 km/h to m/s.</a:t>
            </a:r>
          </a:p>
          <a:p>
            <a:pPr marL="342900" indent="-342900">
              <a:buAutoNum type="arabicPeriod"/>
            </a:pPr>
            <a:r>
              <a:rPr lang="en-GB" sz="3600" dirty="0"/>
              <a:t>Convert 1,500 cm</a:t>
            </a:r>
            <a:r>
              <a:rPr lang="en-GB" sz="3600" baseline="30000" dirty="0"/>
              <a:t>2</a:t>
            </a:r>
            <a:r>
              <a:rPr lang="en-GB" sz="3600" baseline="-25000" dirty="0"/>
              <a:t> </a:t>
            </a:r>
            <a:r>
              <a:rPr lang="en-GB" sz="3600" dirty="0"/>
              <a:t>to m</a:t>
            </a:r>
            <a:r>
              <a:rPr lang="en-GB" sz="3600" baseline="30000" dirty="0"/>
              <a:t>2</a:t>
            </a:r>
            <a:r>
              <a:rPr lang="en-GB" sz="3600" dirty="0"/>
              <a:t>.</a:t>
            </a:r>
          </a:p>
          <a:p>
            <a:pPr marL="342900" indent="-342900">
              <a:buAutoNum type="arabicPeriod"/>
            </a:pPr>
            <a:r>
              <a:rPr lang="en-GB" sz="3600" dirty="0"/>
              <a:t>Convert 200,000 mm</a:t>
            </a:r>
            <a:r>
              <a:rPr lang="en-GB" sz="3600" baseline="30000" dirty="0"/>
              <a:t>3</a:t>
            </a:r>
            <a:r>
              <a:rPr lang="en-GB" sz="3600" dirty="0"/>
              <a:t> to m</a:t>
            </a:r>
            <a:r>
              <a:rPr lang="en-GB" sz="3600" baseline="30000" dirty="0"/>
              <a:t>3</a:t>
            </a:r>
            <a:r>
              <a:rPr lang="en-GB" sz="3600" dirty="0"/>
              <a:t>.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58407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922748-67D5-442B-968A-D3E50A07E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C08024-3CF9-4857-8C59-EC8AA2A6B05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r>
              <a:rPr lang="en-GB" sz="3600" b="1" dirty="0">
                <a:solidFill>
                  <a:schemeClr val="tx1"/>
                </a:solidFill>
                <a:latin typeface="+mn-lt"/>
              </a:rPr>
              <a:t>Resolution</a:t>
            </a:r>
            <a:r>
              <a:rPr lang="en-GB" sz="36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3600" b="0" dirty="0">
                <a:solidFill>
                  <a:schemeClr val="tx1"/>
                </a:solidFill>
                <a:latin typeface="+mn-lt"/>
              </a:rPr>
              <a:t>= smallest non-zero interval that can be read on a device. </a:t>
            </a:r>
          </a:p>
        </p:txBody>
      </p:sp>
      <p:pic>
        <p:nvPicPr>
          <p:cNvPr id="7" name="Picture 6" descr="A picture containing device, scale&#10;&#10;Description automatically generated">
            <a:extLst>
              <a:ext uri="{FF2B5EF4-FFF2-40B4-BE49-F238E27FC236}">
                <a16:creationId xmlns:a16="http://schemas.microsoft.com/office/drawing/2014/main" id="{6283C2E9-6EE8-44E0-BF8A-62A2105A7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621" y="3170846"/>
            <a:ext cx="4553287" cy="3567339"/>
          </a:xfrm>
          <a:prstGeom prst="rect">
            <a:avLst/>
          </a:prstGeom>
        </p:spPr>
      </p:pic>
      <p:pic>
        <p:nvPicPr>
          <p:cNvPr id="8" name="Picture 7" descr="A close up of a measure&#10;&#10;Description automatically generated">
            <a:extLst>
              <a:ext uri="{FF2B5EF4-FFF2-40B4-BE49-F238E27FC236}">
                <a16:creationId xmlns:a16="http://schemas.microsoft.com/office/drawing/2014/main" id="{3E7501B0-B876-45FC-9A09-B696EBB143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" t="29130" r="3790" b="33057"/>
          <a:stretch/>
        </p:blipFill>
        <p:spPr>
          <a:xfrm>
            <a:off x="0" y="2157205"/>
            <a:ext cx="7471610" cy="1239253"/>
          </a:xfrm>
          <a:prstGeom prst="rect">
            <a:avLst/>
          </a:prstGeom>
        </p:spPr>
      </p:pic>
      <p:pic>
        <p:nvPicPr>
          <p:cNvPr id="9" name="Picture 8" descr="A device with a screen&#10;&#10;Description automatically generated">
            <a:extLst>
              <a:ext uri="{FF2B5EF4-FFF2-40B4-BE49-F238E27FC236}">
                <a16:creationId xmlns:a16="http://schemas.microsoft.com/office/drawing/2014/main" id="{5D7B9EBC-7C1B-4477-A1F9-DDD50A335F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18778" r="9855" b="13935"/>
          <a:stretch/>
        </p:blipFill>
        <p:spPr>
          <a:xfrm>
            <a:off x="1895527" y="3512257"/>
            <a:ext cx="3823854" cy="31297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E73636-2534-485E-8D35-0F65FCD2D3A9}"/>
              </a:ext>
            </a:extLst>
          </p:cNvPr>
          <p:cNvSpPr txBox="1"/>
          <p:nvPr/>
        </p:nvSpPr>
        <p:spPr>
          <a:xfrm>
            <a:off x="7878348" y="1146763"/>
            <a:ext cx="41693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What is the resolution of the ruler, voltmeter and balance?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04206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89591-4D0D-414A-8D28-267E5FA33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0BCCAC-8E35-42C8-A136-F1E2007F6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5A56BD8-CBB1-461B-827E-EDE342CEA96D}"/>
              </a:ext>
            </a:extLst>
          </p:cNvPr>
          <p:cNvSpPr txBox="1">
            <a:spLocks/>
          </p:cNvSpPr>
          <p:nvPr/>
        </p:nvSpPr>
        <p:spPr>
          <a:xfrm>
            <a:off x="0" y="24063"/>
            <a:ext cx="6184232" cy="2683042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0" dirty="0">
                <a:solidFill>
                  <a:schemeClr val="tx1"/>
                </a:solidFill>
                <a:latin typeface="+mn-lt"/>
              </a:rPr>
              <a:t>Every experimental reading you make has an </a:t>
            </a:r>
            <a:r>
              <a:rPr lang="en-GB" sz="3600" dirty="0">
                <a:solidFill>
                  <a:schemeClr val="tx1"/>
                </a:solidFill>
                <a:latin typeface="+mn-lt"/>
              </a:rPr>
              <a:t>uncertainty</a:t>
            </a:r>
            <a:r>
              <a:rPr lang="en-GB" sz="3600" b="0" dirty="0">
                <a:solidFill>
                  <a:schemeClr val="tx1"/>
                </a:solidFill>
                <a:latin typeface="+mn-lt"/>
              </a:rPr>
              <a:t> or </a:t>
            </a:r>
            <a:r>
              <a:rPr lang="en-GB" sz="3600" dirty="0">
                <a:solidFill>
                  <a:schemeClr val="tx1"/>
                </a:solidFill>
                <a:latin typeface="+mn-lt"/>
              </a:rPr>
              <a:t>precision</a:t>
            </a:r>
            <a:r>
              <a:rPr lang="en-GB" sz="3600" b="0" dirty="0">
                <a:solidFill>
                  <a:schemeClr val="tx1"/>
                </a:solidFill>
                <a:latin typeface="+mn-lt"/>
              </a:rPr>
              <a:t>. The uncertainty is no smaller than plus or minus half of the smallest division or greater.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A08DD3-F410-4AA7-B2AA-631EED2C5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29567"/>
            <a:ext cx="12192000" cy="3828433"/>
          </a:xfrm>
          <a:prstGeom prst="rect">
            <a:avLst/>
          </a:prstGeom>
        </p:spPr>
      </p:pic>
      <p:pic>
        <p:nvPicPr>
          <p:cNvPr id="10" name="Picture 9" descr="A close up of a measure&#10;&#10;Description automatically generated">
            <a:extLst>
              <a:ext uri="{FF2B5EF4-FFF2-40B4-BE49-F238E27FC236}">
                <a16:creationId xmlns:a16="http://schemas.microsoft.com/office/drawing/2014/main" id="{B383617A-F28B-4BE1-A131-567BA4E932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" t="29130" r="3790" b="33057"/>
          <a:stretch/>
        </p:blipFill>
        <p:spPr>
          <a:xfrm>
            <a:off x="5902887" y="71258"/>
            <a:ext cx="6289113" cy="10431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44E3CD-82E0-451E-A2E1-F9A2FA5D6BB6}"/>
              </a:ext>
            </a:extLst>
          </p:cNvPr>
          <p:cNvSpPr txBox="1"/>
          <p:nvPr/>
        </p:nvSpPr>
        <p:spPr>
          <a:xfrm>
            <a:off x="6803756" y="1365584"/>
            <a:ext cx="5388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Why is the uncertainty of the ruler more than half the smallest division?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277380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measure&#10;&#10;Description automatically generated">
            <a:extLst>
              <a:ext uri="{FF2B5EF4-FFF2-40B4-BE49-F238E27FC236}">
                <a16:creationId xmlns:a16="http://schemas.microsoft.com/office/drawing/2014/main" id="{BF0BA2D5-B85B-4261-8BB1-4A698DA8EC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" t="29130" r="3790" b="33057"/>
          <a:stretch/>
        </p:blipFill>
        <p:spPr>
          <a:xfrm>
            <a:off x="439616" y="4690419"/>
            <a:ext cx="7634537" cy="12662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60B2A8-4AA7-457A-B276-BFF67DFD84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1" t="39037"/>
          <a:stretch/>
        </p:blipFill>
        <p:spPr>
          <a:xfrm>
            <a:off x="439616" y="2954216"/>
            <a:ext cx="7696201" cy="173620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0DEA9C0-3154-4497-BC59-BE2495BD4DFF}"/>
              </a:ext>
            </a:extLst>
          </p:cNvPr>
          <p:cNvSpPr txBox="1">
            <a:spLocks/>
          </p:cNvSpPr>
          <p:nvPr/>
        </p:nvSpPr>
        <p:spPr>
          <a:xfrm>
            <a:off x="0" y="24063"/>
            <a:ext cx="6184232" cy="2683042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+mn-lt"/>
              </a:rPr>
              <a:t>When measuring length, </a:t>
            </a:r>
            <a:r>
              <a:rPr lang="en-GB" sz="3600" b="1" dirty="0">
                <a:latin typeface="+mn-lt"/>
              </a:rPr>
              <a:t>two </a:t>
            </a:r>
            <a:r>
              <a:rPr lang="en-GB" sz="3600" dirty="0">
                <a:latin typeface="+mn-lt"/>
              </a:rPr>
              <a:t>uncertainties must be included. </a:t>
            </a:r>
          </a:p>
          <a:p>
            <a:r>
              <a:rPr lang="en-GB" sz="3600" dirty="0">
                <a:latin typeface="+mn-lt"/>
              </a:rPr>
              <a:t>As both ends of the ruler have a </a:t>
            </a:r>
            <a:r>
              <a:rPr lang="en-GB" sz="3600" b="1" dirty="0">
                <a:latin typeface="+mn-lt"/>
              </a:rPr>
              <a:t>±0.5 mm </a:t>
            </a:r>
            <a:r>
              <a:rPr lang="en-GB" sz="3600" dirty="0">
                <a:latin typeface="+mn-lt"/>
              </a:rPr>
              <a:t>uncertainty, the measurement will have an uncertainty of </a:t>
            </a:r>
            <a:r>
              <a:rPr lang="en-GB" sz="3600" b="1" dirty="0">
                <a:latin typeface="+mn-lt"/>
              </a:rPr>
              <a:t>±1 mm</a:t>
            </a:r>
            <a:r>
              <a:rPr lang="en-GB" sz="3600" dirty="0">
                <a:latin typeface="+mn-lt"/>
              </a:rPr>
              <a:t>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9A83306-29DA-4EF8-A372-782ED77577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0292" y="1066057"/>
            <a:ext cx="4242971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tx1"/>
                </a:solidFill>
              </a:rPr>
              <a:t>Stretch: </a:t>
            </a:r>
            <a:r>
              <a:rPr lang="en-GB" sz="3200" b="0" dirty="0">
                <a:solidFill>
                  <a:schemeClr val="tx1"/>
                </a:solidFill>
              </a:rPr>
              <a:t>What precautions should be taken to ensure an accurate measurement with a metre rule?</a:t>
            </a:r>
          </a:p>
          <a:p>
            <a:endParaRPr lang="en-GB" sz="3200" b="0" dirty="0"/>
          </a:p>
          <a:p>
            <a:r>
              <a:rPr lang="en-GB" sz="3200" b="0" dirty="0">
                <a:solidFill>
                  <a:schemeClr val="tx1"/>
                </a:solidFill>
              </a:rPr>
              <a:t>What can we use to measure very short distances?</a:t>
            </a:r>
          </a:p>
        </p:txBody>
      </p:sp>
    </p:spTree>
    <p:extLst>
      <p:ext uri="{BB962C8B-B14F-4D97-AF65-F5344CB8AC3E}">
        <p14:creationId xmlns:p14="http://schemas.microsoft.com/office/powerpoint/2010/main" val="301570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5FF3C12-C910-40D2-86DF-1904E563B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63B0731-AE01-48B6-B3A5-31BFDC6A3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A1564A6-5844-49A6-9A1A-809C5C2293BF}"/>
              </a:ext>
            </a:extLst>
          </p:cNvPr>
          <p:cNvSpPr txBox="1">
            <a:spLocks/>
          </p:cNvSpPr>
          <p:nvPr/>
        </p:nvSpPr>
        <p:spPr>
          <a:xfrm>
            <a:off x="0" y="24063"/>
            <a:ext cx="6364706" cy="3019926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+mn-lt"/>
              </a:rPr>
              <a:t>Two types of error:</a:t>
            </a:r>
          </a:p>
          <a:p>
            <a:pPr marL="742950" indent="-742950">
              <a:buAutoNum type="arabicParenR"/>
            </a:pPr>
            <a:r>
              <a:rPr lang="en-GB" sz="3600" dirty="0">
                <a:latin typeface="+mn-lt"/>
              </a:rPr>
              <a:t>Systematic (affects all measurements in same way)</a:t>
            </a:r>
          </a:p>
          <a:p>
            <a:pPr marL="742950" indent="-742950">
              <a:buAutoNum type="arabicParenR"/>
            </a:pPr>
            <a:r>
              <a:rPr lang="en-GB" sz="3600" dirty="0">
                <a:latin typeface="+mn-lt"/>
              </a:rPr>
              <a:t>Random (affects measurements in an unpredictable way).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EB2A0E-17DE-496A-9D97-ADA5702F6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448" y="3043989"/>
            <a:ext cx="4552449" cy="35202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CCA4465-0ADB-4D5C-8233-5D7CC223DF34}"/>
              </a:ext>
            </a:extLst>
          </p:cNvPr>
          <p:cNvSpPr/>
          <p:nvPr/>
        </p:nvSpPr>
        <p:spPr>
          <a:xfrm>
            <a:off x="2098431" y="3927231"/>
            <a:ext cx="720969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155255-E650-4DAE-8AF9-E46B9CB72483}"/>
              </a:ext>
            </a:extLst>
          </p:cNvPr>
          <p:cNvSpPr/>
          <p:nvPr/>
        </p:nvSpPr>
        <p:spPr>
          <a:xfrm>
            <a:off x="3950677" y="3269331"/>
            <a:ext cx="773723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0F44E8-5B99-490F-8689-32A131B0439B}"/>
              </a:ext>
            </a:extLst>
          </p:cNvPr>
          <p:cNvSpPr/>
          <p:nvPr/>
        </p:nvSpPr>
        <p:spPr>
          <a:xfrm>
            <a:off x="1998784" y="5728792"/>
            <a:ext cx="984739" cy="601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084C0D-DB16-4444-B8F4-EA1BD2229D5E}"/>
              </a:ext>
            </a:extLst>
          </p:cNvPr>
          <p:cNvSpPr/>
          <p:nvPr/>
        </p:nvSpPr>
        <p:spPr>
          <a:xfrm>
            <a:off x="4607170" y="5679831"/>
            <a:ext cx="1074727" cy="650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A06B64-A9A2-457F-822F-EA993144406E}"/>
              </a:ext>
            </a:extLst>
          </p:cNvPr>
          <p:cNvSpPr txBox="1"/>
          <p:nvPr/>
        </p:nvSpPr>
        <p:spPr>
          <a:xfrm>
            <a:off x="6811345" y="2357571"/>
            <a:ext cx="5246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Stretch:</a:t>
            </a:r>
            <a:r>
              <a:rPr lang="en-GB" sz="3600" dirty="0"/>
              <a:t> In the graphs, which have systematic and which have random errors?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92995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27767-1350-4454-878F-566BE4A1EADF}"/>
              </a:ext>
            </a:extLst>
          </p:cNvPr>
          <p:cNvSpPr txBox="1">
            <a:spLocks/>
          </p:cNvSpPr>
          <p:nvPr/>
        </p:nvSpPr>
        <p:spPr>
          <a:xfrm>
            <a:off x="200526" y="1853126"/>
            <a:ext cx="10515600" cy="48364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/>
              <a:t>Stretch:</a:t>
            </a:r>
            <a:r>
              <a:rPr lang="en-GB"/>
              <a:t> 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GB"/>
              <a:t>A measured value of 324 is quoted with an uncertainty of 12. Write the value to 2s.f. along with the uncertainty. 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GB"/>
              <a:t>A measured value of 2.335 is quoted with an uncertainty of 0.15. Write the value to an appropriate degree of accuracy along with the uncertainty. 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669987C-2061-4389-8D7C-8E823E22C7F1}"/>
              </a:ext>
            </a:extLst>
          </p:cNvPr>
          <p:cNvSpPr txBox="1">
            <a:spLocks/>
          </p:cNvSpPr>
          <p:nvPr/>
        </p:nvSpPr>
        <p:spPr>
          <a:xfrm>
            <a:off x="0" y="24063"/>
            <a:ext cx="6184232" cy="1648326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+mn-lt"/>
              </a:rPr>
              <a:t>The uncertainty is written to the same number of decimal places as the value and given to at most 1 or 2 sig figs. </a:t>
            </a:r>
          </a:p>
        </p:txBody>
      </p:sp>
      <p:pic>
        <p:nvPicPr>
          <p:cNvPr id="5" name="Picture 4" descr="A picture containing device, scale&#10;&#10;Description automatically generated">
            <a:extLst>
              <a:ext uri="{FF2B5EF4-FFF2-40B4-BE49-F238E27FC236}">
                <a16:creationId xmlns:a16="http://schemas.microsoft.com/office/drawing/2014/main" id="{A05A9404-306D-457A-BE51-AE7AB6AE9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863" y="4095055"/>
            <a:ext cx="3542266" cy="2775240"/>
          </a:xfrm>
          <a:prstGeom prst="rect">
            <a:avLst/>
          </a:prstGeom>
        </p:spPr>
      </p:pic>
      <p:pic>
        <p:nvPicPr>
          <p:cNvPr id="6" name="Picture 5" descr="A device with a screen&#10;&#10;Description automatically generated">
            <a:extLst>
              <a:ext uri="{FF2B5EF4-FFF2-40B4-BE49-F238E27FC236}">
                <a16:creationId xmlns:a16="http://schemas.microsoft.com/office/drawing/2014/main" id="{FCABC550-6D24-4821-A9EC-0AC5613478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18778" r="9855" b="13935"/>
          <a:stretch/>
        </p:blipFill>
        <p:spPr>
          <a:xfrm>
            <a:off x="3205011" y="4584032"/>
            <a:ext cx="2514370" cy="205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51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90268-B832-44D6-9936-62608E6A7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412829-AEE7-4756-92D6-F7F95CE36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B666E4-C8D9-41CA-A1AE-E25AEDBE0EAD}"/>
              </a:ext>
            </a:extLst>
          </p:cNvPr>
          <p:cNvSpPr txBox="1">
            <a:spLocks/>
          </p:cNvSpPr>
          <p:nvPr/>
        </p:nvSpPr>
        <p:spPr>
          <a:xfrm>
            <a:off x="0" y="24063"/>
            <a:ext cx="6220326" cy="2189748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+mn-lt"/>
              </a:rPr>
              <a:t>Precision – How close values are to each other</a:t>
            </a:r>
          </a:p>
          <a:p>
            <a:r>
              <a:rPr lang="en-GB" sz="3600" dirty="0">
                <a:latin typeface="+mn-lt"/>
              </a:rPr>
              <a:t>Accuracy – How close values are to “true” value.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5D87CF-930B-4D38-82F7-2263EC8FF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137" y="1638926"/>
            <a:ext cx="7118356" cy="519501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33DE5D-5C15-43C6-9870-6EBBCD49C18D}"/>
              </a:ext>
            </a:extLst>
          </p:cNvPr>
          <p:cNvSpPr txBox="1">
            <a:spLocks/>
          </p:cNvSpPr>
          <p:nvPr/>
        </p:nvSpPr>
        <p:spPr>
          <a:xfrm>
            <a:off x="214563" y="2719400"/>
            <a:ext cx="4576011" cy="4836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Stretch: </a:t>
            </a:r>
            <a:r>
              <a:rPr lang="en-GB" dirty="0"/>
              <a:t>From the diagram, which results are precise and which are accurate?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625770-4B82-4560-8AC5-6DCA9FD1DF81}"/>
              </a:ext>
            </a:extLst>
          </p:cNvPr>
          <p:cNvSpPr/>
          <p:nvPr/>
        </p:nvSpPr>
        <p:spPr>
          <a:xfrm>
            <a:off x="5515400" y="3838074"/>
            <a:ext cx="232919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80B547-DA6F-458C-AD78-E3A22D33FE21}"/>
              </a:ext>
            </a:extLst>
          </p:cNvPr>
          <p:cNvSpPr/>
          <p:nvPr/>
        </p:nvSpPr>
        <p:spPr>
          <a:xfrm>
            <a:off x="9132894" y="3779231"/>
            <a:ext cx="232919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FA072F-0B55-4C10-B839-897167178EB5}"/>
              </a:ext>
            </a:extLst>
          </p:cNvPr>
          <p:cNvSpPr/>
          <p:nvPr/>
        </p:nvSpPr>
        <p:spPr>
          <a:xfrm>
            <a:off x="5619674" y="6144126"/>
            <a:ext cx="232919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C0B36A-4477-497E-AD15-FD36FEB7A80F}"/>
              </a:ext>
            </a:extLst>
          </p:cNvPr>
          <p:cNvSpPr/>
          <p:nvPr/>
        </p:nvSpPr>
        <p:spPr>
          <a:xfrm>
            <a:off x="8871582" y="6168189"/>
            <a:ext cx="259050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1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44104-D0B8-4727-A37E-454D73EB9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957E0F-1469-40D8-9C48-A719CA8EF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EB0819-84EF-4C88-AB25-77ED039CFA0D}"/>
              </a:ext>
            </a:extLst>
          </p:cNvPr>
          <p:cNvSpPr txBox="1"/>
          <p:nvPr/>
        </p:nvSpPr>
        <p:spPr>
          <a:xfrm>
            <a:off x="135692" y="1352550"/>
            <a:ext cx="71950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Read through the notes pages in the booklet &amp; then complete the task.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964962-8C0D-4ED8-B196-B1298B9B5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0" y="0"/>
            <a:ext cx="4667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62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0FCDDC6-4CE2-4822-A7B4-E03E88F0E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92" y="1237765"/>
            <a:ext cx="10070774" cy="358995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E569A-13E3-439F-BB3E-CEDDBB437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B7430-420C-4B94-920B-0EFF7D67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FA2F1B08-55E1-4393-A049-838237EAE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39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92135-D08D-49A1-B354-EEBEEDF47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B7430-420C-4B94-920B-0EFF7D67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FA2F1B08-55E1-4393-A049-838237EAE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87E5F-8795-4831-A165-43B8BD824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598" y="-11625"/>
            <a:ext cx="9565553" cy="687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07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363</Words>
  <Application>Microsoft Office PowerPoint</Application>
  <PresentationFormat>Widescreen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Bauhaus 93</vt:lpstr>
      <vt:lpstr>Calibri</vt:lpstr>
      <vt:lpstr>Calibri Light</vt:lpstr>
      <vt:lpstr>Office Theme</vt:lpstr>
      <vt:lpstr>Measurements</vt:lpstr>
      <vt:lpstr>Resolution = smallest non-zero interval that can be read on a device. </vt:lpstr>
      <vt:lpstr>PowerPoint Presentation</vt:lpstr>
      <vt:lpstr>Stretch: What precautions should be taken to ensure an accurate measurement with a metre rule?  What can we use to measure very short distances?</vt:lpstr>
      <vt:lpstr>PowerPoint Presentation</vt:lpstr>
      <vt:lpstr>PowerPoint Presentation</vt:lpstr>
      <vt:lpstr>PowerPoint Presentation</vt:lpstr>
      <vt:lpstr>Task</vt:lpstr>
      <vt:lpstr>Answers</vt:lpstr>
      <vt:lpstr>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3638</cp:lastModifiedBy>
  <cp:revision>32</cp:revision>
  <dcterms:created xsi:type="dcterms:W3CDTF">2020-02-27T10:29:06Z</dcterms:created>
  <dcterms:modified xsi:type="dcterms:W3CDTF">2022-09-14T16:48:27Z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