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65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er EDMUNDS (HAB)" initials="PE(" lastIdx="1" clrIdx="0">
    <p:extLst>
      <p:ext uri="{19B8F6BF-5375-455C-9EA6-DF929625EA0E}">
        <p15:presenceInfo xmlns:p15="http://schemas.microsoft.com/office/powerpoint/2012/main" userId="Peter EDMUNDS (HAB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2D3C"/>
    <a:srgbClr val="E133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42" autoAdjust="0"/>
    <p:restoredTop sz="94660"/>
  </p:normalViewPr>
  <p:slideViewPr>
    <p:cSldViewPr snapToGrid="0">
      <p:cViewPr varScale="1">
        <p:scale>
          <a:sx n="130" d="100"/>
          <a:sy n="130" d="100"/>
        </p:scale>
        <p:origin x="326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10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slide" Target="../slides/slide10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g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20">
            <a:extLst>
              <a:ext uri="{FF2B5EF4-FFF2-40B4-BE49-F238E27FC236}">
                <a16:creationId xmlns:a16="http://schemas.microsoft.com/office/drawing/2014/main" id="{37A89079-236F-4A22-8FFF-9663B4EB1375}"/>
              </a:ext>
            </a:extLst>
          </p:cNvPr>
          <p:cNvSpPr/>
          <p:nvPr userDrawn="1"/>
        </p:nvSpPr>
        <p:spPr>
          <a:xfrm>
            <a:off x="119336" y="116632"/>
            <a:ext cx="5079066" cy="658896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8" name="Rounded Rectangle 20">
            <a:extLst>
              <a:ext uri="{FF2B5EF4-FFF2-40B4-BE49-F238E27FC236}">
                <a16:creationId xmlns:a16="http://schemas.microsoft.com/office/drawing/2014/main" id="{8C55545C-5EF8-4BD6-947D-5B5F3AA27D7C}"/>
              </a:ext>
            </a:extLst>
          </p:cNvPr>
          <p:cNvSpPr/>
          <p:nvPr userDrawn="1"/>
        </p:nvSpPr>
        <p:spPr>
          <a:xfrm>
            <a:off x="5384140" y="116632"/>
            <a:ext cx="6688524" cy="3883868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E8CD4EB-B962-44CB-8A10-BB7CDE6FBEE9}"/>
              </a:ext>
            </a:extLst>
          </p:cNvPr>
          <p:cNvSpPr/>
          <p:nvPr userDrawn="1"/>
        </p:nvSpPr>
        <p:spPr>
          <a:xfrm>
            <a:off x="3093508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Specification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181F853-BF94-40DA-954D-58989AB8DE74}"/>
              </a:ext>
            </a:extLst>
          </p:cNvPr>
          <p:cNvSpPr/>
          <p:nvPr userDrawn="1"/>
        </p:nvSpPr>
        <p:spPr>
          <a:xfrm>
            <a:off x="9915526" y="3874296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Lesson Sequence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6E63E400-D736-4FE2-A70F-1A4C9C1F87DD}"/>
              </a:ext>
            </a:extLst>
          </p:cNvPr>
          <p:cNvSpPr/>
          <p:nvPr userDrawn="1"/>
        </p:nvSpPr>
        <p:spPr>
          <a:xfrm>
            <a:off x="5384140" y="4264819"/>
            <a:ext cx="3181216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2" name="Rounded Rectangle 20">
            <a:extLst>
              <a:ext uri="{FF2B5EF4-FFF2-40B4-BE49-F238E27FC236}">
                <a16:creationId xmlns:a16="http://schemas.microsoft.com/office/drawing/2014/main" id="{145ACC6F-56AA-4F4E-8FB5-FA694639643B}"/>
              </a:ext>
            </a:extLst>
          </p:cNvPr>
          <p:cNvSpPr/>
          <p:nvPr userDrawn="1"/>
        </p:nvSpPr>
        <p:spPr>
          <a:xfrm>
            <a:off x="8815380" y="4264819"/>
            <a:ext cx="3181215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D5FE6A0-2FE4-4777-AEE8-EC2BEB3FC62C}"/>
              </a:ext>
            </a:extLst>
          </p:cNvPr>
          <p:cNvSpPr/>
          <p:nvPr userDrawn="1"/>
        </p:nvSpPr>
        <p:spPr>
          <a:xfrm>
            <a:off x="6460596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Prior Learning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736AEB8-69B7-45F4-B5DB-2D3F277911A2}"/>
              </a:ext>
            </a:extLst>
          </p:cNvPr>
          <p:cNvSpPr/>
          <p:nvPr userDrawn="1"/>
        </p:nvSpPr>
        <p:spPr>
          <a:xfrm>
            <a:off x="9877493" y="6510334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Future Learning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DDECA75-D8E4-433A-92D9-5230F4274147}"/>
              </a:ext>
            </a:extLst>
          </p:cNvPr>
          <p:cNvSpPr/>
          <p:nvPr userDrawn="1"/>
        </p:nvSpPr>
        <p:spPr>
          <a:xfrm>
            <a:off x="5384140" y="4264819"/>
            <a:ext cx="3105281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should have been taught to: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4F107E4-1F73-4E19-85F4-2B80B83FD5C8}"/>
              </a:ext>
            </a:extLst>
          </p:cNvPr>
          <p:cNvSpPr/>
          <p:nvPr userDrawn="1"/>
        </p:nvSpPr>
        <p:spPr>
          <a:xfrm>
            <a:off x="8815380" y="4289071"/>
            <a:ext cx="3181215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will be taught: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E1E4E19-E6A6-45F5-937E-27BB2AACE3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84140" y="152401"/>
            <a:ext cx="6688798" cy="372268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Outline a list of lessons from this topic here so teachers can quickly see where this lesson fits in the sequence, e.g.:</a:t>
            </a:r>
          </a:p>
          <a:p>
            <a:pPr lvl="0"/>
            <a:endParaRPr lang="en-US" dirty="0"/>
          </a:p>
          <a:p>
            <a:pPr lvl="0"/>
            <a:r>
              <a:rPr lang="en-GB" dirty="0"/>
              <a:t>Lesson 1: The Particle Model of Solids, Liquids and Gases</a:t>
            </a:r>
          </a:p>
          <a:p>
            <a:pPr lvl="0"/>
            <a:r>
              <a:rPr lang="en-GB" dirty="0"/>
              <a:t>Lesson 2: Changes of State (RP – heating curves)</a:t>
            </a:r>
          </a:p>
          <a:p>
            <a:pPr lvl="0"/>
            <a:r>
              <a:rPr lang="en-GB" dirty="0"/>
              <a:t>Lesson 3: Density (RP – Density)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10E82157-FEA8-4FB1-9E00-5AA05D6A00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5888"/>
            <a:ext cx="5080000" cy="6589712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details from the specification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5992DB3F-DEFD-4FC0-9110-B3B2A90032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84800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prior key stage or lesson titles from previous topics / lessons here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6AC0F5EB-2AE4-4E15-908F-2CBC812093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13134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future key stage or lesson titles from future topics / lessons here</a:t>
            </a:r>
          </a:p>
        </p:txBody>
      </p:sp>
    </p:spTree>
    <p:extLst>
      <p:ext uri="{BB962C8B-B14F-4D97-AF65-F5344CB8AC3E}">
        <p14:creationId xmlns:p14="http://schemas.microsoft.com/office/powerpoint/2010/main" val="1880700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 Now Q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EF800E0C-4520-4D61-B97B-846CC00F280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8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5E268503-A08E-496A-806D-CE441E76005A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9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64AB73D5-F6B9-4884-808F-1723F1FED97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10" name="Rounded Rectangle 17">
            <a:hlinkClick r:id="rId4" action="ppaction://hlinksldjump"/>
            <a:extLst>
              <a:ext uri="{FF2B5EF4-FFF2-40B4-BE49-F238E27FC236}">
                <a16:creationId xmlns:a16="http://schemas.microsoft.com/office/drawing/2014/main" id="{739ED3E5-0569-444B-AC98-669827C4E83B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11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78C01C3-7EEC-445A-877E-FCDC2905DBB8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14">
            <a:extLst>
              <a:ext uri="{FF2B5EF4-FFF2-40B4-BE49-F238E27FC236}">
                <a16:creationId xmlns:a16="http://schemas.microsoft.com/office/drawing/2014/main" id="{09D869FA-2FDE-4C68-B53B-2AC11324B919}"/>
              </a:ext>
            </a:extLst>
          </p:cNvPr>
          <p:cNvSpPr/>
          <p:nvPr userDrawn="1"/>
        </p:nvSpPr>
        <p:spPr>
          <a:xfrm rot="5400000">
            <a:off x="1885200" y="-583675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3" name="Rounded Rectangle 14">
            <a:extLst>
              <a:ext uri="{FF2B5EF4-FFF2-40B4-BE49-F238E27FC236}">
                <a16:creationId xmlns:a16="http://schemas.microsoft.com/office/drawing/2014/main" id="{7143DE02-551B-4DA1-9200-73B24E55C5AA}"/>
              </a:ext>
            </a:extLst>
          </p:cNvPr>
          <p:cNvSpPr/>
          <p:nvPr userDrawn="1"/>
        </p:nvSpPr>
        <p:spPr>
          <a:xfrm rot="5400000">
            <a:off x="1885201" y="1906709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4" name="Rounded Rectangle 14">
            <a:extLst>
              <a:ext uri="{FF2B5EF4-FFF2-40B4-BE49-F238E27FC236}">
                <a16:creationId xmlns:a16="http://schemas.microsoft.com/office/drawing/2014/main" id="{B0BBCB77-B208-4CC0-9D7F-53759B546330}"/>
              </a:ext>
            </a:extLst>
          </p:cNvPr>
          <p:cNvSpPr/>
          <p:nvPr userDrawn="1"/>
        </p:nvSpPr>
        <p:spPr>
          <a:xfrm rot="5400000">
            <a:off x="7828736" y="-576047"/>
            <a:ext cx="2386623" cy="585819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3709AB3-6F39-4FF0-93E0-19641FD17616}"/>
              </a:ext>
            </a:extLst>
          </p:cNvPr>
          <p:cNvSpPr/>
          <p:nvPr userDrawn="1"/>
        </p:nvSpPr>
        <p:spPr>
          <a:xfrm rot="5400000">
            <a:off x="7828737" y="1914337"/>
            <a:ext cx="2386623" cy="5858190"/>
          </a:xfrm>
          <a:prstGeom prst="roundRect">
            <a:avLst>
              <a:gd name="adj" fmla="val 2865"/>
            </a:avLst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4B53DBC-4EC7-479F-A633-06117D97EFF6}"/>
              </a:ext>
            </a:extLst>
          </p:cNvPr>
          <p:cNvSpPr/>
          <p:nvPr userDrawn="1"/>
        </p:nvSpPr>
        <p:spPr>
          <a:xfrm>
            <a:off x="3157794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Lesson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8F9586E-43FD-4B64-BD11-E7BD862520DF}"/>
              </a:ext>
            </a:extLst>
          </p:cNvPr>
          <p:cNvSpPr/>
          <p:nvPr userDrawn="1"/>
        </p:nvSpPr>
        <p:spPr>
          <a:xfrm>
            <a:off x="9092188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Term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F91774B-7713-46F5-95F3-7CD763E07F74}"/>
              </a:ext>
            </a:extLst>
          </p:cNvPr>
          <p:cNvSpPr/>
          <p:nvPr userDrawn="1"/>
        </p:nvSpPr>
        <p:spPr>
          <a:xfrm>
            <a:off x="3157794" y="5840596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Year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8C99A90-C036-440A-A7BF-AEE73AB407A2}"/>
              </a:ext>
            </a:extLst>
          </p:cNvPr>
          <p:cNvSpPr/>
          <p:nvPr userDrawn="1"/>
        </p:nvSpPr>
        <p:spPr>
          <a:xfrm>
            <a:off x="9092188" y="5850035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Stretch &amp; Challenge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092FB7C-D3DB-4C72-A164-F8E3A4B2562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5692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lesson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004836C7-8FBD-4766-B525-19A359800FA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169154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term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C8429BB1-6CF6-422C-9E4E-FC2E9A983BA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135692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year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F0678E13-C8B2-4519-8BA6-84C75F1AA226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169154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a stretch &amp; challenge task here (got to be more demanding, not just more of the same!)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Rounded Rectangle 2">
            <a:extLst>
              <a:ext uri="{FF2B5EF4-FFF2-40B4-BE49-F238E27FC236}">
                <a16:creationId xmlns:a16="http://schemas.microsoft.com/office/drawing/2014/main" id="{1F7DB36C-3EF4-47D7-9744-469E74E812F4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itle Placeholder 1">
            <a:extLst>
              <a:ext uri="{FF2B5EF4-FFF2-40B4-BE49-F238E27FC236}">
                <a16:creationId xmlns:a16="http://schemas.microsoft.com/office/drawing/2014/main" id="{64C882FD-0841-4AA9-BCCD-F089864A25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3DB44F-87D3-4E8A-81E3-E474681A16C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95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s 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2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graphicFrame>
        <p:nvGraphicFramePr>
          <p:cNvPr id="17" name="Table 17">
            <a:extLst>
              <a:ext uri="{FF2B5EF4-FFF2-40B4-BE49-F238E27FC236}">
                <a16:creationId xmlns:a16="http://schemas.microsoft.com/office/drawing/2014/main" id="{D16A4D10-E9E3-4CC8-886A-C1DEBEE0FB93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98518199"/>
              </p:ext>
            </p:extLst>
          </p:nvPr>
        </p:nvGraphicFramePr>
        <p:xfrm>
          <a:off x="1638829" y="14391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C7BDBA8-52BB-434F-B1D0-BBA9DBF4CE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ECE8DC1E-2CDE-412D-A0A4-9F76299FE8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5994EE48-6ABC-4A23-8B4A-2F3DAB0C9B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95112E18-525A-41CE-8212-3868BC79DD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6" name="Rounded Rectangle 2">
            <a:extLst>
              <a:ext uri="{FF2B5EF4-FFF2-40B4-BE49-F238E27FC236}">
                <a16:creationId xmlns:a16="http://schemas.microsoft.com/office/drawing/2014/main" id="{373983B0-A700-4961-B5D7-DDB8B6A9E52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itle Placeholder 1">
            <a:extLst>
              <a:ext uri="{FF2B5EF4-FFF2-40B4-BE49-F238E27FC236}">
                <a16:creationId xmlns:a16="http://schemas.microsoft.com/office/drawing/2014/main" id="{789A3F93-4B0A-4B5C-8605-E5CB25D851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A9DCDE54-C459-4039-8CC6-0397C11B5FB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25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F2419EEE-76C6-4B76-B7D0-462D1D6CAB7B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27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D09C4F33-6B2F-4E14-9FDF-7620CE6DD1E3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28" name="Rounded Rectangle 17">
            <a:hlinkClick r:id="rId4" action="ppaction://hlinksldjump"/>
            <a:extLst>
              <a:ext uri="{FF2B5EF4-FFF2-40B4-BE49-F238E27FC236}">
                <a16:creationId xmlns:a16="http://schemas.microsoft.com/office/drawing/2014/main" id="{1400294B-7594-4CDA-878F-0D7F778980C6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29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FC64473F-D55D-41FC-AD60-7674044AA620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E635B4C-B5EF-4028-8B5E-A8CDA29D55F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858C4B53-0E8C-4030-89C8-D66D17115D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FB3D662-7B60-4F7C-B4FD-BE723C6006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6D0F5DD-B759-4D7E-A785-A1442AC950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661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213A6664-0A7E-4ED6-8FBF-AF646F9F060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EF584EB9-2693-441C-B343-A59417A8E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969509-B3BD-40E4-BA5E-2A5C777F2EE7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779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7B8C738-CD6B-4C4D-959D-3EB977B888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35682" r="58101" b="29256"/>
          <a:stretch/>
        </p:blipFill>
        <p:spPr>
          <a:xfrm>
            <a:off x="812235" y="6165304"/>
            <a:ext cx="422205" cy="587936"/>
          </a:xfrm>
          <a:prstGeom prst="rect">
            <a:avLst/>
          </a:prstGeom>
        </p:spPr>
      </p:pic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06269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0263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0792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16179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213A6664-0A7E-4ED6-8FBF-AF646F9F060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EF584EB9-2693-441C-B343-A59417A8E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969509-B3BD-40E4-BA5E-2A5C777F2EE7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809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71107FE8-8574-4693-AA38-C2B6E114F7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7E69E080-DD90-4F74-AA5C-36D62D05EFC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72729058-3F22-4703-8EA4-239507FB53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E4DBA4-DAC5-4039-9021-9DB3ADF2E45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479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A4B8120-9FFB-42DD-A31C-F11BEF6C27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B2957C3-DF0D-46A4-A102-AD92A8BBAD7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52359134-5297-4B89-8D5B-27B438B0A2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B82BD7-90A4-4A43-8E7F-FD1177DB91F9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136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BF8777A-2092-4169-A50C-E690ABE95A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613" b="29256"/>
          <a:stretch/>
        </p:blipFill>
        <p:spPr>
          <a:xfrm>
            <a:off x="812235" y="5977467"/>
            <a:ext cx="41077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EEB6042-05A0-4BB3-A021-5EEE730AD6F3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41DAF340-A950-4492-B529-19310D2EEF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504C20-B434-44AA-A8A8-42D78AD07C5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895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4E5AAE81-7A15-49FD-A46B-B49E6C0D86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9024" b="29256"/>
          <a:stretch/>
        </p:blipFill>
        <p:spPr>
          <a:xfrm>
            <a:off x="812235" y="5977467"/>
            <a:ext cx="401587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6" name="Table 17">
            <a:extLst>
              <a:ext uri="{FF2B5EF4-FFF2-40B4-BE49-F238E27FC236}">
                <a16:creationId xmlns:a16="http://schemas.microsoft.com/office/drawing/2014/main" id="{80194498-A804-4908-A0CB-047B235E53E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348511257"/>
              </p:ext>
            </p:extLst>
          </p:nvPr>
        </p:nvGraphicFramePr>
        <p:xfrm>
          <a:off x="1832200" y="18582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4741E0ED-B4EF-48B5-9805-2585A643FD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A1AF4453-6975-4B19-B397-1FCB0B48AA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29" name="Text Placeholder 29">
            <a:extLst>
              <a:ext uri="{FF2B5EF4-FFF2-40B4-BE49-F238E27FC236}">
                <a16:creationId xmlns:a16="http://schemas.microsoft.com/office/drawing/2014/main" id="{1CBDEAEE-49D4-414C-91C9-30C27CDB28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7D89A693-EA48-4BC8-8033-7E9FF3BADA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DC27C9C8-682F-4BC0-B144-1201069291F1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64DDE045-36E8-42F8-8F6C-8DE44F122C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78C2A1C1-7E1D-4621-916F-B85F8E7A9FA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2223002"/>
            <a:ext cx="688014" cy="68801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F3CFF897-9093-4488-94B0-6C469AF34E5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9C8BA970-5327-40D7-9CA4-DFD2FF4006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5FFD830-1081-484A-931C-963ADAC136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978BCBD-336B-469A-8D81-2FD12F391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E8106F5-E54C-47ED-9D46-EA4DD4D57A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98" b="29256"/>
          <a:stretch/>
        </p:blipFill>
        <p:spPr>
          <a:xfrm>
            <a:off x="812235" y="5977467"/>
            <a:ext cx="83368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DB1AB753-76D1-4B80-8D10-77AF61A191B0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91622BF2-F09F-4998-B282-818EFCD323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99F77C-FC6D-4507-A622-26E758511EF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618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8E768DB-07C2-4447-A1C6-D20B6662F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E72D1C6C-5EB2-45A7-A174-C441ABC34F5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1846220D-B296-48FD-BD6F-532E5D1B5A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4355FE-AC48-4F20-9FBA-65504E21530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646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8C8A584-A855-49DB-B7E1-56623AE833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78D057FF-9E1F-4CAA-9F23-C6C57AA38A56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2D9E3E75-A82F-433C-A689-AE803D23C5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72BC2A-2F0A-470A-95EF-AD9E305A71E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3774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2440F31-A1B2-49C5-B9AD-8BC3C56335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38B57F84-8421-4E9C-8C4A-B3B7727A2D5E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3740C7BE-A6C0-4C57-8765-5AE1F1338E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7872AB-A70F-4C5B-A340-C29573003B2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0867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3B1E0AEE-538B-47D4-8277-C5671EF5AD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6" t="24481" r="40209" b="27090"/>
          <a:stretch/>
        </p:blipFill>
        <p:spPr>
          <a:xfrm>
            <a:off x="812234" y="5977467"/>
            <a:ext cx="822256" cy="812089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9" name="Table 17">
            <a:extLst>
              <a:ext uri="{FF2B5EF4-FFF2-40B4-BE49-F238E27FC236}">
                <a16:creationId xmlns:a16="http://schemas.microsoft.com/office/drawing/2014/main" id="{ADD0508A-39E5-48ED-8CA8-2653D72971C0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1641350"/>
              </p:ext>
            </p:extLst>
          </p:nvPr>
        </p:nvGraphicFramePr>
        <p:xfrm>
          <a:off x="1807346" y="1938428"/>
          <a:ext cx="6735889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4811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5501078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80CCD51F-EF9C-4A87-8C0E-EAF3F202C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DAAAFC96-28FA-4032-9563-CEB0B9464C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6CC8D608-DF03-4A50-8688-A6FF2E85E3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5C6F4E4B-E4F9-4143-AFE4-6011EB3A7F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F4B1BEB5-7C6D-426D-AAD8-46728AA61C1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290C28CB-0DFD-4DF7-91DF-58B7AA9292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38" name="Picture 37" descr="A picture containing drawing&#10;&#10;Description automatically generated">
            <a:extLst>
              <a:ext uri="{FF2B5EF4-FFF2-40B4-BE49-F238E27FC236}">
                <a16:creationId xmlns:a16="http://schemas.microsoft.com/office/drawing/2014/main" id="{CC100E89-9FE1-40D6-8AB6-98CEF19C9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39" name="Picture 38" descr="A picture containing drawing&#10;&#10;Description automatically generated">
            <a:extLst>
              <a:ext uri="{FF2B5EF4-FFF2-40B4-BE49-F238E27FC236}">
                <a16:creationId xmlns:a16="http://schemas.microsoft.com/office/drawing/2014/main" id="{B1684B44-EE12-4EDA-8994-B977D9FF1F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8FDB55E-0603-4985-B6B5-69D2FA8B5AD3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931539EE-F529-4C3E-BAC0-644F72C8CC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6A5D169-02FF-441B-B616-9CC15A9C1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77F3A1C-4235-494D-BAA9-4D28617090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8818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D53203E-9644-44DA-BFB7-300F9F84DE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2">
            <a:extLst>
              <a:ext uri="{FF2B5EF4-FFF2-40B4-BE49-F238E27FC236}">
                <a16:creationId xmlns:a16="http://schemas.microsoft.com/office/drawing/2014/main" id="{3C6F3AE3-6072-44F3-A9F7-725E17F702DB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EEFE83F9-C4E2-4500-BF40-1A05890016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A038DD0-E8C2-4F21-94BC-0C0F54A3FA9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8425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789D324B-BE7F-4773-8180-87FFE267BF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17" name="Picture 2" descr="Harris Academy Bermondsey">
            <a:extLst>
              <a:ext uri="{FF2B5EF4-FFF2-40B4-BE49-F238E27FC236}">
                <a16:creationId xmlns:a16="http://schemas.microsoft.com/office/drawing/2014/main" id="{2FF91958-E63B-4B98-859F-0B36680684B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09"/>
          <a:stretch/>
        </p:blipFill>
        <p:spPr bwMode="auto">
          <a:xfrm>
            <a:off x="8946617" y="61703"/>
            <a:ext cx="3025021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1CA0FD5A-4443-43E2-9B7C-45CCE228680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CF946FF0-0915-4D03-B071-541C68178E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3D0E15-F51D-42AC-8E8C-312A8BB0A705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6310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67A32BAF-34CF-4B1C-B13E-9C2D899CEB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8F8078FF-4615-44D5-93C6-39FDC0FBB0D5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0497571D-6A84-4018-BB29-7C852D686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3B9143-74D6-404B-A447-6C4BBF03359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5804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E5920625-E05B-45A3-985F-75007FCFBF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C9F17B9A-AB6C-4FFA-BE88-C89D0451D18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CA91A60E-AE33-4010-8C6F-0FB0D14B8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618780-BAFF-49D1-B988-7168D906D70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8235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CB338A5C-A7A3-4423-B152-B3A1A1E2B4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D383C99-FF83-4A7D-95B6-C080E57DB56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2254487"/>
            <a:ext cx="618378" cy="62504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1157AE7-908E-4912-B537-26865776B39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707" y="3553673"/>
            <a:ext cx="618378" cy="62504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2F01F79-FB3F-4B75-B42F-63CF3EE8A57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822" y="4892550"/>
            <a:ext cx="618378" cy="62504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F98750A-3BE8-4B46-8154-B700F3D9BE1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11" y="3550538"/>
            <a:ext cx="618378" cy="62504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24C2571-DC88-4868-81DE-E4489BC016C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4892550"/>
            <a:ext cx="618378" cy="62504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FFD7567-BB7D-44F3-A3F7-B5C95861976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48" y="4889415"/>
            <a:ext cx="618378" cy="625045"/>
          </a:xfrm>
          <a:prstGeom prst="rect">
            <a:avLst/>
          </a:prstGeom>
        </p:spPr>
      </p:pic>
      <p:graphicFrame>
        <p:nvGraphicFramePr>
          <p:cNvPr id="33" name="Table 17">
            <a:extLst>
              <a:ext uri="{FF2B5EF4-FFF2-40B4-BE49-F238E27FC236}">
                <a16:creationId xmlns:a16="http://schemas.microsoft.com/office/drawing/2014/main" id="{FB91CD4A-0BDA-4FB9-A6BE-3D83192EEC5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93394240"/>
              </p:ext>
            </p:extLst>
          </p:nvPr>
        </p:nvGraphicFramePr>
        <p:xfrm>
          <a:off x="262466" y="1938428"/>
          <a:ext cx="8069501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9286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6590215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4" name="Text Placeholder 29">
            <a:extLst>
              <a:ext uri="{FF2B5EF4-FFF2-40B4-BE49-F238E27FC236}">
                <a16:creationId xmlns:a16="http://schemas.microsoft.com/office/drawing/2014/main" id="{7B9EAF57-66E9-4D12-B78A-5DF6D3FF9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5" name="Text Placeholder 29">
            <a:extLst>
              <a:ext uri="{FF2B5EF4-FFF2-40B4-BE49-F238E27FC236}">
                <a16:creationId xmlns:a16="http://schemas.microsoft.com/office/drawing/2014/main" id="{D919BCD5-A2BF-4177-B8CA-206D42F979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6" name="Text Placeholder 29">
            <a:extLst>
              <a:ext uri="{FF2B5EF4-FFF2-40B4-BE49-F238E27FC236}">
                <a16:creationId xmlns:a16="http://schemas.microsoft.com/office/drawing/2014/main" id="{2D80C73C-AE76-4803-BF37-FBF0F6806C0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7" name="Text Placeholder 25">
            <a:extLst>
              <a:ext uri="{FF2B5EF4-FFF2-40B4-BE49-F238E27FC236}">
                <a16:creationId xmlns:a16="http://schemas.microsoft.com/office/drawing/2014/main" id="{52A837DC-BECB-492A-B3A5-A128C6F66A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8" name="Rounded Rectangle 2">
            <a:extLst>
              <a:ext uri="{FF2B5EF4-FFF2-40B4-BE49-F238E27FC236}">
                <a16:creationId xmlns:a16="http://schemas.microsoft.com/office/drawing/2014/main" id="{1169BC7F-895F-4FC3-B70A-ED3E3042EA0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itle Placeholder 1">
            <a:extLst>
              <a:ext uri="{FF2B5EF4-FFF2-40B4-BE49-F238E27FC236}">
                <a16:creationId xmlns:a16="http://schemas.microsoft.com/office/drawing/2014/main" id="{BBD3498C-A0B8-4B5B-8D33-4D9224CF2E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2" name="Picture 41" descr="A picture containing drawing&#10;&#10;Description automatically generated">
            <a:extLst>
              <a:ext uri="{FF2B5EF4-FFF2-40B4-BE49-F238E27FC236}">
                <a16:creationId xmlns:a16="http://schemas.microsoft.com/office/drawing/2014/main" id="{729D67D7-05F0-4715-98F5-04C9F64FEB4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43" name="Picture 42" descr="A picture containing drawing&#10;&#10;Description automatically generated">
            <a:extLst>
              <a:ext uri="{FF2B5EF4-FFF2-40B4-BE49-F238E27FC236}">
                <a16:creationId xmlns:a16="http://schemas.microsoft.com/office/drawing/2014/main" id="{340D93ED-BE67-43C1-A56B-7413FAE3B00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pic>
        <p:nvPicPr>
          <p:cNvPr id="44" name="Picture 4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BEE4635-B9ED-492F-A678-7CFC13EF50F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4881814"/>
            <a:ext cx="688014" cy="688014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70DAC767-4E43-4683-9F31-FD063B79254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4936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70FF4AA0-F793-4FB9-9701-53912D138831}"/>
              </a:ext>
            </a:extLst>
          </p:cNvPr>
          <p:cNvSpPr/>
          <p:nvPr userDrawn="1"/>
        </p:nvSpPr>
        <p:spPr>
          <a:xfrm>
            <a:off x="119336" y="1120472"/>
            <a:ext cx="11936972" cy="4968552"/>
          </a:xfrm>
          <a:prstGeom prst="roundRect">
            <a:avLst>
              <a:gd name="adj" fmla="val 2761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sz="2400" dirty="0"/>
          </a:p>
          <a:p>
            <a:endParaRPr lang="en-US" sz="5400" dirty="0"/>
          </a:p>
          <a:p>
            <a:endParaRPr lang="en-US" sz="1600" dirty="0"/>
          </a:p>
        </p:txBody>
      </p:sp>
      <p:sp>
        <p:nvSpPr>
          <p:cNvPr id="16" name="Rounded Rectangle 21">
            <a:hlinkClick r:id="" action="ppaction://noaction"/>
            <a:extLst>
              <a:ext uri="{FF2B5EF4-FFF2-40B4-BE49-F238E27FC236}">
                <a16:creationId xmlns:a16="http://schemas.microsoft.com/office/drawing/2014/main" id="{E0548F70-1EE8-46CC-B7A0-211BE15C020D}"/>
              </a:ext>
            </a:extLst>
          </p:cNvPr>
          <p:cNvSpPr/>
          <p:nvPr userDrawn="1"/>
        </p:nvSpPr>
        <p:spPr>
          <a:xfrm>
            <a:off x="119336" y="6185136"/>
            <a:ext cx="1193697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32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7689061-6E7B-4041-85C4-CD5DE35B4B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4938" y="6223200"/>
            <a:ext cx="11922126" cy="576064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Put a reminder of any homework and when it is due here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66F9A17-AA18-404B-A173-F060CF48E0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20775"/>
            <a:ext cx="5946775" cy="4968875"/>
          </a:xfrm>
          <a:ln>
            <a:solidFill>
              <a:srgbClr val="722D3C"/>
            </a:solidFill>
          </a:ln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in the key information students need to know here – like a revision guide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E02B69A6-F451-464F-B319-69B4EC8902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61515" y="1120472"/>
            <a:ext cx="5946775" cy="496887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Continue over here, emphasize keywords in bold and add any key diagrams</a:t>
            </a:r>
          </a:p>
        </p:txBody>
      </p:sp>
      <p:sp>
        <p:nvSpPr>
          <p:cNvPr id="22" name="Rounded Rectangle 2">
            <a:extLst>
              <a:ext uri="{FF2B5EF4-FFF2-40B4-BE49-F238E27FC236}">
                <a16:creationId xmlns:a16="http://schemas.microsoft.com/office/drawing/2014/main" id="{AB7D2E1E-71AD-4BD9-9BDA-6263D8E2658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itle Placeholder 1">
            <a:extLst>
              <a:ext uri="{FF2B5EF4-FFF2-40B4-BE49-F238E27FC236}">
                <a16:creationId xmlns:a16="http://schemas.microsoft.com/office/drawing/2014/main" id="{8EF71849-892C-4A2E-8E2D-D57D5F1109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Summary: Lesson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2FB686-3CD3-4AC8-B2E9-FD6EBFE0CAD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6779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61914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F5281-E025-4A77-92C3-9DACF9D3DE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DE3F3F-CD14-44E7-94F8-1506597137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58837-C865-4625-AA53-25FD3CFB50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12DEB8-3873-499F-8A7D-264322DAF5EB}" type="datetimeFigureOut">
              <a:rPr lang="en-GB" smtClean="0"/>
              <a:t>14/09/2022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CE18B-E506-4D41-9D76-3DD9BCF66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0CC82-4C2E-4654-8B65-C3EC85C68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96BFE3-7D86-41B7-95F2-78808910B9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5703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8C90315-924C-4F83-AB32-7ECBC5E82343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0" y="1"/>
            <a:ext cx="11353800" cy="6176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1853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C77D04-E04F-4850-9BF9-C4EF2BB1B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692" y="1253330"/>
            <a:ext cx="11835946" cy="4724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236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50" r:id="rId2"/>
    <p:sldLayoutId id="2147483664" r:id="rId3"/>
    <p:sldLayoutId id="2147483680" r:id="rId4"/>
    <p:sldLayoutId id="2147483660" r:id="rId5"/>
    <p:sldLayoutId id="2147483661" r:id="rId6"/>
    <p:sldLayoutId id="2147483662" r:id="rId7"/>
    <p:sldLayoutId id="2147483663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0" r:id="rId14"/>
    <p:sldLayoutId id="2147483671" r:id="rId15"/>
    <p:sldLayoutId id="2147483672" r:id="rId16"/>
    <p:sldLayoutId id="2147483673" r:id="rId17"/>
    <p:sldLayoutId id="2147483674" r:id="rId18"/>
    <p:sldLayoutId id="2147483675" r:id="rId19"/>
    <p:sldLayoutId id="2147483676" r:id="rId20"/>
    <p:sldLayoutId id="2147483678" r:id="rId21"/>
    <p:sldLayoutId id="2147483649" r:id="rId22"/>
    <p:sldLayoutId id="2147483679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5E12E8-0E8B-4BA3-AC24-E0D59E68F65B}"/>
              </a:ext>
            </a:extLst>
          </p:cNvPr>
          <p:cNvSpPr txBox="1"/>
          <p:nvPr/>
        </p:nvSpPr>
        <p:spPr>
          <a:xfrm>
            <a:off x="135691" y="1132877"/>
            <a:ext cx="1125844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sz="3600" dirty="0"/>
              <a:t>What are the </a:t>
            </a:r>
            <a:r>
              <a:rPr lang="en-GB" sz="3600" b="1" dirty="0"/>
              <a:t>units</a:t>
            </a:r>
            <a:r>
              <a:rPr lang="en-GB" sz="3600" dirty="0"/>
              <a:t> of:</a:t>
            </a:r>
          </a:p>
          <a:p>
            <a:pPr marL="342900" indent="-342900">
              <a:buAutoNum type="alphaLcParenR"/>
            </a:pPr>
            <a:r>
              <a:rPr lang="en-GB" sz="3600" dirty="0"/>
              <a:t>Time 	  b) Mass     c) Current    d) Force    e) Distance</a:t>
            </a:r>
          </a:p>
          <a:p>
            <a:r>
              <a:rPr lang="en-GB" sz="3600" dirty="0"/>
              <a:t>2. How many </a:t>
            </a:r>
            <a:r>
              <a:rPr lang="en-GB" sz="3600" b="1" dirty="0"/>
              <a:t>metres</a:t>
            </a:r>
            <a:r>
              <a:rPr lang="en-GB" sz="3600" dirty="0"/>
              <a:t> in:</a:t>
            </a:r>
          </a:p>
          <a:p>
            <a:pPr marL="342900" indent="-342900">
              <a:buAutoNum type="alphaLcParenR"/>
            </a:pPr>
            <a:r>
              <a:rPr lang="en-GB" sz="3600" dirty="0"/>
              <a:t>1 km    b) 2 mm    c) 5 cm</a:t>
            </a:r>
          </a:p>
          <a:p>
            <a:r>
              <a:rPr lang="en-GB" sz="3600" dirty="0"/>
              <a:t>3. How many </a:t>
            </a:r>
            <a:r>
              <a:rPr lang="en-GB" sz="3600" b="1" dirty="0"/>
              <a:t>volts</a:t>
            </a:r>
            <a:r>
              <a:rPr lang="en-GB" sz="3600" dirty="0"/>
              <a:t> in:</a:t>
            </a:r>
          </a:p>
          <a:p>
            <a:r>
              <a:rPr lang="en-GB" sz="3600" dirty="0"/>
              <a:t>a)   2.5 MV     b) 0.7 GV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52B0A41C-DF86-4A70-B3B0-2A7A5A634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1681" y="4016963"/>
            <a:ext cx="2880319" cy="280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DB50DBBB-4026-4E7C-AD25-976F82356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Units &amp; prefixes</a:t>
            </a:r>
          </a:p>
        </p:txBody>
      </p:sp>
      <p:sp>
        <p:nvSpPr>
          <p:cNvPr id="10" name="Title 8">
            <a:extLst>
              <a:ext uri="{FF2B5EF4-FFF2-40B4-BE49-F238E27FC236}">
                <a16:creationId xmlns:a16="http://schemas.microsoft.com/office/drawing/2014/main" id="{81B3159B-8BAA-49CA-99CB-CD5FC2D8CFA2}"/>
              </a:ext>
            </a:extLst>
          </p:cNvPr>
          <p:cNvSpPr txBox="1">
            <a:spLocks/>
          </p:cNvSpPr>
          <p:nvPr/>
        </p:nvSpPr>
        <p:spPr>
          <a:xfrm>
            <a:off x="6352234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fld id="{449C7E42-5BE8-426B-8B5C-7D4D6CB85FDC}" type="datetime1">
              <a:rPr lang="en-GB" smtClean="0"/>
              <a:t>14/09/2022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4070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9FFEF0C4-30C8-45BC-83F9-140749F98107}"/>
              </a:ext>
            </a:extLst>
          </p:cNvPr>
          <p:cNvSpPr txBox="1">
            <a:spLocks/>
          </p:cNvSpPr>
          <p:nvPr/>
        </p:nvSpPr>
        <p:spPr>
          <a:xfrm>
            <a:off x="198445" y="217209"/>
            <a:ext cx="8799211" cy="91258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Welcome to physics!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85F72312-9A26-48A6-91C0-577637B3352C}"/>
              </a:ext>
            </a:extLst>
          </p:cNvPr>
          <p:cNvGraphicFramePr>
            <a:graphicFrameLocks noGrp="1"/>
          </p:cNvGraphicFramePr>
          <p:nvPr/>
        </p:nvGraphicFramePr>
        <p:xfrm>
          <a:off x="367948" y="1391285"/>
          <a:ext cx="11456103" cy="5048028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818701">
                  <a:extLst>
                    <a:ext uri="{9D8B030D-6E8A-4147-A177-3AD203B41FA5}">
                      <a16:colId xmlns:a16="http://schemas.microsoft.com/office/drawing/2014/main" val="2866450402"/>
                    </a:ext>
                  </a:extLst>
                </a:gridCol>
                <a:gridCol w="3818701">
                  <a:extLst>
                    <a:ext uri="{9D8B030D-6E8A-4147-A177-3AD203B41FA5}">
                      <a16:colId xmlns:a16="http://schemas.microsoft.com/office/drawing/2014/main" val="3135950037"/>
                    </a:ext>
                  </a:extLst>
                </a:gridCol>
                <a:gridCol w="3818701">
                  <a:extLst>
                    <a:ext uri="{9D8B030D-6E8A-4147-A177-3AD203B41FA5}">
                      <a16:colId xmlns:a16="http://schemas.microsoft.com/office/drawing/2014/main" val="3041452117"/>
                    </a:ext>
                  </a:extLst>
                </a:gridCol>
              </a:tblGrid>
              <a:tr h="5048028">
                <a:tc>
                  <a:txBody>
                    <a:bodyPr/>
                    <a:lstStyle/>
                    <a:p>
                      <a:r>
                        <a:rPr lang="en-GB" sz="3200" b="1" dirty="0"/>
                        <a:t>Paper 1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GB" sz="3200" b="0" dirty="0"/>
                        <a:t>Particles and radiation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GB" sz="3200" b="0" dirty="0"/>
                        <a:t>Waves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GB" sz="3200" b="0" dirty="0"/>
                        <a:t>Mechanics and materials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GB" sz="3200" b="0" dirty="0"/>
                        <a:t>Electricity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GB" sz="3200" b="0" dirty="0"/>
                        <a:t>Further mechanics (periodic motion)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200" dirty="0"/>
                        <a:t>Paper 2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GB" sz="3200" b="0" dirty="0"/>
                        <a:t>Further mechanics (thermal physics)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GB" sz="3200" b="0" dirty="0"/>
                        <a:t>Fields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GB" sz="3200" b="0" dirty="0"/>
                        <a:t>Nuclear physics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200" dirty="0"/>
                        <a:t>Paper 3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GB" sz="3200" b="0" dirty="0"/>
                        <a:t>Measurements and errors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GB" sz="3200" b="0" dirty="0"/>
                        <a:t>Option module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449267"/>
                  </a:ext>
                </a:extLst>
              </a:tr>
            </a:tbl>
          </a:graphicData>
        </a:graphic>
      </p:graphicFrame>
      <p:pic>
        <p:nvPicPr>
          <p:cNvPr id="5" name="Picture 4" descr="A close up of a map&#10;&#10;Description automatically generated">
            <a:extLst>
              <a:ext uri="{FF2B5EF4-FFF2-40B4-BE49-F238E27FC236}">
                <a16:creationId xmlns:a16="http://schemas.microsoft.com/office/drawing/2014/main" id="{03ABB42E-FC37-4254-9CF1-749D262F15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2460" y="4060556"/>
            <a:ext cx="3889539" cy="2797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066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80F8D5-57F3-4CF8-B224-EED50BA579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9217"/>
            <a:ext cx="5719383" cy="3744383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CF3AD77-0108-44AE-827E-1190FE13A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540"/>
            <a:ext cx="8772041" cy="1097304"/>
          </a:xfrm>
          <a:solidFill>
            <a:schemeClr val="bg1"/>
          </a:solidFill>
          <a:ln w="57150">
            <a:solidFill>
              <a:srgbClr val="C00000"/>
            </a:solidFill>
          </a:ln>
        </p:spPr>
        <p:txBody>
          <a:bodyPr>
            <a:normAutofit/>
          </a:bodyPr>
          <a:lstStyle/>
          <a:p>
            <a:r>
              <a:rPr lang="en-GB" sz="3600" b="0" dirty="0">
                <a:solidFill>
                  <a:schemeClr val="tx1"/>
                </a:solidFill>
                <a:latin typeface="+mn-lt"/>
              </a:rPr>
              <a:t>There are seven </a:t>
            </a:r>
            <a:r>
              <a:rPr lang="en-GB" sz="3600" dirty="0">
                <a:solidFill>
                  <a:schemeClr val="tx1"/>
                </a:solidFill>
                <a:latin typeface="+mn-lt"/>
              </a:rPr>
              <a:t>base units</a:t>
            </a:r>
            <a:r>
              <a:rPr lang="en-GB" sz="3600" b="0" dirty="0">
                <a:solidFill>
                  <a:schemeClr val="tx1"/>
                </a:solidFill>
                <a:latin typeface="+mn-lt"/>
              </a:rPr>
              <a:t> that all other units can be expressed in.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528584-D5D7-48B4-B6B8-84AEA6F7B8D5}"/>
              </a:ext>
            </a:extLst>
          </p:cNvPr>
          <p:cNvSpPr txBox="1"/>
          <p:nvPr/>
        </p:nvSpPr>
        <p:spPr>
          <a:xfrm>
            <a:off x="5951071" y="1813861"/>
            <a:ext cx="596766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Stretch: </a:t>
            </a:r>
            <a:r>
              <a:rPr lang="en-GB" sz="3200" dirty="0"/>
              <a:t>What is the equation for Newton’s second law? From this equation can you express Newtons in SI units?</a:t>
            </a:r>
            <a:endParaRPr lang="en-GB" sz="3200" b="1" dirty="0"/>
          </a:p>
        </p:txBody>
      </p:sp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571259CE-1AA4-47F6-83D4-FF13F05C0D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3368" y="3875964"/>
            <a:ext cx="2982036" cy="2982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380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DCC7D-2195-40B5-83B7-B9BF8931E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Task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10441D-186A-4835-AC27-689CBFC063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7799" y="0"/>
            <a:ext cx="6644201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712FA49-D58B-4DCC-82B3-AC5214CA23FB}"/>
              </a:ext>
            </a:extLst>
          </p:cNvPr>
          <p:cNvSpPr txBox="1"/>
          <p:nvPr/>
        </p:nvSpPr>
        <p:spPr>
          <a:xfrm>
            <a:off x="135692" y="1352550"/>
            <a:ext cx="51983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Complete the task.</a:t>
            </a:r>
          </a:p>
        </p:txBody>
      </p:sp>
    </p:spTree>
    <p:extLst>
      <p:ext uri="{BB962C8B-B14F-4D97-AF65-F5344CB8AC3E}">
        <p14:creationId xmlns:p14="http://schemas.microsoft.com/office/powerpoint/2010/main" val="3015703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F3FBC78-912A-473D-9D56-1C029544C2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573F292-7717-426A-A6AF-63414A6D7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Content Placeholder 5" descr="A picture containing clipart&#10;&#10;Description automatically generated">
            <a:extLst>
              <a:ext uri="{FF2B5EF4-FFF2-40B4-BE49-F238E27FC236}">
                <a16:creationId xmlns:a16="http://schemas.microsoft.com/office/drawing/2014/main" id="{5052610D-7B56-490A-B414-C67A0450E3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6EB3528-2B5A-43F9-97A0-2C0DF3573A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05" y="0"/>
            <a:ext cx="962142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EBCD3F0-0DF6-44E4-83E9-54D4C4E34559}"/>
              </a:ext>
            </a:extLst>
          </p:cNvPr>
          <p:cNvSpPr/>
          <p:nvPr/>
        </p:nvSpPr>
        <p:spPr>
          <a:xfrm>
            <a:off x="7873269" y="0"/>
            <a:ext cx="2123268" cy="7081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15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0A60BE0-019D-45CB-B2B6-C10FFF0818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8640608-9E28-40BE-B833-4FB32D311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Content Placeholder 5" descr="A picture containing clipart&#10;&#10;Description automatically generated">
            <a:extLst>
              <a:ext uri="{FF2B5EF4-FFF2-40B4-BE49-F238E27FC236}">
                <a16:creationId xmlns:a16="http://schemas.microsoft.com/office/drawing/2014/main" id="{5052610D-7B56-490A-B414-C67A0450E3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18EB1B7-4ED7-49CB-A2E8-109364412F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5555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095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1DDA32-FC70-4EFA-B45A-80E180A34C71}"/>
              </a:ext>
            </a:extLst>
          </p:cNvPr>
          <p:cNvSpPr txBox="1">
            <a:spLocks/>
          </p:cNvSpPr>
          <p:nvPr/>
        </p:nvSpPr>
        <p:spPr>
          <a:xfrm>
            <a:off x="5644918" y="2891045"/>
            <a:ext cx="5346032" cy="483643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3600" b="1" dirty="0"/>
              <a:t>Stretch: </a:t>
            </a:r>
            <a:r>
              <a:rPr lang="en-GB" sz="3600" dirty="0"/>
              <a:t> How many Joules are there in 7 eV?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3600" dirty="0"/>
              <a:t>How many metres are there in 0.2 AU?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AA0B4CC-EF3A-4E00-81C5-D3046BF94F95}"/>
              </a:ext>
            </a:extLst>
          </p:cNvPr>
          <p:cNvSpPr txBox="1">
            <a:spLocks/>
          </p:cNvSpPr>
          <p:nvPr/>
        </p:nvSpPr>
        <p:spPr>
          <a:xfrm>
            <a:off x="0" y="15498"/>
            <a:ext cx="5346032" cy="2875547"/>
          </a:xfrm>
          <a:prstGeom prst="rect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3600" dirty="0"/>
              <a:t>Sometimes we use </a:t>
            </a:r>
            <a:r>
              <a:rPr lang="en-GB" sz="3600" b="1" dirty="0"/>
              <a:t>non-standard </a:t>
            </a:r>
            <a:r>
              <a:rPr lang="en-GB" sz="3600" dirty="0"/>
              <a:t>like electron-volts (eV) or astronomical units (AU)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3600" dirty="0"/>
              <a:t>1 eV = 1.6 × 10</a:t>
            </a:r>
            <a:r>
              <a:rPr lang="en-GB" sz="3600" baseline="30000" dirty="0"/>
              <a:t>-19</a:t>
            </a:r>
            <a:r>
              <a:rPr lang="en-GB" sz="3600" dirty="0"/>
              <a:t> J</a:t>
            </a:r>
          </a:p>
          <a:p>
            <a:pPr marL="0" indent="0">
              <a:buNone/>
            </a:pPr>
            <a:r>
              <a:rPr lang="en-GB" sz="3600" dirty="0"/>
              <a:t>1 AU = 1.50 × 10</a:t>
            </a:r>
            <a:r>
              <a:rPr lang="en-GB" sz="3600" baseline="30000" dirty="0"/>
              <a:t>11</a:t>
            </a:r>
            <a:r>
              <a:rPr lang="en-GB" sz="3600" dirty="0"/>
              <a:t> m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3200" dirty="0"/>
          </a:p>
          <a:p>
            <a:pPr marL="0" indent="0">
              <a:buFont typeface="Arial" panose="020B0604020202020204" pitchFamily="34" charset="0"/>
              <a:buNone/>
            </a:pPr>
            <a:endParaRPr lang="en-GB" sz="3200" dirty="0"/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6566CB4B-27F1-4333-A213-82122C51F0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447" y="0"/>
            <a:ext cx="6750553" cy="2442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099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82A732-8F3B-40E1-91EA-C76832DCEF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957E0F-1469-40D8-9C48-A719CA8EF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Task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C88859-3600-4891-B943-8115E8367E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9537" y="0"/>
            <a:ext cx="5672463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EEB0819-84EF-4C88-AB25-77ED039CFA0D}"/>
              </a:ext>
            </a:extLst>
          </p:cNvPr>
          <p:cNvSpPr txBox="1"/>
          <p:nvPr/>
        </p:nvSpPr>
        <p:spPr>
          <a:xfrm>
            <a:off x="135692" y="1352550"/>
            <a:ext cx="51983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Complete the task.</a:t>
            </a:r>
          </a:p>
        </p:txBody>
      </p:sp>
    </p:spTree>
    <p:extLst>
      <p:ext uri="{BB962C8B-B14F-4D97-AF65-F5344CB8AC3E}">
        <p14:creationId xmlns:p14="http://schemas.microsoft.com/office/powerpoint/2010/main" val="1599629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EE0E3E-9F37-49EB-918F-183F30371F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2B7430-420C-4B94-920B-0EFF7D676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Answers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4D3456-95DB-4BE0-A93C-63F10DA95C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73" y="1299987"/>
            <a:ext cx="12057681" cy="4258026"/>
          </a:xfrm>
          <a:prstGeom prst="rect">
            <a:avLst/>
          </a:prstGeom>
        </p:spPr>
      </p:pic>
      <p:pic>
        <p:nvPicPr>
          <p:cNvPr id="5" name="Content Placeholder 5" descr="A picture containing clipart&#10;&#10;Description automatically generated">
            <a:extLst>
              <a:ext uri="{FF2B5EF4-FFF2-40B4-BE49-F238E27FC236}">
                <a16:creationId xmlns:a16="http://schemas.microsoft.com/office/drawing/2014/main" id="{FA2F1B08-55E1-4393-A049-838237EAE1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0399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8EF925-B3A4-4DB0-AFDB-3634215639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2B7430-420C-4B94-920B-0EFF7D676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Answers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B19024-E04F-473C-BEA2-DE6491C982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2" y="1173099"/>
            <a:ext cx="11610975" cy="4895850"/>
          </a:xfrm>
          <a:prstGeom prst="rect">
            <a:avLst/>
          </a:prstGeom>
        </p:spPr>
      </p:pic>
      <p:pic>
        <p:nvPicPr>
          <p:cNvPr id="5" name="Content Placeholder 5" descr="A picture containing clipart&#10;&#10;Description automatically generated">
            <a:extLst>
              <a:ext uri="{FF2B5EF4-FFF2-40B4-BE49-F238E27FC236}">
                <a16:creationId xmlns:a16="http://schemas.microsoft.com/office/drawing/2014/main" id="{FA2F1B08-55E1-4393-A049-838237EAE1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8089" y="4970638"/>
            <a:ext cx="2505075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5647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9E3D7B9-A7CC-468A-B9DD-4FDCEE3D1C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9054A08-C8E3-41BB-B6E2-D1D5DA320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491C59-392F-4F9F-9D2A-8C3D11C2B229}"/>
              </a:ext>
            </a:extLst>
          </p:cNvPr>
          <p:cNvSpPr txBox="1">
            <a:spLocks/>
          </p:cNvSpPr>
          <p:nvPr/>
        </p:nvSpPr>
        <p:spPr>
          <a:xfrm>
            <a:off x="6845969" y="0"/>
            <a:ext cx="5346032" cy="2538663"/>
          </a:xfrm>
          <a:prstGeom prst="rect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3200"/>
              <a:t>So that we don’t have to write very large or very small numbers, we use </a:t>
            </a:r>
            <a:r>
              <a:rPr lang="en-GB" sz="3200" b="1"/>
              <a:t>prefixes</a:t>
            </a:r>
            <a:r>
              <a:rPr lang="en-GB" sz="3200"/>
              <a:t> to make certain numbers easier to write. </a:t>
            </a:r>
            <a:endParaRPr lang="en-GB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1C774D-7175-4134-881A-42B93D58BE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65931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5939A68-5940-4748-B61D-A855027BD25D}"/>
              </a:ext>
            </a:extLst>
          </p:cNvPr>
          <p:cNvSpPr txBox="1"/>
          <p:nvPr/>
        </p:nvSpPr>
        <p:spPr>
          <a:xfrm>
            <a:off x="6845969" y="2827421"/>
            <a:ext cx="521585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Stretch:</a:t>
            </a:r>
            <a:r>
              <a:rPr lang="en-GB" sz="3200" dirty="0"/>
              <a:t> The distance from the Earth to the Sun is 0.15 Gigametres (Gm). How far is the Earth from the Sun in metres?</a:t>
            </a:r>
            <a:endParaRPr lang="en-GB" sz="3200" b="1" dirty="0"/>
          </a:p>
        </p:txBody>
      </p:sp>
      <p:pic>
        <p:nvPicPr>
          <p:cNvPr id="6" name="Picture 5" descr="A picture containing star, satellite&#10;&#10;Description automatically generated">
            <a:extLst>
              <a:ext uri="{FF2B5EF4-FFF2-40B4-BE49-F238E27FC236}">
                <a16:creationId xmlns:a16="http://schemas.microsoft.com/office/drawing/2014/main" id="{C5C69DD1-7E20-41D8-AC72-42627A3E1A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0" y="5233737"/>
            <a:ext cx="28575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7270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F101512-761D-4486-803B-5FCB20D3F5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D89E81A-C3F5-496E-8C64-A83EB77CB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Task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444935-CF37-4AFE-98D1-B5F018AAAE3F}"/>
              </a:ext>
            </a:extLst>
          </p:cNvPr>
          <p:cNvSpPr txBox="1"/>
          <p:nvPr/>
        </p:nvSpPr>
        <p:spPr>
          <a:xfrm>
            <a:off x="135692" y="1352550"/>
            <a:ext cx="51983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Complete the task.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7C76C01-56C4-43ED-8C60-501044B933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7534" y="0"/>
            <a:ext cx="51944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3156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33B35B-576C-4A90-AD5A-0339D717A4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69FE343-A86B-4F3F-8AAC-DDF9F296E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BF9C4E-D7BE-4F78-8191-9B35CA260C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201117" cy="5114441"/>
          </a:xfrm>
          <a:prstGeom prst="rect">
            <a:avLst/>
          </a:prstGeom>
        </p:spPr>
      </p:pic>
      <p:pic>
        <p:nvPicPr>
          <p:cNvPr id="5" name="Content Placeholder 5" descr="A picture containing clipart&#10;&#10;Description automatically generated">
            <a:extLst>
              <a:ext uri="{FF2B5EF4-FFF2-40B4-BE49-F238E27FC236}">
                <a16:creationId xmlns:a16="http://schemas.microsoft.com/office/drawing/2014/main" id="{4DDF4F0D-BD2A-4ECF-ABEA-C5E2033A29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8089" y="4970638"/>
            <a:ext cx="2505075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1702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8A8246-DA09-4CA1-8B55-C8A4B8BB42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CCB99A7-7153-41EB-92AB-854B4F9DE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5" descr="A picture containing clipart&#10;&#10;Description automatically generated">
            <a:extLst>
              <a:ext uri="{FF2B5EF4-FFF2-40B4-BE49-F238E27FC236}">
                <a16:creationId xmlns:a16="http://schemas.microsoft.com/office/drawing/2014/main" id="{4DDF4F0D-BD2A-4ECF-ABEA-C5E2033A29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8089" y="4970638"/>
            <a:ext cx="2505075" cy="1828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7F690A4-E930-45E1-9A52-CE0BD2C76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073898" cy="4847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608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979109-5986-4BF2-B685-E4D69B9F3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2F57CA3-64CD-4683-A548-9DD8D78CD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5" descr="A picture containing clipart&#10;&#10;Description automatically generated">
            <a:extLst>
              <a:ext uri="{FF2B5EF4-FFF2-40B4-BE49-F238E27FC236}">
                <a16:creationId xmlns:a16="http://schemas.microsoft.com/office/drawing/2014/main" id="{4DDF4F0D-BD2A-4ECF-ABEA-C5E2033A29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8089" y="4970638"/>
            <a:ext cx="2505075" cy="1828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2B810B2-192E-4A70-907C-C7BB439A2D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114441" cy="68346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494349D-F214-41EE-A456-7C428B7C62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4441" y="23387"/>
            <a:ext cx="5264031" cy="3897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6556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2C5DE418CF1F48BB2ABEE3EB39F4BF" ma:contentTypeVersion="13" ma:contentTypeDescription="Create a new document." ma:contentTypeScope="" ma:versionID="da59973aed6408d1ffda8b438433be58">
  <xsd:schema xmlns:xsd="http://www.w3.org/2001/XMLSchema" xmlns:xs="http://www.w3.org/2001/XMLSchema" xmlns:p="http://schemas.microsoft.com/office/2006/metadata/properties" xmlns:ns3="d32fea1d-433a-4f6b-ae9e-963e4f75046e" xmlns:ns4="1826307f-9204-4318-84ec-843db0d8fa00" targetNamespace="http://schemas.microsoft.com/office/2006/metadata/properties" ma:root="true" ma:fieldsID="52a1cccfb8a8c35c623bcd9d0ec50834" ns3:_="" ns4:_="">
    <xsd:import namespace="d32fea1d-433a-4f6b-ae9e-963e4f75046e"/>
    <xsd:import namespace="1826307f-9204-4318-84ec-843db0d8fa0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2fea1d-433a-4f6b-ae9e-963e4f7504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6307f-9204-4318-84ec-843db0d8fa0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D6554A2-3160-41FA-A550-63E01A4E85B1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d32fea1d-433a-4f6b-ae9e-963e4f75046e"/>
    <ds:schemaRef ds:uri="http://schemas.openxmlformats.org/package/2006/metadata/core-properties"/>
    <ds:schemaRef ds:uri="1826307f-9204-4318-84ec-843db0d8fa00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F317425-29CF-4B2E-9164-B8FC76A9E5D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9255FC3-C2C6-4560-A0A1-E0B09C433E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2fea1d-433a-4f6b-ae9e-963e4f75046e"/>
    <ds:schemaRef ds:uri="1826307f-9204-4318-84ec-843db0d8fa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476</TotalTime>
  <Words>249</Words>
  <Application>Microsoft Office PowerPoint</Application>
  <PresentationFormat>Widescreen</PresentationFormat>
  <Paragraphs>39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Bauhaus 93</vt:lpstr>
      <vt:lpstr>Calibri</vt:lpstr>
      <vt:lpstr>Calibri Light</vt:lpstr>
      <vt:lpstr>Office Theme</vt:lpstr>
      <vt:lpstr>Units &amp; prefixes</vt:lpstr>
      <vt:lpstr>PowerPoint Presentation</vt:lpstr>
      <vt:lpstr>There are seven base units that all other units can be expressed in.</vt:lpstr>
      <vt:lpstr>Task</vt:lpstr>
      <vt:lpstr>PowerPoint Presentation</vt:lpstr>
      <vt:lpstr>PowerPoint Presentation</vt:lpstr>
      <vt:lpstr>PowerPoint Presentation</vt:lpstr>
      <vt:lpstr>Task</vt:lpstr>
      <vt:lpstr>Answers</vt:lpstr>
      <vt:lpstr>Answers</vt:lpstr>
      <vt:lpstr>PowerPoint Presentation</vt:lpstr>
      <vt:lpstr>Task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</dc:creator>
  <cp:lastModifiedBy>3638</cp:lastModifiedBy>
  <cp:revision>30</cp:revision>
  <dcterms:created xsi:type="dcterms:W3CDTF">2020-02-27T10:29:06Z</dcterms:created>
  <dcterms:modified xsi:type="dcterms:W3CDTF">2022-09-14T16:47:26Z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0x0101001E2C5DE418CF1F48BB2ABEE3EB39F4BF</vt:lpwstr>
  </property>
</Properties>
</file>